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undefined" ContentType="hyperlink"/>
  <Default Extension="svg" ContentType="image/svg"/>
  <Default Extension="mpg" ContentType="video/mpg"/>
  <Default Extension="mov" ContentType="video/mov"/>
  <Default Extension="avi" ContentType="video/avi"/>
  <Default Extension="mp3" ContentType="audio/mp3"/>
  <Default Extension="wav" ContentType="audio/wav"/>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charts/chart1.xml" ContentType="application/vnd.openxmlformats-officedocument.drawingml.chart+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slideMasters/slideMaster8.xml" ContentType="application/vnd.openxmlformats-officedocument.presentationml.slideMaster+xml"/>
  <Override PartName="/ppt/slides/slide8.xml" ContentType="application/vnd.openxmlformats-officedocument.presentationml.slide+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slideMasters/slideMaster9.xml" ContentType="application/vnd.openxmlformats-officedocument.presentationml.slideMaster+xml"/>
  <Override PartName="/ppt/slides/slide9.xml" ContentType="application/vnd.openxmlformats-officedocument.presentationml.slide+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slideMasters/slideMaster10.xml" ContentType="application/vnd.openxmlformats-officedocument.presentationml.slideMaster+xml"/>
  <Override PartName="/ppt/slides/slide10.xml" ContentType="application/vnd.openxmlformats-officedocument.presentationml.slide+xml"/>
  <Override PartName="/ppt/charts/chart14.xml" ContentType="application/vnd.openxmlformats-officedocument.drawingml.chart+xml"/>
  <Override PartName="/ppt/slideMasters/slideMaster11.xml" ContentType="application/vnd.openxmlformats-officedocument.presentationml.slideMaster+xml"/>
  <Override PartName="/ppt/slides/slide11.xml" ContentType="application/vnd.openxmlformats-officedocument.presentationml.slide+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slideMasters/slideMaster12.xml" ContentType="application/vnd.openxmlformats-officedocument.presentationml.slideMaster+xml"/>
  <Override PartName="/ppt/slides/slide12.xml" ContentType="application/vnd.openxmlformats-officedocument.presentationml.slide+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slideMasters/slideMaster13.xml" ContentType="application/vnd.openxmlformats-officedocument.presentationml.slideMaster+xml"/>
  <Override PartName="/ppt/slides/slide13.xml" ContentType="application/vnd.openxmlformats-officedocument.presentationml.slide+xml"/>
  <Override PartName="/ppt/charts/chart23.xml" ContentType="application/vnd.openxmlformats-officedocument.drawingml.chart+xml"/>
  <Override PartName="/ppt/slideMasters/slideMaster14.xml" ContentType="application/vnd.openxmlformats-officedocument.presentationml.slideMaster+xml"/>
  <Override PartName="/ppt/slides/slide14.xml" ContentType="application/vnd.openxmlformats-officedocument.presentationml.slide+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slideMasters/slideMaster15.xml" ContentType="application/vnd.openxmlformats-officedocument.presentationml.slideMaster+xml"/>
  <Override PartName="/ppt/slides/slide15.xml" ContentType="application/vnd.openxmlformats-officedocument.presentationml.slide+xml"/>
  <Override PartName="/ppt/charts/chart28.xml" ContentType="application/vnd.openxmlformats-officedocument.drawingml.chart+xml"/>
  <Override PartName="/ppt/charts/chart29.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slideMasters/slideMaster16.xml" ContentType="application/vnd.openxmlformats-officedocument.presentationml.slideMaster+xml"/>
  <Override PartName="/ppt/slides/slide16.xml" ContentType="application/vnd.openxmlformats-officedocument.presentationml.slide+xml"/>
  <Override PartName="/ppt/charts/chart35.xml" ContentType="application/vnd.openxmlformats-officedocument.drawingml.chart+xml"/>
  <Override PartName="/ppt/slideMasters/slideMaster17.xml" ContentType="application/vnd.openxmlformats-officedocument.presentationml.slideMaster+xml"/>
  <Override PartName="/ppt/slides/slide17.xml" ContentType="application/vnd.openxmlformats-officedocument.presentationml.slide+xml"/>
  <Override PartName="/ppt/charts/chart36.xml" ContentType="application/vnd.openxmlformats-officedocument.drawingml.chart+xml"/>
  <Override PartName="/ppt/charts/chart37.xml" ContentType="application/vnd.openxmlformats-officedocument.drawingml.chart+xml"/>
  <Override PartName="/ppt/charts/chart38.xml" ContentType="application/vnd.openxmlformats-officedocument.drawingml.chart+xml"/>
  <Override PartName="/ppt/charts/chart39.xml" ContentType="application/vnd.openxmlformats-officedocument.drawingml.chart+xml"/>
  <Override PartName="/ppt/slideMasters/slideMaster18.xml" ContentType="application/vnd.openxmlformats-officedocument.presentationml.slideMaster+xml"/>
  <Override PartName="/ppt/slides/slide18.xml" ContentType="application/vnd.openxmlformats-officedocument.presentationml.slide+xml"/>
  <Override PartName="/ppt/charts/chart40.xml" ContentType="application/vnd.openxmlformats-officedocument.drawingml.chart+xml"/>
  <Override PartName="/ppt/charts/chart41.xml" ContentType="application/vnd.openxmlformats-officedocument.drawingml.chart+xml"/>
  <Override PartName="/ppt/charts/chart42.xml" ContentType="application/vnd.openxmlformats-officedocument.drawingml.chart+xml"/>
  <Override PartName="/ppt/charts/chart43.xml" ContentType="application/vnd.openxmlformats-officedocument.drawingml.chart+xml"/>
  <Override PartName="/ppt/charts/chart44.xml" ContentType="application/vnd.openxmlformats-officedocument.drawingml.chart+xml"/>
  <Override PartName="/ppt/charts/chart45.xml" ContentType="application/vnd.openxmlformats-officedocument.drawingml.chart+xml"/>
  <Override PartName="/ppt/slideMasters/slideMaster19.xml" ContentType="application/vnd.openxmlformats-officedocument.presentationml.slideMaster+xml"/>
  <Override PartName="/ppt/slides/slide19.xml" ContentType="application/vnd.openxmlformats-officedocument.presentationml.slide+xml"/>
  <Override PartName="/ppt/charts/chart46.xml" ContentType="application/vnd.openxmlformats-officedocument.drawingml.chart+xml"/>
  <Override PartName="/ppt/charts/chart47.xml" ContentType="application/vnd.openxmlformats-officedocument.drawingml.chart+xml"/>
  <Override PartName="/ppt/slideMasters/slideMaster20.xml" ContentType="application/vnd.openxmlformats-officedocument.presentationml.slideMaster+xml"/>
  <Override PartName="/ppt/slides/slide20.xml" ContentType="application/vnd.openxmlformats-officedocument.presentationml.slide+xml"/>
  <Override PartName="/ppt/charts/chart48.xml" ContentType="application/vnd.openxmlformats-officedocument.drawingml.chart+xml"/>
  <Override PartName="/ppt/charts/chart49.xml" ContentType="application/vnd.openxmlformats-officedocument.drawingml.chart+xml"/>
  <Override PartName="/ppt/charts/chart50.xml" ContentType="application/vnd.openxmlformats-officedocument.drawingml.chart+xml"/>
  <Override PartName="/ppt/charts/chart51.xml" ContentType="application/vnd.openxmlformats-officedocument.drawingml.chart+xml"/>
  <Override PartName="/ppt/slideMasters/slideMaster21.xml" ContentType="application/vnd.openxmlformats-officedocument.presentationml.slideMaster+xml"/>
  <Override PartName="/ppt/slides/slide21.xml" ContentType="application/vnd.openxmlformats-officedocument.presentationml.slide+xml"/>
  <Override PartName="/ppt/charts/chart52.xml" ContentType="application/vnd.openxmlformats-officedocument.drawingml.chart+xml"/>
  <Override PartName="/ppt/charts/chart53.xml" ContentType="application/vnd.openxmlformats-officedocument.drawingml.chart+xml"/>
  <Override PartName="/ppt/charts/chart54.xml" ContentType="application/vnd.openxmlformats-officedocument.drawingml.chart+xml"/>
  <Override PartName="/ppt/charts/chart55.xml" ContentType="application/vnd.openxmlformats-officedocument.drawingml.chart+xml"/>
  <Override PartName="/ppt/slideMasters/slideMaster22.xml" ContentType="application/vnd.openxmlformats-officedocument.presentationml.slideMaster+xml"/>
  <Override PartName="/ppt/slides/slide22.xml" ContentType="application/vnd.openxmlformats-officedocument.presentationml.slide+xml"/>
  <Override PartName="/ppt/charts/chart56.xml" ContentType="application/vnd.openxmlformats-officedocument.drawingml.chart+xml"/>
  <Override PartName="/ppt/charts/chart57.xml" ContentType="application/vnd.openxmlformats-officedocument.drawingml.chart+xml"/>
  <Override PartName="/ppt/charts/chart58.xml" ContentType="application/vnd.openxmlformats-officedocument.drawingml.chart+xml"/>
  <Override PartName="/ppt/charts/chart59.xml" ContentType="application/vnd.openxmlformats-officedocument.drawingml.chart+xml"/>
  <Override PartName="/ppt/slideMasters/slideMaster23.xml" ContentType="application/vnd.openxmlformats-officedocument.presentationml.slideMaster+xml"/>
  <Override PartName="/ppt/slides/slide23.xml" ContentType="application/vnd.openxmlformats-officedocument.presentationml.slide+xml"/>
  <Override PartName="/ppt/charts/chart60.xml" ContentType="application/vnd.openxmlformats-officedocument.drawingml.chart+xml"/>
  <Override PartName="/ppt/charts/chart61.xml" ContentType="application/vnd.openxmlformats-officedocument.drawingml.chart+xml"/>
  <Override PartName="/ppt/charts/chart62.xml" ContentType="application/vnd.openxmlformats-officedocument.drawingml.chart+xml"/>
  <Override PartName="/ppt/charts/chart63.xml" ContentType="application/vnd.openxmlformats-officedocument.drawingml.chart+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Lst>
  <p:notesMasterIdLst>
    <p:notesMasterId r:id="rId66"/>
  </p:notesMasterIdLst>
  <p:sldSz cx="12192000" cy="6858000" type="custom"/>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119" d="100"/>
          <a:sy n="119" d="100"/>
        </p:scale>
        <p:origin x="3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  <Relationship Id="rId1" Target="slideMasters/slideMaster1.xml" Type="http://schemas.openxmlformats.org/officeDocument/2006/relationships/slideMaster"/>  <Relationship Id="rId2" Target="slides/slide1.xml" Type="http://schemas.openxmlformats.org/officeDocument/2006/relationships/slide"/>  <Relationship Id="rId3" Target="slides/slide2.xml" Type="http://schemas.openxmlformats.org/officeDocument/2006/relationships/slide"/>  <Relationship Id="rId4" Target="slides/slide3.xml" Type="http://schemas.openxmlformats.org/officeDocument/2006/relationships/slide"/>  <Relationship Id="rId5" Target="slides/slide4.xml" Type="http://schemas.openxmlformats.org/officeDocument/2006/relationships/slide"/>  <Relationship Id="rId6" Target="slides/slide5.xml" Type="http://schemas.openxmlformats.org/officeDocument/2006/relationships/slide"/>  <Relationship Id="rId7" Target="slides/slide6.xml" Type="http://schemas.openxmlformats.org/officeDocument/2006/relationships/slide"/>  <Relationship Id="rId8" Target="slides/slide7.xml" Type="http://schemas.openxmlformats.org/officeDocument/2006/relationships/slide"/>  <Relationship Id="rId9" Target="slides/slide8.xml" Type="http://schemas.openxmlformats.org/officeDocument/2006/relationships/slide"/>  <Relationship Id="rId10" Target="slides/slide9.xml" Type="http://schemas.openxmlformats.org/officeDocument/2006/relationships/slide"/>  <Relationship Id="rId11" Target="slides/slide10.xml" Type="http://schemas.openxmlformats.org/officeDocument/2006/relationships/slide"/>  <Relationship Id="rId12" Target="slides/slide11.xml" Type="http://schemas.openxmlformats.org/officeDocument/2006/relationships/slide"/>  <Relationship Id="rId13" Target="slides/slide12.xml" Type="http://schemas.openxmlformats.org/officeDocument/2006/relationships/slide"/>  <Relationship Id="rId14" Target="slides/slide13.xml" Type="http://schemas.openxmlformats.org/officeDocument/2006/relationships/slide"/>  <Relationship Id="rId15" Target="slides/slide14.xml" Type="http://schemas.openxmlformats.org/officeDocument/2006/relationships/slide"/>  <Relationship Id="rId16" Target="slides/slide15.xml" Type="http://schemas.openxmlformats.org/officeDocument/2006/relationships/slide"/>  <Relationship Id="rId17" Target="slides/slide16.xml" Type="http://schemas.openxmlformats.org/officeDocument/2006/relationships/slide"/>  <Relationship Id="rId18" Target="slides/slide17.xml" Type="http://schemas.openxmlformats.org/officeDocument/2006/relationships/slide"/>  <Relationship Id="rId19" Target="slides/slide18.xml" Type="http://schemas.openxmlformats.org/officeDocument/2006/relationships/slide"/>  <Relationship Id="rId20" Target="slides/slide19.xml" Type="http://schemas.openxmlformats.org/officeDocument/2006/relationships/slide"/>  <Relationship Id="rId21" Target="slides/slide20.xml" Type="http://schemas.openxmlformats.org/officeDocument/2006/relationships/slide"/>  <Relationship Id="rId22" Target="slides/slide21.xml" Type="http://schemas.openxmlformats.org/officeDocument/2006/relationships/slide"/>  <Relationship Id="rId23" Target="slides/slide22.xml" Type="http://schemas.openxmlformats.org/officeDocument/2006/relationships/slide"/>  <Relationship Id="rId24" Target="slides/slide23.xml" Type="http://schemas.openxmlformats.org/officeDocument/2006/relationships/slide"/>  <Relationship Id="rId25" Target="slides/slide24.xml" Type="http://schemas.openxmlformats.org/officeDocument/2006/relationships/slide"/>  <Relationship Id="rId26" Target="slides/slide25.xml" Type="http://schemas.openxmlformats.org/officeDocument/2006/relationships/slide"/>  <Relationship Id="rId27" Target="slides/slide26.xml" Type="http://schemas.openxmlformats.org/officeDocument/2006/relationships/slide"/>  <Relationship Id="rId28" Target="slides/slide27.xml" Type="http://schemas.openxmlformats.org/officeDocument/2006/relationships/slide"/>  <Relationship Id="rId29" Target="slides/slide28.xml" Type="http://schemas.openxmlformats.org/officeDocument/2006/relationships/slide"/>  <Relationship Id="rId30" Target="slides/slide29.xml" Type="http://schemas.openxmlformats.org/officeDocument/2006/relationships/slide"/>  <Relationship Id="rId31" Target="slides/slide30.xml" Type="http://schemas.openxmlformats.org/officeDocument/2006/relationships/slide"/>  <Relationship Id="rId32" Target="slides/slide31.xml" Type="http://schemas.openxmlformats.org/officeDocument/2006/relationships/slide"/>  <Relationship Id="rId33" Target="slides/slide32.xml" Type="http://schemas.openxmlformats.org/officeDocument/2006/relationships/slide"/>  <Relationship Id="rId34" Target="slides/slide33.xml" Type="http://schemas.openxmlformats.org/officeDocument/2006/relationships/slide"/>  <Relationship Id="rId35" Target="slides/slide34.xml" Type="http://schemas.openxmlformats.org/officeDocument/2006/relationships/slide"/>  <Relationship Id="rId36" Target="slides/slide35.xml" Type="http://schemas.openxmlformats.org/officeDocument/2006/relationships/slide"/>  <Relationship Id="rId37" Target="slides/slide36.xml" Type="http://schemas.openxmlformats.org/officeDocument/2006/relationships/slide"/>  <Relationship Id="rId38" Target="slides/slide37.xml" Type="http://schemas.openxmlformats.org/officeDocument/2006/relationships/slide"/>  <Relationship Id="rId39" Target="slides/slide38.xml" Type="http://schemas.openxmlformats.org/officeDocument/2006/relationships/slide"/>  <Relationship Id="rId40" Target="slides/slide39.xml" Type="http://schemas.openxmlformats.org/officeDocument/2006/relationships/slide"/>  <Relationship Id="rId41" Target="slides/slide40.xml" Type="http://schemas.openxmlformats.org/officeDocument/2006/relationships/slide"/>  <Relationship Id="rId42" Target="slides/slide41.xml" Type="http://schemas.openxmlformats.org/officeDocument/2006/relationships/slide"/>  <Relationship Id="rId43" Target="slides/slide42.xml" Type="http://schemas.openxmlformats.org/officeDocument/2006/relationships/slide"/>  <Relationship Id="rId44" Target="slides/slide43.xml" Type="http://schemas.openxmlformats.org/officeDocument/2006/relationships/slide"/>  <Relationship Id="rId45" Target="slides/slide44.xml" Type="http://schemas.openxmlformats.org/officeDocument/2006/relationships/slide"/>  <Relationship Id="rId46" Target="slides/slide45.xml" Type="http://schemas.openxmlformats.org/officeDocument/2006/relationships/slide"/>  <Relationship Id="rId47" Target="slides/slide46.xml" Type="http://schemas.openxmlformats.org/officeDocument/2006/relationships/slide"/>  <Relationship Id="rId48" Target="slides/slide47.xml" Type="http://schemas.openxmlformats.org/officeDocument/2006/relationships/slide"/>  <Relationship Id="rId49" Target="slides/slide48.xml" Type="http://schemas.openxmlformats.org/officeDocument/2006/relationships/slide"/>  <Relationship Id="rId50" Target="slides/slide49.xml" Type="http://schemas.openxmlformats.org/officeDocument/2006/relationships/slide"/>  <Relationship Id="rId51" Target="slides/slide50.xml" Type="http://schemas.openxmlformats.org/officeDocument/2006/relationships/slide"/>  <Relationship Id="rId52" Target="slides/slide51.xml" Type="http://schemas.openxmlformats.org/officeDocument/2006/relationships/slide"/>  <Relationship Id="rId53" Target="slides/slide52.xml" Type="http://schemas.openxmlformats.org/officeDocument/2006/relationships/slide"/>  <Relationship Id="rId54" Target="slides/slide53.xml" Type="http://schemas.openxmlformats.org/officeDocument/2006/relationships/slide"/>  <Relationship Id="rId55" Target="slides/slide54.xml" Type="http://schemas.openxmlformats.org/officeDocument/2006/relationships/slide"/>  <Relationship Id="rId56" Target="slides/slide55.xml" Type="http://schemas.openxmlformats.org/officeDocument/2006/relationships/slide"/>  <Relationship Id="rId57" Target="slides/slide56.xml" Type="http://schemas.openxmlformats.org/officeDocument/2006/relationships/slide"/>  <Relationship Id="rId58" Target="slides/slide57.xml" Type="http://schemas.openxmlformats.org/officeDocument/2006/relationships/slide"/>  <Relationship Id="rId59" Target="slides/slide58.xml" Type="http://schemas.openxmlformats.org/officeDocument/2006/relationships/slide"/>  <Relationship Id="rId60" Target="slides/slide59.xml" Type="http://schemas.openxmlformats.org/officeDocument/2006/relationships/slide"/>  <Relationship Id="rId61" Target="slides/slide60.xml" Type="http://schemas.openxmlformats.org/officeDocument/2006/relationships/slide"/>  <Relationship Id="rId62" Type="http://schemas.openxmlformats.org/officeDocument/2006/relationships/presProps" Target="presProps.xml"/>  <Relationship Id="rId63" Type="http://schemas.openxmlformats.org/officeDocument/2006/relationships/viewProps" Target="viewProps.xml"/>  <Relationship Id="rId64" Type="http://schemas.openxmlformats.org/officeDocument/2006/relationships/theme" Target="theme/theme1.xml"/>  <Relationship Id="rId65" Type="http://schemas.openxmlformats.org/officeDocument/2006/relationships/tableStyles" Target="tableStyles.xml"/>  <Relationship Id="rId66" Type="http://schemas.openxmlformats.org/officeDocument/2006/relationships/notesMaster" Target="notesMasters/notesMaster1.xml"/></Relationships>
</file>

<file path=ppt/charts/_rels/chart1.xml.rels><?xml version="1.0" encoding="UTF-8" standalone="yes"?><Relationships xmlns="http://schemas.openxmlformats.org/package/2006/relationships"><Relationship Id="rId1" Type="http://schemas.openxmlformats.org/officeDocument/2006/relationships/package" Target="../embeddings/Microsoft_Excel_Worksheet1.xlsx"/></Relationships>
</file>

<file path=ppt/charts/_rels/chart10.xml.rels><?xml version="1.0" encoding="UTF-8" standalone="yes"?><Relationships xmlns="http://schemas.openxmlformats.org/package/2006/relationships"><Relationship Id="rId1" Type="http://schemas.openxmlformats.org/officeDocument/2006/relationships/package" Target="../embeddings/Microsoft_Excel_Worksheet10.xlsx"/></Relationships>
</file>

<file path=ppt/charts/_rels/chart11.xml.rels><?xml version="1.0" encoding="UTF-8" standalone="yes"?><Relationships xmlns="http://schemas.openxmlformats.org/package/2006/relationships"><Relationship Id="rId1" Type="http://schemas.openxmlformats.org/officeDocument/2006/relationships/package" Target="../embeddings/Microsoft_Excel_Worksheet11.xlsx"/></Relationships>
</file>

<file path=ppt/charts/_rels/chart12.xml.rels><?xml version="1.0" encoding="UTF-8" standalone="yes"?><Relationships xmlns="http://schemas.openxmlformats.org/package/2006/relationships"><Relationship Id="rId1" Type="http://schemas.openxmlformats.org/officeDocument/2006/relationships/package" Target="../embeddings/Microsoft_Excel_Worksheet12.xlsx"/></Relationships>
</file>

<file path=ppt/charts/_rels/chart13.xml.rels><?xml version="1.0" encoding="UTF-8" standalone="yes"?><Relationships xmlns="http://schemas.openxmlformats.org/package/2006/relationships"><Relationship Id="rId1" Type="http://schemas.openxmlformats.org/officeDocument/2006/relationships/package" Target="../embeddings/Microsoft_Excel_Worksheet13.xlsx"/></Relationships>
</file>

<file path=ppt/charts/_rels/chart14.xml.rels><?xml version="1.0" encoding="UTF-8" standalone="yes"?><Relationships xmlns="http://schemas.openxmlformats.org/package/2006/relationships"><Relationship Id="rId1" Type="http://schemas.openxmlformats.org/officeDocument/2006/relationships/package" Target="../embeddings/Microsoft_Excel_Worksheet14.xlsx"/></Relationships>
</file>

<file path=ppt/charts/_rels/chart15.xml.rels><?xml version="1.0" encoding="UTF-8" standalone="yes"?><Relationships xmlns="http://schemas.openxmlformats.org/package/2006/relationships"><Relationship Id="rId1" Type="http://schemas.openxmlformats.org/officeDocument/2006/relationships/package" Target="../embeddings/Microsoft_Excel_Worksheet15.xlsx"/></Relationships>
</file>

<file path=ppt/charts/_rels/chart16.xml.rels><?xml version="1.0" encoding="UTF-8" standalone="yes"?><Relationships xmlns="http://schemas.openxmlformats.org/package/2006/relationships"><Relationship Id="rId1" Type="http://schemas.openxmlformats.org/officeDocument/2006/relationships/package" Target="../embeddings/Microsoft_Excel_Worksheet16.xlsx"/></Relationships>
</file>

<file path=ppt/charts/_rels/chart17.xml.rels><?xml version="1.0" encoding="UTF-8" standalone="yes"?><Relationships xmlns="http://schemas.openxmlformats.org/package/2006/relationships"><Relationship Id="rId1" Type="http://schemas.openxmlformats.org/officeDocument/2006/relationships/package" Target="../embeddings/Microsoft_Excel_Worksheet17.xlsx"/></Relationships>
</file>

<file path=ppt/charts/_rels/chart18.xml.rels><?xml version="1.0" encoding="UTF-8" standalone="yes"?><Relationships xmlns="http://schemas.openxmlformats.org/package/2006/relationships"><Relationship Id="rId1" Type="http://schemas.openxmlformats.org/officeDocument/2006/relationships/package" Target="../embeddings/Microsoft_Excel_Worksheet18.xlsx"/></Relationships>
</file>

<file path=ppt/charts/_rels/chart19.xml.rels><?xml version="1.0" encoding="UTF-8" standalone="yes"?><Relationships xmlns="http://schemas.openxmlformats.org/package/2006/relationships"><Relationship Id="rId1" Type="http://schemas.openxmlformats.org/officeDocument/2006/relationships/package" Target="../embeddings/Microsoft_Excel_Worksheet19.xlsx"/></Relationships>
</file>

<file path=ppt/charts/_rels/chart2.xml.rels><?xml version="1.0" encoding="UTF-8" standalone="yes"?><Relationships xmlns="http://schemas.openxmlformats.org/package/2006/relationships"><Relationship Id="rId1" Type="http://schemas.openxmlformats.org/officeDocument/2006/relationships/package" Target="../embeddings/Microsoft_Excel_Worksheet2.xlsx"/></Relationships>
</file>

<file path=ppt/charts/_rels/chart20.xml.rels><?xml version="1.0" encoding="UTF-8" standalone="yes"?><Relationships xmlns="http://schemas.openxmlformats.org/package/2006/relationships"><Relationship Id="rId1" Type="http://schemas.openxmlformats.org/officeDocument/2006/relationships/package" Target="../embeddings/Microsoft_Excel_Worksheet20.xlsx"/></Relationships>
</file>

<file path=ppt/charts/_rels/chart21.xml.rels><?xml version="1.0" encoding="UTF-8" standalone="yes"?><Relationships xmlns="http://schemas.openxmlformats.org/package/2006/relationships"><Relationship Id="rId1" Type="http://schemas.openxmlformats.org/officeDocument/2006/relationships/package" Target="../embeddings/Microsoft_Excel_Worksheet21.xlsx"/></Relationships>
</file>

<file path=ppt/charts/_rels/chart22.xml.rels><?xml version="1.0" encoding="UTF-8" standalone="yes"?><Relationships xmlns="http://schemas.openxmlformats.org/package/2006/relationships"><Relationship Id="rId1" Type="http://schemas.openxmlformats.org/officeDocument/2006/relationships/package" Target="../embeddings/Microsoft_Excel_Worksheet22.xlsx"/></Relationships>
</file>

<file path=ppt/charts/_rels/chart23.xml.rels><?xml version="1.0" encoding="UTF-8" standalone="yes"?><Relationships xmlns="http://schemas.openxmlformats.org/package/2006/relationships"><Relationship Id="rId1" Type="http://schemas.openxmlformats.org/officeDocument/2006/relationships/package" Target="../embeddings/Microsoft_Excel_Worksheet23.xlsx"/></Relationships>
</file>

<file path=ppt/charts/_rels/chart24.xml.rels><?xml version="1.0" encoding="UTF-8" standalone="yes"?><Relationships xmlns="http://schemas.openxmlformats.org/package/2006/relationships"><Relationship Id="rId1" Type="http://schemas.openxmlformats.org/officeDocument/2006/relationships/package" Target="../embeddings/Microsoft_Excel_Worksheet24.xlsx"/></Relationships>
</file>

<file path=ppt/charts/_rels/chart25.xml.rels><?xml version="1.0" encoding="UTF-8" standalone="yes"?><Relationships xmlns="http://schemas.openxmlformats.org/package/2006/relationships"><Relationship Id="rId1" Type="http://schemas.openxmlformats.org/officeDocument/2006/relationships/package" Target="../embeddings/Microsoft_Excel_Worksheet25.xlsx"/></Relationships>
</file>

<file path=ppt/charts/_rels/chart26.xml.rels><?xml version="1.0" encoding="UTF-8" standalone="yes"?><Relationships xmlns="http://schemas.openxmlformats.org/package/2006/relationships"><Relationship Id="rId1" Type="http://schemas.openxmlformats.org/officeDocument/2006/relationships/package" Target="../embeddings/Microsoft_Excel_Worksheet26.xlsx"/></Relationships>
</file>

<file path=ppt/charts/_rels/chart27.xml.rels><?xml version="1.0" encoding="UTF-8" standalone="yes"?><Relationships xmlns="http://schemas.openxmlformats.org/package/2006/relationships"><Relationship Id="rId1" Type="http://schemas.openxmlformats.org/officeDocument/2006/relationships/package" Target="../embeddings/Microsoft_Excel_Worksheet27.xlsx"/></Relationships>
</file>

<file path=ppt/charts/_rels/chart28.xml.rels><?xml version="1.0" encoding="UTF-8" standalone="yes"?><Relationships xmlns="http://schemas.openxmlformats.org/package/2006/relationships"><Relationship Id="rId1" Type="http://schemas.openxmlformats.org/officeDocument/2006/relationships/package" Target="../embeddings/Microsoft_Excel_Worksheet28.xlsx"/></Relationships>
</file>

<file path=ppt/charts/_rels/chart29.xml.rels><?xml version="1.0" encoding="UTF-8" standalone="yes"?><Relationships xmlns="http://schemas.openxmlformats.org/package/2006/relationships"><Relationship Id="rId1" Type="http://schemas.openxmlformats.org/officeDocument/2006/relationships/package" Target="../embeddings/Microsoft_Excel_Worksheet29.xlsx"/></Relationships>
</file>

<file path=ppt/charts/_rels/chart3.xml.rels><?xml version="1.0" encoding="UTF-8" standalone="yes"?><Relationships xmlns="http://schemas.openxmlformats.org/package/2006/relationships"><Relationship Id="rId1" Type="http://schemas.openxmlformats.org/officeDocument/2006/relationships/package" Target="../embeddings/Microsoft_Excel_Worksheet3.xlsx"/></Relationships>
</file>

<file path=ppt/charts/_rels/chart30.xml.rels><?xml version="1.0" encoding="UTF-8" standalone="yes"?><Relationships xmlns="http://schemas.openxmlformats.org/package/2006/relationships"><Relationship Id="rId1" Type="http://schemas.openxmlformats.org/officeDocument/2006/relationships/package" Target="../embeddings/Microsoft_Excel_Worksheet30.xlsx"/></Relationships>
</file>

<file path=ppt/charts/_rels/chart31.xml.rels><?xml version="1.0" encoding="UTF-8" standalone="yes"?><Relationships xmlns="http://schemas.openxmlformats.org/package/2006/relationships"><Relationship Id="rId1" Type="http://schemas.openxmlformats.org/officeDocument/2006/relationships/package" Target="../embeddings/Microsoft_Excel_Worksheet31.xlsx"/></Relationships>
</file>

<file path=ppt/charts/_rels/chart32.xml.rels><?xml version="1.0" encoding="UTF-8" standalone="yes"?><Relationships xmlns="http://schemas.openxmlformats.org/package/2006/relationships"><Relationship Id="rId1" Type="http://schemas.openxmlformats.org/officeDocument/2006/relationships/package" Target="../embeddings/Microsoft_Excel_Worksheet32.xlsx"/></Relationships>
</file>

<file path=ppt/charts/_rels/chart33.xml.rels><?xml version="1.0" encoding="UTF-8" standalone="yes"?><Relationships xmlns="http://schemas.openxmlformats.org/package/2006/relationships"><Relationship Id="rId1" Type="http://schemas.openxmlformats.org/officeDocument/2006/relationships/package" Target="../embeddings/Microsoft_Excel_Worksheet33.xlsx"/></Relationships>
</file>

<file path=ppt/charts/_rels/chart34.xml.rels><?xml version="1.0" encoding="UTF-8" standalone="yes"?><Relationships xmlns="http://schemas.openxmlformats.org/package/2006/relationships"><Relationship Id="rId1" Type="http://schemas.openxmlformats.org/officeDocument/2006/relationships/package" Target="../embeddings/Microsoft_Excel_Worksheet34.xlsx"/></Relationships>
</file>

<file path=ppt/charts/_rels/chart35.xml.rels><?xml version="1.0" encoding="UTF-8" standalone="yes"?><Relationships xmlns="http://schemas.openxmlformats.org/package/2006/relationships"><Relationship Id="rId1" Type="http://schemas.openxmlformats.org/officeDocument/2006/relationships/package" Target="../embeddings/Microsoft_Excel_Worksheet35.xlsx"/></Relationships>
</file>

<file path=ppt/charts/_rels/chart36.xml.rels><?xml version="1.0" encoding="UTF-8" standalone="yes"?><Relationships xmlns="http://schemas.openxmlformats.org/package/2006/relationships"><Relationship Id="rId1" Type="http://schemas.openxmlformats.org/officeDocument/2006/relationships/package" Target="../embeddings/Microsoft_Excel_Worksheet36.xlsx"/></Relationships>
</file>

<file path=ppt/charts/_rels/chart37.xml.rels><?xml version="1.0" encoding="UTF-8" standalone="yes"?><Relationships xmlns="http://schemas.openxmlformats.org/package/2006/relationships"><Relationship Id="rId1" Type="http://schemas.openxmlformats.org/officeDocument/2006/relationships/package" Target="../embeddings/Microsoft_Excel_Worksheet37.xlsx"/></Relationships>
</file>

<file path=ppt/charts/_rels/chart38.xml.rels><?xml version="1.0" encoding="UTF-8" standalone="yes"?><Relationships xmlns="http://schemas.openxmlformats.org/package/2006/relationships"><Relationship Id="rId1" Type="http://schemas.openxmlformats.org/officeDocument/2006/relationships/package" Target="../embeddings/Microsoft_Excel_Worksheet38.xlsx"/></Relationships>
</file>

<file path=ppt/charts/_rels/chart39.xml.rels><?xml version="1.0" encoding="UTF-8" standalone="yes"?><Relationships xmlns="http://schemas.openxmlformats.org/package/2006/relationships"><Relationship Id="rId1" Type="http://schemas.openxmlformats.org/officeDocument/2006/relationships/package" Target="../embeddings/Microsoft_Excel_Worksheet39.xlsx"/></Relationships>
</file>

<file path=ppt/charts/_rels/chart4.xml.rels><?xml version="1.0" encoding="UTF-8" standalone="yes"?><Relationships xmlns="http://schemas.openxmlformats.org/package/2006/relationships"><Relationship Id="rId1" Type="http://schemas.openxmlformats.org/officeDocument/2006/relationships/package" Target="../embeddings/Microsoft_Excel_Worksheet4.xlsx"/></Relationships>
</file>

<file path=ppt/charts/_rels/chart40.xml.rels><?xml version="1.0" encoding="UTF-8" standalone="yes"?><Relationships xmlns="http://schemas.openxmlformats.org/package/2006/relationships"><Relationship Id="rId1" Type="http://schemas.openxmlformats.org/officeDocument/2006/relationships/package" Target="../embeddings/Microsoft_Excel_Worksheet40.xlsx"/></Relationships>
</file>

<file path=ppt/charts/_rels/chart41.xml.rels><?xml version="1.0" encoding="UTF-8" standalone="yes"?><Relationships xmlns="http://schemas.openxmlformats.org/package/2006/relationships"><Relationship Id="rId1" Type="http://schemas.openxmlformats.org/officeDocument/2006/relationships/package" Target="../embeddings/Microsoft_Excel_Worksheet41.xlsx"/></Relationships>
</file>

<file path=ppt/charts/_rels/chart42.xml.rels><?xml version="1.0" encoding="UTF-8" standalone="yes"?><Relationships xmlns="http://schemas.openxmlformats.org/package/2006/relationships"><Relationship Id="rId1" Type="http://schemas.openxmlformats.org/officeDocument/2006/relationships/package" Target="../embeddings/Microsoft_Excel_Worksheet42.xlsx"/></Relationships>
</file>

<file path=ppt/charts/_rels/chart43.xml.rels><?xml version="1.0" encoding="UTF-8" standalone="yes"?><Relationships xmlns="http://schemas.openxmlformats.org/package/2006/relationships"><Relationship Id="rId1" Type="http://schemas.openxmlformats.org/officeDocument/2006/relationships/package" Target="../embeddings/Microsoft_Excel_Worksheet43.xlsx"/></Relationships>
</file>

<file path=ppt/charts/_rels/chart44.xml.rels><?xml version="1.0" encoding="UTF-8" standalone="yes"?><Relationships xmlns="http://schemas.openxmlformats.org/package/2006/relationships"><Relationship Id="rId1" Type="http://schemas.openxmlformats.org/officeDocument/2006/relationships/package" Target="../embeddings/Microsoft_Excel_Worksheet44.xlsx"/></Relationships>
</file>

<file path=ppt/charts/_rels/chart45.xml.rels><?xml version="1.0" encoding="UTF-8" standalone="yes"?><Relationships xmlns="http://schemas.openxmlformats.org/package/2006/relationships"><Relationship Id="rId1" Type="http://schemas.openxmlformats.org/officeDocument/2006/relationships/package" Target="../embeddings/Microsoft_Excel_Worksheet45.xlsx"/></Relationships>
</file>

<file path=ppt/charts/_rels/chart46.xml.rels><?xml version="1.0" encoding="UTF-8" standalone="yes"?><Relationships xmlns="http://schemas.openxmlformats.org/package/2006/relationships"><Relationship Id="rId1" Type="http://schemas.openxmlformats.org/officeDocument/2006/relationships/package" Target="../embeddings/Microsoft_Excel_Worksheet46.xlsx"/></Relationships>
</file>

<file path=ppt/charts/_rels/chart47.xml.rels><?xml version="1.0" encoding="UTF-8" standalone="yes"?><Relationships xmlns="http://schemas.openxmlformats.org/package/2006/relationships"><Relationship Id="rId1" Type="http://schemas.openxmlformats.org/officeDocument/2006/relationships/package" Target="../embeddings/Microsoft_Excel_Worksheet47.xlsx"/></Relationships>
</file>

<file path=ppt/charts/_rels/chart48.xml.rels><?xml version="1.0" encoding="UTF-8" standalone="yes"?><Relationships xmlns="http://schemas.openxmlformats.org/package/2006/relationships"><Relationship Id="rId1" Type="http://schemas.openxmlformats.org/officeDocument/2006/relationships/package" Target="../embeddings/Microsoft_Excel_Worksheet48.xlsx"/></Relationships>
</file>

<file path=ppt/charts/_rels/chart49.xml.rels><?xml version="1.0" encoding="UTF-8" standalone="yes"?><Relationships xmlns="http://schemas.openxmlformats.org/package/2006/relationships"><Relationship Id="rId1" Type="http://schemas.openxmlformats.org/officeDocument/2006/relationships/package" Target="../embeddings/Microsoft_Excel_Worksheet49.xlsx"/></Relationships>
</file>

<file path=ppt/charts/_rels/chart5.xml.rels><?xml version="1.0" encoding="UTF-8" standalone="yes"?><Relationships xmlns="http://schemas.openxmlformats.org/package/2006/relationships"><Relationship Id="rId1" Type="http://schemas.openxmlformats.org/officeDocument/2006/relationships/package" Target="../embeddings/Microsoft_Excel_Worksheet5.xlsx"/></Relationships>
</file>

<file path=ppt/charts/_rels/chart50.xml.rels><?xml version="1.0" encoding="UTF-8" standalone="yes"?><Relationships xmlns="http://schemas.openxmlformats.org/package/2006/relationships"><Relationship Id="rId1" Type="http://schemas.openxmlformats.org/officeDocument/2006/relationships/package" Target="../embeddings/Microsoft_Excel_Worksheet50.xlsx"/></Relationships>
</file>

<file path=ppt/charts/_rels/chart51.xml.rels><?xml version="1.0" encoding="UTF-8" standalone="yes"?><Relationships xmlns="http://schemas.openxmlformats.org/package/2006/relationships"><Relationship Id="rId1" Type="http://schemas.openxmlformats.org/officeDocument/2006/relationships/package" Target="../embeddings/Microsoft_Excel_Worksheet51.xlsx"/></Relationships>
</file>

<file path=ppt/charts/_rels/chart52.xml.rels><?xml version="1.0" encoding="UTF-8" standalone="yes"?><Relationships xmlns="http://schemas.openxmlformats.org/package/2006/relationships"><Relationship Id="rId1" Type="http://schemas.openxmlformats.org/officeDocument/2006/relationships/package" Target="../embeddings/Microsoft_Excel_Worksheet52.xlsx"/></Relationships>
</file>

<file path=ppt/charts/_rels/chart53.xml.rels><?xml version="1.0" encoding="UTF-8" standalone="yes"?><Relationships xmlns="http://schemas.openxmlformats.org/package/2006/relationships"><Relationship Id="rId1" Type="http://schemas.openxmlformats.org/officeDocument/2006/relationships/package" Target="../embeddings/Microsoft_Excel_Worksheet53.xlsx"/></Relationships>
</file>

<file path=ppt/charts/_rels/chart54.xml.rels><?xml version="1.0" encoding="UTF-8" standalone="yes"?><Relationships xmlns="http://schemas.openxmlformats.org/package/2006/relationships"><Relationship Id="rId1" Type="http://schemas.openxmlformats.org/officeDocument/2006/relationships/package" Target="../embeddings/Microsoft_Excel_Worksheet54.xlsx"/></Relationships>
</file>

<file path=ppt/charts/_rels/chart55.xml.rels><?xml version="1.0" encoding="UTF-8" standalone="yes"?><Relationships xmlns="http://schemas.openxmlformats.org/package/2006/relationships"><Relationship Id="rId1" Type="http://schemas.openxmlformats.org/officeDocument/2006/relationships/package" Target="../embeddings/Microsoft_Excel_Worksheet55.xlsx"/></Relationships>
</file>

<file path=ppt/charts/_rels/chart56.xml.rels><?xml version="1.0" encoding="UTF-8" standalone="yes"?><Relationships xmlns="http://schemas.openxmlformats.org/package/2006/relationships"><Relationship Id="rId1" Type="http://schemas.openxmlformats.org/officeDocument/2006/relationships/package" Target="../embeddings/Microsoft_Excel_Worksheet56.xlsx"/></Relationships>
</file>

<file path=ppt/charts/_rels/chart57.xml.rels><?xml version="1.0" encoding="UTF-8" standalone="yes"?><Relationships xmlns="http://schemas.openxmlformats.org/package/2006/relationships"><Relationship Id="rId1" Type="http://schemas.openxmlformats.org/officeDocument/2006/relationships/package" Target="../embeddings/Microsoft_Excel_Worksheet57.xlsx"/></Relationships>
</file>

<file path=ppt/charts/_rels/chart58.xml.rels><?xml version="1.0" encoding="UTF-8" standalone="yes"?><Relationships xmlns="http://schemas.openxmlformats.org/package/2006/relationships"><Relationship Id="rId1" Type="http://schemas.openxmlformats.org/officeDocument/2006/relationships/package" Target="../embeddings/Microsoft_Excel_Worksheet58.xlsx"/></Relationships>
</file>

<file path=ppt/charts/_rels/chart59.xml.rels><?xml version="1.0" encoding="UTF-8" standalone="yes"?><Relationships xmlns="http://schemas.openxmlformats.org/package/2006/relationships"><Relationship Id="rId1" Type="http://schemas.openxmlformats.org/officeDocument/2006/relationships/package" Target="../embeddings/Microsoft_Excel_Worksheet59.xlsx"/></Relationships>
</file>

<file path=ppt/charts/_rels/chart6.xml.rels><?xml version="1.0" encoding="UTF-8" standalone="yes"?><Relationships xmlns="http://schemas.openxmlformats.org/package/2006/relationships"><Relationship Id="rId1" Type="http://schemas.openxmlformats.org/officeDocument/2006/relationships/package" Target="../embeddings/Microsoft_Excel_Worksheet6.xlsx"/></Relationships>
</file>

<file path=ppt/charts/_rels/chart60.xml.rels><?xml version="1.0" encoding="UTF-8" standalone="yes"?><Relationships xmlns="http://schemas.openxmlformats.org/package/2006/relationships"><Relationship Id="rId1" Type="http://schemas.openxmlformats.org/officeDocument/2006/relationships/package" Target="../embeddings/Microsoft_Excel_Worksheet60.xlsx"/></Relationships>
</file>

<file path=ppt/charts/_rels/chart61.xml.rels><?xml version="1.0" encoding="UTF-8" standalone="yes"?><Relationships xmlns="http://schemas.openxmlformats.org/package/2006/relationships"><Relationship Id="rId1" Type="http://schemas.openxmlformats.org/officeDocument/2006/relationships/package" Target="../embeddings/Microsoft_Excel_Worksheet61.xlsx"/></Relationships>
</file>

<file path=ppt/charts/_rels/chart62.xml.rels><?xml version="1.0" encoding="UTF-8" standalone="yes"?><Relationships xmlns="http://schemas.openxmlformats.org/package/2006/relationships"><Relationship Id="rId1" Type="http://schemas.openxmlformats.org/officeDocument/2006/relationships/package" Target="../embeddings/Microsoft_Excel_Worksheet62.xlsx"/></Relationships>
</file>

<file path=ppt/charts/_rels/chart63.xml.rels><?xml version="1.0" encoding="UTF-8" standalone="yes"?><Relationships xmlns="http://schemas.openxmlformats.org/package/2006/relationships"><Relationship Id="rId1" Type="http://schemas.openxmlformats.org/officeDocument/2006/relationships/package" Target="../embeddings/Microsoft_Excel_Worksheet63.xlsx"/></Relationships>
</file>

<file path=ppt/charts/_rels/chart7.xml.rels><?xml version="1.0" encoding="UTF-8" standalone="yes"?><Relationships xmlns="http://schemas.openxmlformats.org/package/2006/relationships"><Relationship Id="rId1" Type="http://schemas.openxmlformats.org/officeDocument/2006/relationships/package" Target="../embeddings/Microsoft_Excel_Worksheet7.xlsx"/></Relationships>
</file>

<file path=ppt/charts/_rels/chart8.xml.rels><?xml version="1.0" encoding="UTF-8" standalone="yes"?><Relationships xmlns="http://schemas.openxmlformats.org/package/2006/relationships"><Relationship Id="rId1" Type="http://schemas.openxmlformats.org/officeDocument/2006/relationships/package" Target="../embeddings/Microsoft_Excel_Worksheet8.xlsx"/></Relationships>
</file>

<file path=ppt/charts/_rels/chart9.xml.rels><?xml version="1.0" encoding="UTF-8" standalone="yes"?><Relationships xmlns="http://schemas.openxmlformats.org/package/2006/relationships"><Relationship Id="rId1"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chart>
    <c:autoTitleDeleted val="1"/>
    <c:plotArea>
      <c:layout/>
      <c:pieChart>
        <c:varyColors val="0"/>
        <c:ser>
          <c:idx val="0"/>
          <c:order val="0"/>
          <c:tx>
            <c:strRef>
              <c:f>Sheet1!$B$1</c:f>
              <c:strCache>
                <c:ptCount val="1"/>
                <c:pt idx="0">
                  <c:v>Location</c:v>
                </c:pt>
              </c:strCache>
            </c:strRef>
          </c:tx>
          <c:spPr>
            <a:solidFill>
              <a:schemeClr val="accent1"/>
            </a:solidFill>
            <a:ln w="9525" cap="flat">
              <a:solidFill>
                <a:srgbClr val="F9F9F9"/>
              </a:solidFill>
              <a:prstDash val="solid"/>
              <a:round/>
            </a:ln>
            <a:effectLst>
              <a:outerShdw sx="100000" sy="100000" kx="0" ky="0" algn="bl" blurRad="38100" rotWithShape="1" dist="23000" dir="5400000">
                <a:srgbClr val="000000">
                  <a:alpha val="35000"/>
                </a:srgbClr>
              </a:outerShdw>
            </a:effectLst>
          </c:spPr>
          <c:explosion val="0"/>
          <c:dPt>
            <c:idx val="0"/>
            <c:explosion val="0"/>
            <c:spPr>
              <a:solidFill>
                <a:srgbClr val="5DA5DA"/>
              </a:solidFill>
              <a:effectLst>
                <a:outerShdw sx="100000" sy="100000" kx="0" ky="0" algn="bl" blurRad="38100" rotWithShape="1" dist="23000" dir="5400000">
                  <a:srgbClr val="000000">
                    <a:alpha val="35000"/>
                  </a:srgbClr>
                </a:outerShdw>
              </a:effectLst>
            </c:spPr>
          </c:dPt>
          <c:dPt>
            <c:idx val="1"/>
            <c:explosion val="0"/>
            <c:spPr>
              <a:solidFill>
                <a:srgbClr val="FAA43A"/>
              </a:solidFill>
              <a:effectLst>
                <a:outerShdw sx="100000" sy="100000" kx="0" ky="0" algn="bl" blurRad="38100" rotWithShape="1" dist="23000" dir="5400000">
                  <a:srgbClr val="000000">
                    <a:alpha val="35000"/>
                  </a:srgbClr>
                </a:outerShdw>
              </a:effectLst>
            </c:spPr>
          </c:dPt>
          <c:dPt>
            <c:idx val="2"/>
            <c:explosion val="0"/>
            <c:spPr>
              <a:solidFill>
                <a:srgbClr val="60BD68"/>
              </a:solidFill>
              <a:effectLst>
                <a:outerShdw sx="100000" sy="100000" kx="0" ky="0" algn="bl" blurRad="38100" rotWithShape="1" dist="23000" dir="5400000">
                  <a:srgbClr val="000000">
                    <a:alpha val="35000"/>
                  </a:srgbClr>
                </a:outerShdw>
              </a:effectLst>
            </c:spPr>
          </c:dPt>
          <c:dPt>
            <c:idx val="3"/>
            <c:explosion val="0"/>
            <c:spPr>
              <a:solidFill>
                <a:srgbClr val="F17CB0"/>
              </a:solidFill>
              <a:effectLst>
                <a:outerShdw sx="100000" sy="100000" kx="0" ky="0" algn="bl" blurRad="38100" rotWithShape="1" dist="23000" dir="5400000">
                  <a:srgbClr val="000000">
                    <a:alpha val="35000"/>
                  </a:srgbClr>
                </a:outerShdw>
              </a:effectLst>
            </c:spPr>
          </c:dPt>
          <c:dPt>
            <c:idx val="4"/>
            <c:explosion val="0"/>
            <c:spPr>
              <a:solidFill>
                <a:srgbClr val="B2912F"/>
              </a:solidFill>
              <a:effectLst>
                <a:outerShdw sx="100000" sy="100000" kx="0" ky="0" algn="bl" blurRad="38100" rotWithShape="1" dist="23000" dir="5400000">
                  <a:srgbClr val="000000">
                    <a:alpha val="35000"/>
                  </a:srgbClr>
                </a:outerShdw>
              </a:effectLst>
            </c:spPr>
          </c:dPt>
          <c:dPt>
            <c:idx val="5"/>
            <c:explosion val="0"/>
            <c:spPr>
              <a:solidFill>
                <a:srgbClr val="B276B2"/>
              </a:solidFill>
              <a:effectLst>
                <a:outerShdw sx="100000" sy="100000" kx="0" ky="0" algn="bl" blurRad="38100" rotWithShape="1" dist="23000" dir="5400000">
                  <a:srgbClr val="000000">
                    <a:alpha val="35000"/>
                  </a:srgbClr>
                </a:outerShdw>
              </a:effectLst>
            </c:spPr>
          </c:dPt>
          <c:dPt>
            <c:idx val="6"/>
            <c:explosion val="0"/>
            <c:spPr>
              <a:solidFill>
                <a:srgbClr val="DECF3F"/>
              </a:solidFill>
              <a:effectLst>
                <a:outerShdw sx="100000" sy="100000" kx="0" ky="0" algn="bl" blurRad="38100" rotWithShape="1" dist="23000" dir="5400000">
                  <a:srgbClr val="000000">
                    <a:alpha val="35000"/>
                  </a:srgbClr>
                </a:outerShdw>
              </a:effectLst>
            </c:spPr>
          </c:dPt>
          <c:dLbls>
            <c:dLbl>
              <c:idx val="0"/>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1"/>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2"/>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3"/>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4"/>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5"/>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6"/>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numFmt formatCode="0%" sourceLinked="0"/>
            <c:txPr>
              <a:bodyPr/>
              <a:lstStyle/>
              <a:p>
                <a:pPr>
                  <a:defRPr b="0" i="0" strike="noStrike" sz="1800" u="none">
                    <a:solidFill>
                      <a:srgbClr val="000000"/>
                    </a:solidFill>
                    <a:latin typeface="Arial"/>
                  </a:defRPr>
                </a:pPr>
              </a:p>
            </c:txPr>
            <c:dLblPos val="ctr"/>
            <c:showLegendKey val="0"/>
            <c:showVal val="0"/>
            <c:showCatName val="1"/>
            <c:showSerName val="0"/>
            <c:showPercent val="1"/>
            <c:showBubbleSize val="0"/>
            <c:showLeaderLines val="0"/>
          </c:dLbls>
          <c:cat>
            <c:strRef>
              <c:f>Sheet1!$A$2:$A$8</c:f>
              <c:strCache>
                <c:ptCount val="7"/>
                <c:pt idx="0">
                  <c:v>CN</c:v>
                </c:pt>
                <c:pt idx="1">
                  <c:v>DE</c:v>
                </c:pt>
                <c:pt idx="2">
                  <c:v>GB</c:v>
                </c:pt>
                <c:pt idx="3">
                  <c:v>MX</c:v>
                </c:pt>
                <c:pt idx="4">
                  <c:v>JP</c:v>
                </c:pt>
                <c:pt idx="5">
                  <c:v>IN</c:v>
                </c:pt>
                <c:pt idx="6">
                  <c:v>US</c:v>
                </c:pt>
              </c:strCache>
            </c:strRef>
          </c:cat>
          <c:val>
            <c:numRef>
              <c:f>Sheet1!$B$2:$B$8</c:f>
              <c:numCache>
                <c:ptCount val="7"/>
                <c:pt idx="0">
                  <c:v>69</c:v>
                </c:pt>
                <c:pt idx="1">
                  <c:v>35</c:v>
                </c:pt>
                <c:pt idx="2">
                  <c:v>40</c:v>
                </c:pt>
                <c:pt idx="3">
                  <c:v>85</c:v>
                </c:pt>
                <c:pt idx="4">
                  <c:v>38</c:v>
                </c:pt>
                <c:pt idx="5">
                  <c:v>99</c:v>
                </c:pt>
                <c:pt idx="6">
                  <c:v>101</c:v>
                </c:pt>
              </c:numCache>
            </c:numRef>
          </c:val>
        </c:ser>
        <c:firstSliceAng val="0"/>
      </c:pieChart>
      <c:spPr>
        <a:noFill/>
        <a:ln>
          <a:noFill/>
        </a:ln>
        <a:effectLst/>
      </c:spPr>
    </c:plotArea>
    <c:legend>
      <c:legendPos val="r"/>
      <c:layout/>
      <c:overlay val="0"/>
    </c:legend>
    <c:plotVisOnly val="1"/>
    <c:dispBlanksAs val="span"/>
  </c:chart>
  <c:spPr>
    <a:noFill/>
    <a:ln w="12700" cap="flat">
      <a:noFill/>
      <a:miter lim="400000"/>
    </a:ln>
    <a:effectLst/>
  </c:sp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chart>
    <c:autoTitleDeleted val="1"/>
    <c:plotArea>
      <c:layout/>
      <c:barChart>
        <c:barDir val="bar"/>
        <c:grouping val="stacked"/>
        <c:varyColors val="0"/>
        <c:ser>
          <c:idx val="0"/>
          <c:order val="0"/>
          <c:tx>
            <c:strRef>
              <c:f>Sheet1!$B$1</c:f>
              <c:strCache>
                <c:ptCount val="1"/>
                <c:pt idx="0">
                  <c:v>Region 3</c:v>
                </c:pt>
              </c:strCache>
            </c:strRef>
          </c:tx>
          <c:invertIfNegative val="0"/>
          <c:spPr>
            <a:solidFill>
              <a:srgbClr val="C0504D"/>
            </a:solidFill>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FFFFFF"/>
                    </a:solidFill>
                    <a:latin typeface="Arial"/>
                  </a:defRPr>
                </a:pPr>
              </a:p>
            </c:txPr>
            <c:dLblPos val="ctr"/>
            <c:showLegendKey val="0"/>
            <c:showVal val="1"/>
            <c:showCatName val="0"/>
            <c:showSerName val="0"/>
            <c:showPercent val="0"/>
            <c:showBubbleSize val="0"/>
            <c:showLeaderLines val="0"/>
          </c:dLbls>
          <c:cat>
            <c:strRef>
              <c:f>Sheet1!$A$2:$A$6</c:f>
              <c:strCache>
                <c:ptCount val="5"/>
                <c:pt idx="0">
                  <c:v>April</c:v>
                </c:pt>
                <c:pt idx="1">
                  <c:v>May</c:v>
                </c:pt>
                <c:pt idx="2">
                  <c:v>June</c:v>
                </c:pt>
                <c:pt idx="3">
                  <c:v>July</c:v>
                </c:pt>
                <c:pt idx="4">
                  <c:v>August</c:v>
                </c:pt>
              </c:strCache>
            </c:strRef>
          </c:cat>
          <c:val>
            <c:numRef>
              <c:f>Sheet1!$B$2:$B$6</c:f>
              <c:numCache>
                <c:formatCode>General</c:formatCode>
                <c:ptCount val="5"/>
                <c:pt idx="0">
                  <c:v>17</c:v>
                </c:pt>
                <c:pt idx="1">
                  <c:v>26</c:v>
                </c:pt>
                <c:pt idx="2">
                  <c:v>53</c:v>
                </c:pt>
                <c:pt idx="3">
                  <c:v>100</c:v>
                </c:pt>
                <c:pt idx="4">
                  <c:v>75</c:v>
                </c:pt>
              </c:numCache>
            </c:numRef>
          </c:val>
        </c:ser>
        <c:ser>
          <c:idx val="1"/>
          <c:order val="1"/>
          <c:tx>
            <c:strRef>
              <c:f>Sheet1!$C$1</c:f>
              <c:strCache>
                <c:ptCount val="1"/>
                <c:pt idx="0">
                  <c:v>Region 4</c:v>
                </c:pt>
              </c:strCache>
            </c:strRef>
          </c:tx>
          <c:invertIfNegative val="0"/>
          <c:spPr>
            <a:solidFill>
              <a:srgbClr val="4F81BD"/>
            </a:solidFill>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FFFFFF"/>
                    </a:solidFill>
                    <a:latin typeface="Arial"/>
                  </a:defRPr>
                </a:pPr>
              </a:p>
            </c:txPr>
            <c:dLblPos val="ctr"/>
            <c:showLegendKey val="0"/>
            <c:showVal val="1"/>
            <c:showCatName val="0"/>
            <c:showSerName val="0"/>
            <c:showPercent val="0"/>
            <c:showBubbleSize val="0"/>
            <c:showLeaderLines val="0"/>
          </c:dLbls>
          <c:cat>
            <c:strRef>
              <c:f>Sheet1!$A$2:$A$6</c:f>
              <c:strCache>
                <c:ptCount val="5"/>
                <c:pt idx="0">
                  <c:v>April</c:v>
                </c:pt>
                <c:pt idx="1">
                  <c:v>May</c:v>
                </c:pt>
                <c:pt idx="2">
                  <c:v>June</c:v>
                </c:pt>
                <c:pt idx="3">
                  <c:v>July</c:v>
                </c:pt>
                <c:pt idx="4">
                  <c:v>August</c:v>
                </c:pt>
              </c:strCache>
            </c:strRef>
          </c:cat>
          <c:val>
            <c:numRef>
              <c:f>Sheet1!$C$2:$C$6</c:f>
              <c:numCache>
                <c:formatCode>General</c:formatCode>
                <c:ptCount val="5"/>
                <c:pt idx="0">
                  <c:v>55</c:v>
                </c:pt>
                <c:pt idx="1">
                  <c:v>43</c:v>
                </c:pt>
                <c:pt idx="2">
                  <c:v>70</c:v>
                </c:pt>
                <c:pt idx="3">
                  <c:v>90</c:v>
                </c:pt>
                <c:pt idx="4">
                  <c:v>80</c:v>
                </c:pt>
              </c:numCache>
            </c:numRef>
          </c:val>
        </c:ser>
        <c:dLbls>
          <c:numFmt formatCode="#,##0" sourceLinked="0"/>
          <c:txPr>
            <a:bodyPr/>
            <a:lstStyle/>
            <a:p>
              <a:pPr>
                <a:defRPr b="0" i="0" strike="noStrike" sz="1200" u="none">
                  <a:solidFill>
                    <a:srgbClr val="FFFFFF"/>
                  </a:solidFill>
                  <a:latin typeface="Arial"/>
                </a:defRPr>
              </a:pPr>
            </a:p>
          </c:txPr>
          <c:dLblPos val="ctr"/>
          <c:showLegendKey val="0"/>
          <c:showVal val="1"/>
          <c:showCatName val="0"/>
          <c:showSerName val="0"/>
          <c:showPercent val="0"/>
          <c:showBubbleSize val="0"/>
          <c:showLeaderLines val="0"/>
        </c:dLbls>
        <c:gapWidth val="50"/>
        <c:overlap val="100"/>
        <c:axId val="2094734554"/>
        <c:axId val="2094734552"/>
        <c:axId val="2094734556"/>
      </c:barChart>
      <c:catAx>
        <c:axId val="2094734554"/>
        <c:scaling>
          <c:orientation val="maxMin"/>
        </c:scaling>
        <c:delete val="0"/>
        <c:axPos val="l"/>
        <c:numFmt formatCode="General" sourceLinked="0"/>
        <c:majorTickMark val="out"/>
        <c:minorTickMark val="none"/>
        <c:tickLblPos val="nextTo"/>
        <c:spPr>
          <a:ln w="12700" cap="flat">
            <a:solidFill>
              <a:srgbClr val="888888"/>
            </a:solidFill>
            <a:prstDash val="solid"/>
            <a:round/>
          </a:ln>
        </c:spPr>
        <c:txPr>
          <a:bodyPr/>
          <a:lstStyle/>
          <a:p>
            <a:pPr>
              <a:defRPr sz="1400" b="1" i="0" u="none" strike="noStrike">
                <a:solidFill>
                  <a:srgbClr val="CC0000"/>
                </a:solidFill>
                <a:latin typeface="Helvetica Neue"/>
              </a:defRPr>
            </a:pPr>
            <a:endParaRPr lang="en-US"/>
          </a:p>
        </c:txPr>
        <c:crossAx val="2094734552"/>
        <c:crosses val="autoZero"/>
        <c:auto val="1"/>
        <c:lblAlgn val="ctr"/>
        <c:noMultiLvlLbl val="1"/>
      </c:catAx>
      <c:valAx>
        <c:axId val="2094734552"/>
        <c:scaling>
          <c:orientation val="minMax"/>
        </c:scaling>
        <c:delete val="0"/>
        <c:axPos val="b"/>
        <c:majorGridlines>
          <c:spPr>
            <a:ln w="12700" cap="flat">
              <a:solidFill>
                <a:srgbClr val="888888"/>
              </a:solidFill>
              <a:prstDash val="solid"/>
              <a:round/>
            </a:ln>
          </c:spPr>
        </c:majorGridlines>
        <c:numFmt formatCode="General" sourceLinked="0"/>
        <c:majorTickMark val="out"/>
        <c:minorTickMark val="none"/>
        <c:tickLblPos val="low"/>
        <c:spPr>
          <a:ln w="12700" cap="flat">
            <a:solidFill>
              <a:srgbClr val="888888"/>
            </a:solidFill>
            <a:prstDash val="solid"/>
            <a:round/>
          </a:ln>
        </c:spPr>
        <c:txPr>
          <a:bodyPr/>
          <a:lstStyle/>
          <a:p>
            <a:pPr>
              <a:defRPr sz="1200" b="1" i="0" u="none" strike="noStrike">
                <a:solidFill>
                  <a:srgbClr val="000000"/>
                </a:solidFill>
                <a:latin typeface="Arial"/>
              </a:defRPr>
            </a:pPr>
            <a:endParaRPr lang="en-US"/>
          </a:p>
        </c:txPr>
        <c:crossAx val="2094734554"/>
        <c:crosses val="autoZero"/>
        <c:crossBetween val="between"/>
      </c:valAx>
      <c:spPr>
        <a:noFill/>
        <a:ln>
          <a:noFill/>
        </a:ln>
        <a:effectLst/>
      </c:spPr>
    </c:plotArea>
    <c:plotVisOnly val="1"/>
    <c:dispBlanksAs val="span"/>
  </c:chart>
  <c:spPr>
    <a:noFill/>
    <a:ln w="12700" cap="flat">
      <a:noFill/>
      <a:miter lim="400000"/>
    </a:ln>
    <a:effectLst/>
  </c:sp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chart>
    <c:autoTitleDeleted val="1"/>
    <c:plotArea>
      <c:layout/>
      <c:barChart>
        <c:barDir val="col"/>
        <c:grouping val="stacked"/>
        <c:varyColors val="0"/>
        <c:ser>
          <c:idx val="0"/>
          <c:order val="0"/>
          <c:tx>
            <c:strRef>
              <c:f>Sheet1!$B$1</c:f>
              <c:strCache>
                <c:ptCount val="1"/>
                <c:pt idx="0">
                  <c:v>Region 3</c:v>
                </c:pt>
              </c:strCache>
            </c:strRef>
          </c:tx>
          <c:invertIfNegative val="0"/>
          <c:spPr>
            <a:solidFill>
              <a:srgbClr val="C0504D"/>
            </a:solidFill>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FFFFFF"/>
                    </a:solidFill>
                    <a:latin typeface="Arial"/>
                  </a:defRPr>
                </a:pPr>
              </a:p>
            </c:txPr>
            <c:dLblPos val="ctr"/>
            <c:showLegendKey val="0"/>
            <c:showVal val="1"/>
            <c:showCatName val="0"/>
            <c:showSerName val="0"/>
            <c:showPercent val="0"/>
            <c:showBubbleSize val="0"/>
            <c:showLeaderLines val="0"/>
          </c:dLbls>
          <c:cat>
            <c:strRef>
              <c:f>Sheet1!$A$2:$A$6</c:f>
              <c:strCache>
                <c:ptCount val="5"/>
                <c:pt idx="0">
                  <c:v>April</c:v>
                </c:pt>
                <c:pt idx="1">
                  <c:v>May</c:v>
                </c:pt>
                <c:pt idx="2">
                  <c:v>June</c:v>
                </c:pt>
                <c:pt idx="3">
                  <c:v>July</c:v>
                </c:pt>
                <c:pt idx="4">
                  <c:v>August</c:v>
                </c:pt>
              </c:strCache>
            </c:strRef>
          </c:cat>
          <c:val>
            <c:numRef>
              <c:f>Sheet1!$B$2:$B$6</c:f>
              <c:numCache>
                <c:formatCode>General</c:formatCode>
                <c:ptCount val="5"/>
                <c:pt idx="0">
                  <c:v>17</c:v>
                </c:pt>
                <c:pt idx="1">
                  <c:v>26</c:v>
                </c:pt>
                <c:pt idx="2">
                  <c:v>53</c:v>
                </c:pt>
                <c:pt idx="3">
                  <c:v>100</c:v>
                </c:pt>
                <c:pt idx="4">
                  <c:v>75</c:v>
                </c:pt>
              </c:numCache>
            </c:numRef>
          </c:val>
        </c:ser>
        <c:ser>
          <c:idx val="1"/>
          <c:order val="1"/>
          <c:tx>
            <c:strRef>
              <c:f>Sheet1!$C$1</c:f>
              <c:strCache>
                <c:ptCount val="1"/>
                <c:pt idx="0">
                  <c:v>Region 4</c:v>
                </c:pt>
              </c:strCache>
            </c:strRef>
          </c:tx>
          <c:invertIfNegative val="0"/>
          <c:spPr>
            <a:solidFill>
              <a:srgbClr val="4F81BD"/>
            </a:solidFill>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FFFFFF"/>
                    </a:solidFill>
                    <a:latin typeface="Arial"/>
                  </a:defRPr>
                </a:pPr>
              </a:p>
            </c:txPr>
            <c:dLblPos val="ctr"/>
            <c:showLegendKey val="0"/>
            <c:showVal val="1"/>
            <c:showCatName val="0"/>
            <c:showSerName val="0"/>
            <c:showPercent val="0"/>
            <c:showBubbleSize val="0"/>
            <c:showLeaderLines val="0"/>
          </c:dLbls>
          <c:cat>
            <c:strRef>
              <c:f>Sheet1!$A$2:$A$6</c:f>
              <c:strCache>
                <c:ptCount val="5"/>
                <c:pt idx="0">
                  <c:v>April</c:v>
                </c:pt>
                <c:pt idx="1">
                  <c:v>May</c:v>
                </c:pt>
                <c:pt idx="2">
                  <c:v>June</c:v>
                </c:pt>
                <c:pt idx="3">
                  <c:v>July</c:v>
                </c:pt>
                <c:pt idx="4">
                  <c:v>August</c:v>
                </c:pt>
              </c:strCache>
            </c:strRef>
          </c:cat>
          <c:val>
            <c:numRef>
              <c:f>Sheet1!$C$2:$C$6</c:f>
              <c:numCache>
                <c:formatCode>General</c:formatCode>
                <c:ptCount val="5"/>
                <c:pt idx="0">
                  <c:v>55</c:v>
                </c:pt>
                <c:pt idx="1">
                  <c:v>43</c:v>
                </c:pt>
                <c:pt idx="2">
                  <c:v>70</c:v>
                </c:pt>
                <c:pt idx="3">
                  <c:v>90</c:v>
                </c:pt>
                <c:pt idx="4">
                  <c:v>80</c:v>
                </c:pt>
              </c:numCache>
            </c:numRef>
          </c:val>
        </c:ser>
        <c:dLbls>
          <c:numFmt formatCode="#,##0" sourceLinked="0"/>
          <c:txPr>
            <a:bodyPr/>
            <a:lstStyle/>
            <a:p>
              <a:pPr>
                <a:defRPr b="1" i="0" strike="noStrike" sz="1200" u="none">
                  <a:solidFill>
                    <a:srgbClr val="FFFFFF"/>
                  </a:solidFill>
                  <a:latin typeface="Arial"/>
                </a:defRPr>
              </a:pPr>
            </a:p>
          </c:txPr>
          <c:dLblPos val="ctr"/>
          <c:showLegendKey val="0"/>
          <c:showVal val="1"/>
          <c:showCatName val="0"/>
          <c:showSerName val="0"/>
          <c:showPercent val="0"/>
          <c:showBubbleSize val="0"/>
          <c:showLeaderLines val="0"/>
        </c:dLbls>
        <c:gapWidth val="50"/>
        <c:overlap val="100"/>
        <c:axId val="2094734554"/>
        <c:axId val="2094734552"/>
        <c:axId val="2094734556"/>
      </c:barChart>
      <c:catAx>
        <c:axId val="2094734554"/>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CC"/>
                </a:solidFill>
                <a:latin typeface="Courier"/>
              </a:defRPr>
            </a:pPr>
            <a:endParaRPr lang="en-US"/>
          </a:p>
        </c:txPr>
        <c:crossAx val="2094734552"/>
        <c:crosses val="autoZero"/>
        <c:auto val="1"/>
        <c:lblAlgn val="ctr"/>
        <c:noMultiLvlLbl val="1"/>
      </c:catAx>
      <c:valAx>
        <c:axId val="2094734552"/>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noFill/>
        <a:ln>
          <a:noFill/>
        </a:ln>
        <a:effectLst/>
      </c:spPr>
    </c:plotArea>
    <c:plotVisOnly val="1"/>
    <c:dispBlanksAs val="span"/>
  </c:chart>
  <c:spPr>
    <a:noFill/>
    <a:ln w="12700" cap="flat">
      <a:noFill/>
      <a:miter lim="400000"/>
    </a:ln>
    <a:effectLst/>
  </c:sp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chart>
    <c:autoTitleDeleted val="1"/>
    <c:plotArea>
      <c:layout>
        <c:manualLayout>
          <c:layoutTarget val="inner"/>
          <c:xMode val="edge"/>
          <c:yMode val="edge"/>
          <c:x val="0.1"/>
          <c:y val="0.1"/>
          <c:w val="1"/>
          <c:h val="1"/>
        </c:manualLayout>
      </c:layout>
      <c:barChart>
        <c:barDir val="bar"/>
        <c:grouping val="percentStacked"/>
        <c:varyColors val="0"/>
        <c:ser>
          <c:idx val="0"/>
          <c:order val="0"/>
          <c:tx>
            <c:strRef>
              <c:f>Sheet1!$B$1</c:f>
              <c:strCache>
                <c:ptCount val="1"/>
                <c:pt idx="0">
                  <c:v>Region 3</c:v>
                </c:pt>
              </c:strCache>
            </c:strRef>
          </c:tx>
          <c:invertIfNegative val="0"/>
          <c:spPr>
            <a:solidFill>
              <a:srgbClr val="C0504D"/>
            </a:solidFill>
            <a:ln w="12700" cap="flat">
              <a:solidFill>
                <a:srgbClr val="F1F1F1"/>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Sheet1!$A$2:$A$6</c:f>
              <c:strCache>
                <c:ptCount val="5"/>
                <c:pt idx="0">
                  <c:v>April</c:v>
                </c:pt>
                <c:pt idx="1">
                  <c:v>May</c:v>
                </c:pt>
                <c:pt idx="2">
                  <c:v>June</c:v>
                </c:pt>
                <c:pt idx="3">
                  <c:v>July</c:v>
                </c:pt>
                <c:pt idx="4">
                  <c:v>August</c:v>
                </c:pt>
              </c:strCache>
            </c:strRef>
          </c:cat>
          <c:val>
            <c:numRef>
              <c:f>Sheet1!$B$2:$B$6</c:f>
              <c:numCache>
                <c:formatCode>General</c:formatCode>
                <c:ptCount val="5"/>
                <c:pt idx="0">
                  <c:v>17</c:v>
                </c:pt>
                <c:pt idx="1">
                  <c:v>26</c:v>
                </c:pt>
                <c:pt idx="2">
                  <c:v>53</c:v>
                </c:pt>
                <c:pt idx="3">
                  <c:v>100</c:v>
                </c:pt>
                <c:pt idx="4">
                  <c:v>75</c:v>
                </c:pt>
              </c:numCache>
            </c:numRef>
          </c:val>
        </c:ser>
        <c:ser>
          <c:idx val="1"/>
          <c:order val="1"/>
          <c:tx>
            <c:strRef>
              <c:f>Sheet1!$C$1</c:f>
              <c:strCache>
                <c:ptCount val="1"/>
                <c:pt idx="0">
                  <c:v>Region 4</c:v>
                </c:pt>
              </c:strCache>
            </c:strRef>
          </c:tx>
          <c:invertIfNegative val="0"/>
          <c:spPr>
            <a:solidFill>
              <a:srgbClr val="4F81BD"/>
            </a:solidFill>
            <a:ln w="12700" cap="flat">
              <a:solidFill>
                <a:srgbClr val="F1F1F1"/>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Sheet1!$A$2:$A$6</c:f>
              <c:strCache>
                <c:ptCount val="5"/>
                <c:pt idx="0">
                  <c:v>April</c:v>
                </c:pt>
                <c:pt idx="1">
                  <c:v>May</c:v>
                </c:pt>
                <c:pt idx="2">
                  <c:v>June</c:v>
                </c:pt>
                <c:pt idx="3">
                  <c:v>July</c:v>
                </c:pt>
                <c:pt idx="4">
                  <c:v>August</c:v>
                </c:pt>
              </c:strCache>
            </c:strRef>
          </c:cat>
          <c:val>
            <c:numRef>
              <c:f>Sheet1!$C$2:$C$6</c:f>
              <c:numCache>
                <c:formatCode>General</c:formatCode>
                <c:ptCount val="5"/>
                <c:pt idx="0">
                  <c:v>55</c:v>
                </c:pt>
                <c:pt idx="1">
                  <c:v>43</c:v>
                </c:pt>
                <c:pt idx="2">
                  <c:v>70</c:v>
                </c:pt>
                <c:pt idx="3">
                  <c:v>90</c:v>
                </c:pt>
                <c:pt idx="4">
                  <c:v>80</c:v>
                </c:pt>
              </c:numCache>
            </c:numRef>
          </c:val>
        </c:s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gapWidth val="50"/>
        <c:overlap val="100"/>
        <c:axId val="2094734554"/>
        <c:axId val="2094734552"/>
        <c:axId val="2094734556"/>
      </c:barChart>
      <c:catAx>
        <c:axId val="2094734554"/>
        <c:scaling>
          <c:orientation val="minMax"/>
        </c:scaling>
        <c:delete val="1"/>
        <c:axPos val="l"/>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catAx>
      <c:valAx>
        <c:axId val="2094734552"/>
        <c:scaling>
          <c:orientation val="minMax"/>
        </c:scaling>
        <c:delete val="1"/>
        <c:axPos val="b"/>
        <c:majorGridlines>
          <c:spPr>
            <a:ln w="12700" cap="flat">
              <a:solidFill>
                <a:srgbClr val="888888"/>
              </a:solidFill>
              <a:prstDash val="solid"/>
              <a:round/>
            </a:ln>
          </c:spPr>
        </c:majorGridlines>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dTable>
        <c:showHorzBorder val="0"/>
        <c:showVertBorder val="0"/>
        <c:showOutline val="0"/>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span"/>
  </c:chart>
  <c:spPr>
    <a:noFill/>
    <a:ln w="12700" cap="flat">
      <a:noFill/>
      <a:miter lim="400000"/>
    </a:ln>
    <a:effectLst/>
  </c:sp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chart>
    <c:autoTitleDeleted val="1"/>
    <c:plotArea>
      <c:layout/>
      <c:barChart>
        <c:barDir val="col"/>
        <c:grouping val="percentStacked"/>
        <c:varyColors val="0"/>
        <c:ser>
          <c:idx val="0"/>
          <c:order val="0"/>
          <c:tx>
            <c:strRef>
              <c:f>Sheet1!$B$1</c:f>
              <c:strCache>
                <c:ptCount val="1"/>
                <c:pt idx="0">
                  <c:v>California</c:v>
                </c:pt>
              </c:strCache>
            </c:strRef>
          </c:tx>
          <c:invertIfNegative val="0"/>
          <c:spPr>
            <a:solidFill>
              <a:srgbClr val="5DA5DA"/>
            </a:solidFill>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Sheet1!$A$2:$A$6</c:f>
              <c:strCache>
                <c:ptCount val="5"/>
                <c:pt idx="0">
                  <c:v>Apartment</c:v>
                </c:pt>
                <c:pt idx="1">
                  <c:v>Townhome</c:v>
                </c:pt>
                <c:pt idx="2">
                  <c:v>Duplex</c:v>
                </c:pt>
                <c:pt idx="3">
                  <c:v>House</c:v>
                </c:pt>
                <c:pt idx="4">
                  <c:v>Big House</c:v>
                </c:pt>
              </c:strCache>
            </c:strRef>
          </c:cat>
          <c:val>
            <c:numRef>
              <c:f>Sheet1!$B$2:$B$6</c:f>
              <c:numCache>
                <c:formatCode>General</c:formatCode>
                <c:ptCount val="5"/>
                <c:pt idx="0">
                  <c:v>2000</c:v>
                </c:pt>
                <c:pt idx="1">
                  <c:v>2800</c:v>
                </c:pt>
                <c:pt idx="2">
                  <c:v>3200</c:v>
                </c:pt>
                <c:pt idx="3">
                  <c:v>4000</c:v>
                </c:pt>
                <c:pt idx="4">
                  <c:v>5000</c:v>
                </c:pt>
              </c:numCache>
            </c:numRef>
          </c:val>
        </c:ser>
        <c:ser>
          <c:idx val="1"/>
          <c:order val="1"/>
          <c:tx>
            <c:strRef>
              <c:f>Sheet1!$C$1</c:f>
              <c:strCache>
                <c:ptCount val="1"/>
                <c:pt idx="0">
                  <c:v>Texas</c:v>
                </c:pt>
              </c:strCache>
            </c:strRef>
          </c:tx>
          <c:invertIfNegative val="0"/>
          <c:spPr>
            <a:solidFill>
              <a:srgbClr val="FAA43A"/>
            </a:solidFill>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Sheet1!$A$2:$A$6</c:f>
              <c:strCache>
                <c:ptCount val="5"/>
                <c:pt idx="0">
                  <c:v>Apartment</c:v>
                </c:pt>
                <c:pt idx="1">
                  <c:v>Townhome</c:v>
                </c:pt>
                <c:pt idx="2">
                  <c:v>Duplex</c:v>
                </c:pt>
                <c:pt idx="3">
                  <c:v>House</c:v>
                </c:pt>
                <c:pt idx="4">
                  <c:v>Big House</c:v>
                </c:pt>
              </c:strCache>
            </c:strRef>
          </c:cat>
          <c:val>
            <c:numRef>
              <c:f>Sheet1!$C$2:$C$6</c:f>
              <c:numCache>
                <c:formatCode>General</c:formatCode>
                <c:ptCount val="5"/>
                <c:pt idx="0">
                  <c:v>1400</c:v>
                </c:pt>
                <c:pt idx="1">
                  <c:v>2000</c:v>
                </c:pt>
                <c:pt idx="2">
                  <c:v>2500</c:v>
                </c:pt>
                <c:pt idx="3">
                  <c:v>3000</c:v>
                </c:pt>
                <c:pt idx="4">
                  <c:v>3800</c:v>
                </c:pt>
              </c:numCache>
            </c:numRef>
          </c:val>
        </c:s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gapWidth val="50"/>
        <c:overlap val="100"/>
        <c:axId val="2094734554"/>
        <c:axId val="2094734552"/>
        <c:axId val="2094734556"/>
      </c:barChart>
      <c:catAx>
        <c:axId val="2094734554"/>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CC"/>
                </a:solidFill>
                <a:latin typeface="Times"/>
              </a:defRPr>
            </a:pPr>
            <a:endParaRPr lang="en-US"/>
          </a:p>
        </c:txPr>
        <c:crossAx val="2094734552"/>
        <c:crosses val="autoZero"/>
        <c:auto val="1"/>
        <c:lblAlgn val="ctr"/>
        <c:noMultiLvlLbl val="1"/>
      </c:catAx>
      <c:valAx>
        <c:axId val="2094734552"/>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dTable>
        <c:showHorzBorder val="1"/>
        <c:showVertBorder val="1"/>
        <c:showOutline val="1"/>
        <c:showKeys val="0"/>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t"/>
      <c:layout/>
      <c:overlay val="0"/>
    </c:legend>
    <c:plotVisOnly val="1"/>
    <c:dispBlanksAs val="span"/>
  </c:chart>
  <c:spPr>
    <a:noFill/>
    <a:ln w="12700" cap="flat">
      <a:noFill/>
      <a:miter lim="400000"/>
    </a:ln>
    <a:effectLst/>
  </c:sp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chart>
    <c:title>
      <c:tx>
        <c:rich>
          <a:bodyPr rot="600000"/>
          <a:lstStyle/>
          <a:p>
            <a:pPr>
              <a:defRPr sz="2000" b="0" i="0" u="none" strike="noStrike">
                <a:solidFill>
                  <a:srgbClr val="000000"/>
                </a:solidFill>
                <a:latin typeface="Arial"/>
              </a:defRPr>
            </a:pPr>
            <a:r>
              <a:rPr sz="2000" b="0" i="0" u="none" strike="noStrike">
                <a:solidFill>
                  <a:srgbClr val="000000"/>
                </a:solidFill>
                <a:latin typeface="Arial"/>
              </a:rPr>
              <a:t>Chart With &gt;26 Cols</a:t>
            </a:r>
          </a:p>
        </c:rich>
      </c:tx>
      <c:layout/>
      <c:overlay val="0"/>
    </c:title>
    <c:autoTitleDeleted val="0"/>
    <c:plotArea>
      <c:layout/>
      <c:barChart>
        <c:barDir val="col"/>
        <c:grouping val="standard"/>
        <c:varyColors val="0"/>
        <c:ser>
          <c:idx val="0"/>
          <c:order val="0"/>
          <c:tx>
            <c:strRef>
              <c:f>Sheet1!$B$1</c:f>
              <c:strCache>
                <c:ptCount val="1"/>
                <c:pt idx="0">
                  <c:v>TEST: getExcelColName</c:v>
                </c:pt>
              </c:strCache>
            </c:strRef>
          </c:tx>
          <c:invertIfNegative val="0"/>
          <c:spPr>
            <a:solidFill>
              <a:srgbClr val="EE1122"/>
            </a:solidFill>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dPt>
            <c:idx val="0"/>
            <c:invertIfNegative val="0"/>
            <c:bubble3D val="0"/>
            <c:spPr>
              <a:solidFill>
                <a:srgbClr val="0088CC"/>
              </a:solidFill>
              <a:effectLst>
                <a:outerShdw sx="100000" sy="100000" kx="0" ky="0" algn="bl" blurRad="38100" rotWithShape="1" dist="23000" dir="5400000">
                  <a:srgbClr val="000000">
                    <a:alpha val="35000"/>
                  </a:srgbClr>
                </a:outerShdw>
              </a:effectLst>
            </c:spPr>
          </c:dPt>
          <c:dPt>
            <c:idx val="1"/>
            <c:invertIfNegative val="0"/>
            <c:bubble3D val="0"/>
            <c:spPr>
              <a:solidFill>
                <a:srgbClr val="0088CC"/>
              </a:solidFill>
              <a:effectLst>
                <a:outerShdw sx="100000" sy="100000" kx="0" ky="0" algn="bl" blurRad="38100" rotWithShape="1" dist="23000" dir="5400000">
                  <a:srgbClr val="000000">
                    <a:alpha val="35000"/>
                  </a:srgbClr>
                </a:outerShdw>
              </a:effectLst>
            </c:spPr>
          </c:dPt>
          <c:dPt>
            <c:idx val="2"/>
            <c:invertIfNegative val="0"/>
            <c:bubble3D val="0"/>
            <c:spPr>
              <a:solidFill>
                <a:srgbClr val="EE1122"/>
              </a:solidFill>
              <a:effectLst>
                <a:outerShdw sx="100000" sy="100000" kx="0" ky="0" algn="bl" blurRad="38100" rotWithShape="1" dist="23000" dir="5400000">
                  <a:srgbClr val="000000">
                    <a:alpha val="35000"/>
                  </a:srgbClr>
                </a:outerShdw>
              </a:effectLst>
            </c:spPr>
          </c:dPt>
          <c:dPt>
            <c:idx val="3"/>
            <c:invertIfNegative val="0"/>
            <c:bubble3D val="0"/>
            <c:spPr>
              <a:solidFill>
                <a:srgbClr val="EE1122"/>
              </a:solidFill>
              <a:effectLst>
                <a:outerShdw sx="100000" sy="100000" kx="0" ky="0" algn="bl" blurRad="38100" rotWithShape="1" dist="23000" dir="5400000">
                  <a:srgbClr val="000000">
                    <a:alpha val="35000"/>
                  </a:srgbClr>
                </a:outerShdw>
              </a:effectLst>
            </c:spPr>
          </c:dPt>
          <c:dPt>
            <c:idx val="4"/>
            <c:invertIfNegative val="0"/>
            <c:bubble3D val="0"/>
            <c:spPr>
              <a:solidFill>
                <a:srgbClr val="EE1122"/>
              </a:solidFill>
              <a:effectLst>
                <a:outerShdw sx="100000" sy="100000" kx="0" ky="0" algn="bl" blurRad="38100" rotWithShape="1" dist="23000" dir="5400000">
                  <a:srgbClr val="000000">
                    <a:alpha val="35000"/>
                  </a:srgbClr>
                </a:outerShdw>
              </a:effectLst>
            </c:spPr>
          </c:dPt>
          <c:dPt>
            <c:idx val="5"/>
            <c:invertIfNegative val="0"/>
            <c:bubble3D val="0"/>
            <c:spPr>
              <a:solidFill>
                <a:srgbClr val="EE1122"/>
              </a:solidFill>
              <a:effectLst>
                <a:outerShdw sx="100000" sy="100000" kx="0" ky="0" algn="bl" blurRad="38100" rotWithShape="1" dist="23000" dir="5400000">
                  <a:srgbClr val="000000">
                    <a:alpha val="35000"/>
                  </a:srgbClr>
                </a:outerShdw>
              </a:effectLst>
            </c:spPr>
          </c:dPt>
          <c:dPt>
            <c:idx val="6"/>
            <c:invertIfNegative val="0"/>
            <c:bubble3D val="0"/>
            <c:spPr>
              <a:solidFill>
                <a:srgbClr val="EE1122"/>
              </a:solidFill>
              <a:effectLst>
                <a:outerShdw sx="100000" sy="100000" kx="0" ky="0" algn="bl" blurRad="38100" rotWithShape="1" dist="23000" dir="5400000">
                  <a:srgbClr val="000000">
                    <a:alpha val="35000"/>
                  </a:srgbClr>
                </a:outerShdw>
              </a:effectLst>
            </c:spPr>
          </c:dPt>
          <c:dPt>
            <c:idx val="7"/>
            <c:invertIfNegative val="0"/>
            <c:bubble3D val="0"/>
            <c:spPr>
              <a:solidFill>
                <a:srgbClr val="EE1122"/>
              </a:solidFill>
              <a:effectLst>
                <a:outerShdw sx="100000" sy="100000" kx="0" ky="0" algn="bl" blurRad="38100" rotWithShape="1" dist="23000" dir="5400000">
                  <a:srgbClr val="000000">
                    <a:alpha val="35000"/>
                  </a:srgbClr>
                </a:outerShdw>
              </a:effectLst>
            </c:spPr>
          </c:dPt>
          <c:dPt>
            <c:idx val="8"/>
            <c:invertIfNegative val="0"/>
            <c:bubble3D val="0"/>
            <c:spPr>
              <a:solidFill>
                <a:srgbClr val="EE1122"/>
              </a:solidFill>
              <a:effectLst>
                <a:outerShdw sx="100000" sy="100000" kx="0" ky="0" algn="bl" blurRad="38100" rotWithShape="1" dist="23000" dir="5400000">
                  <a:srgbClr val="000000">
                    <a:alpha val="35000"/>
                  </a:srgbClr>
                </a:outerShdw>
              </a:effectLst>
            </c:spPr>
          </c:dPt>
          <c:dPt>
            <c:idx val="9"/>
            <c:invertIfNegative val="0"/>
            <c:bubble3D val="0"/>
            <c:spPr>
              <a:solidFill>
                <a:srgbClr val="EE1122"/>
              </a:solidFill>
              <a:effectLst>
                <a:outerShdw sx="100000" sy="100000" kx="0" ky="0" algn="bl" blurRad="38100" rotWithShape="1" dist="23000" dir="5400000">
                  <a:srgbClr val="000000">
                    <a:alpha val="35000"/>
                  </a:srgbClr>
                </a:outerShdw>
              </a:effectLst>
            </c:spPr>
          </c:dPt>
          <c:dPt>
            <c:idx val="10"/>
            <c:invertIfNegative val="0"/>
            <c:bubble3D val="0"/>
            <c:spPr>
              <a:solidFill>
                <a:srgbClr val="EE1122"/>
              </a:solidFill>
              <a:effectLst>
                <a:outerShdw sx="100000" sy="100000" kx="0" ky="0" algn="bl" blurRad="38100" rotWithShape="1" dist="23000" dir="5400000">
                  <a:srgbClr val="000000">
                    <a:alpha val="35000"/>
                  </a:srgbClr>
                </a:outerShdw>
              </a:effectLst>
            </c:spPr>
          </c:dPt>
          <c:dPt>
            <c:idx val="11"/>
            <c:invertIfNegative val="0"/>
            <c:bubble3D val="0"/>
            <c:spPr>
              <a:solidFill>
                <a:srgbClr val="EE1122"/>
              </a:solidFill>
              <a:effectLst>
                <a:outerShdw sx="100000" sy="100000" kx="0" ky="0" algn="bl" blurRad="38100" rotWithShape="1" dist="23000" dir="5400000">
                  <a:srgbClr val="000000">
                    <a:alpha val="35000"/>
                  </a:srgbClr>
                </a:outerShdw>
              </a:effectLst>
            </c:spPr>
          </c:dPt>
          <c:dPt>
            <c:idx val="12"/>
            <c:invertIfNegative val="0"/>
            <c:bubble3D val="0"/>
            <c:spPr>
              <a:solidFill>
                <a:srgbClr val="EE1122"/>
              </a:solidFill>
              <a:effectLst>
                <a:outerShdw sx="100000" sy="100000" kx="0" ky="0" algn="bl" blurRad="38100" rotWithShape="1" dist="23000" dir="5400000">
                  <a:srgbClr val="000000">
                    <a:alpha val="35000"/>
                  </a:srgbClr>
                </a:outerShdw>
              </a:effectLst>
            </c:spPr>
          </c:dPt>
          <c:dPt>
            <c:idx val="13"/>
            <c:invertIfNegative val="0"/>
            <c:bubble3D val="0"/>
            <c:spPr>
              <a:solidFill>
                <a:srgbClr val="EE1122"/>
              </a:solidFill>
              <a:effectLst>
                <a:outerShdw sx="100000" sy="100000" kx="0" ky="0" algn="bl" blurRad="38100" rotWithShape="1" dist="23000" dir="5400000">
                  <a:srgbClr val="000000">
                    <a:alpha val="35000"/>
                  </a:srgbClr>
                </a:outerShdw>
              </a:effectLst>
            </c:spPr>
          </c:dPt>
          <c:dPt>
            <c:idx val="14"/>
            <c:invertIfNegative val="0"/>
            <c:bubble3D val="0"/>
            <c:spPr>
              <a:solidFill>
                <a:srgbClr val="EE1122"/>
              </a:solidFill>
              <a:effectLst>
                <a:outerShdw sx="100000" sy="100000" kx="0" ky="0" algn="bl" blurRad="38100" rotWithShape="1" dist="23000" dir="5400000">
                  <a:srgbClr val="000000">
                    <a:alpha val="35000"/>
                  </a:srgbClr>
                </a:outerShdw>
              </a:effectLst>
            </c:spPr>
          </c:dPt>
          <c:dPt>
            <c:idx val="15"/>
            <c:invertIfNegative val="0"/>
            <c:bubble3D val="0"/>
            <c:spPr>
              <a:solidFill>
                <a:srgbClr val="EE1122"/>
              </a:solidFill>
              <a:effectLst>
                <a:outerShdw sx="100000" sy="100000" kx="0" ky="0" algn="bl" blurRad="38100" rotWithShape="1" dist="23000" dir="5400000">
                  <a:srgbClr val="000000">
                    <a:alpha val="35000"/>
                  </a:srgbClr>
                </a:outerShdw>
              </a:effectLst>
            </c:spPr>
          </c:dPt>
          <c:dPt>
            <c:idx val="16"/>
            <c:invertIfNegative val="0"/>
            <c:bubble3D val="0"/>
            <c:spPr>
              <a:solidFill>
                <a:srgbClr val="EE1122"/>
              </a:solidFill>
              <a:effectLst>
                <a:outerShdw sx="100000" sy="100000" kx="0" ky="0" algn="bl" blurRad="38100" rotWithShape="1" dist="23000" dir="5400000">
                  <a:srgbClr val="000000">
                    <a:alpha val="35000"/>
                  </a:srgbClr>
                </a:outerShdw>
              </a:effectLst>
            </c:spPr>
          </c:dPt>
          <c:dPt>
            <c:idx val="17"/>
            <c:invertIfNegative val="0"/>
            <c:bubble3D val="0"/>
            <c:spPr>
              <a:solidFill>
                <a:srgbClr val="EE1122"/>
              </a:solidFill>
              <a:effectLst>
                <a:outerShdw sx="100000" sy="100000" kx="0" ky="0" algn="bl" blurRad="38100" rotWithShape="1" dist="23000" dir="5400000">
                  <a:srgbClr val="000000">
                    <a:alpha val="35000"/>
                  </a:srgbClr>
                </a:outerShdw>
              </a:effectLst>
            </c:spPr>
          </c:dPt>
          <c:dPt>
            <c:idx val="18"/>
            <c:invertIfNegative val="0"/>
            <c:bubble3D val="0"/>
            <c:spPr>
              <a:solidFill>
                <a:srgbClr val="EE1122"/>
              </a:solidFill>
              <a:effectLst>
                <a:outerShdw sx="100000" sy="100000" kx="0" ky="0" algn="bl" blurRad="38100" rotWithShape="1" dist="23000" dir="5400000">
                  <a:srgbClr val="000000">
                    <a:alpha val="35000"/>
                  </a:srgbClr>
                </a:outerShdw>
              </a:effectLst>
            </c:spPr>
          </c:dPt>
          <c:dPt>
            <c:idx val="19"/>
            <c:invertIfNegative val="0"/>
            <c:bubble3D val="0"/>
            <c:spPr>
              <a:solidFill>
                <a:srgbClr val="EE1122"/>
              </a:solidFill>
              <a:effectLst>
                <a:outerShdw sx="100000" sy="100000" kx="0" ky="0" algn="bl" blurRad="38100" rotWithShape="1" dist="23000" dir="5400000">
                  <a:srgbClr val="000000">
                    <a:alpha val="35000"/>
                  </a:srgbClr>
                </a:outerShdw>
              </a:effectLst>
            </c:spPr>
          </c:dPt>
          <c:dPt>
            <c:idx val="20"/>
            <c:invertIfNegative val="0"/>
            <c:bubble3D val="0"/>
            <c:spPr>
              <a:solidFill>
                <a:srgbClr val="EE1122"/>
              </a:solidFill>
              <a:effectLst>
                <a:outerShdw sx="100000" sy="100000" kx="0" ky="0" algn="bl" blurRad="38100" rotWithShape="1" dist="23000" dir="5400000">
                  <a:srgbClr val="000000">
                    <a:alpha val="35000"/>
                  </a:srgbClr>
                </a:outerShdw>
              </a:effectLst>
            </c:spPr>
          </c:dPt>
          <c:dPt>
            <c:idx val="21"/>
            <c:invertIfNegative val="0"/>
            <c:bubble3D val="0"/>
            <c:spPr>
              <a:solidFill>
                <a:srgbClr val="EE1122"/>
              </a:solidFill>
              <a:effectLst>
                <a:outerShdw sx="100000" sy="100000" kx="0" ky="0" algn="bl" blurRad="38100" rotWithShape="1" dist="23000" dir="5400000">
                  <a:srgbClr val="000000">
                    <a:alpha val="35000"/>
                  </a:srgbClr>
                </a:outerShdw>
              </a:effectLst>
            </c:spPr>
          </c:dPt>
          <c:dPt>
            <c:idx val="22"/>
            <c:invertIfNegative val="0"/>
            <c:bubble3D val="0"/>
            <c:spPr>
              <a:solidFill>
                <a:srgbClr val="EE1122"/>
              </a:solidFill>
              <a:effectLst>
                <a:outerShdw sx="100000" sy="100000" kx="0" ky="0" algn="bl" blurRad="38100" rotWithShape="1" dist="23000" dir="5400000">
                  <a:srgbClr val="000000">
                    <a:alpha val="35000"/>
                  </a:srgbClr>
                </a:outerShdw>
              </a:effectLst>
            </c:spPr>
          </c:dPt>
          <c:dPt>
            <c:idx val="23"/>
            <c:invertIfNegative val="0"/>
            <c:bubble3D val="0"/>
            <c:spPr>
              <a:solidFill>
                <a:srgbClr val="EE1122"/>
              </a:solidFill>
              <a:effectLst>
                <a:outerShdw sx="100000" sy="100000" kx="0" ky="0" algn="bl" blurRad="38100" rotWithShape="1" dist="23000" dir="5400000">
                  <a:srgbClr val="000000">
                    <a:alpha val="35000"/>
                  </a:srgbClr>
                </a:outerShdw>
              </a:effectLst>
            </c:spPr>
          </c:dPt>
          <c:dPt>
            <c:idx val="24"/>
            <c:invertIfNegative val="0"/>
            <c:bubble3D val="0"/>
            <c:spPr>
              <a:solidFill>
                <a:srgbClr val="EE1122"/>
              </a:solidFill>
              <a:effectLst>
                <a:outerShdw sx="100000" sy="100000" kx="0" ky="0" algn="bl" blurRad="38100" rotWithShape="1" dist="23000" dir="5400000">
                  <a:srgbClr val="000000">
                    <a:alpha val="35000"/>
                  </a:srgbClr>
                </a:outerShdw>
              </a:effectLst>
            </c:spPr>
          </c:dPt>
          <c:dPt>
            <c:idx val="25"/>
            <c:invertIfNegative val="0"/>
            <c:bubble3D val="0"/>
            <c:spPr>
              <a:solidFill>
                <a:srgbClr val="EE1122"/>
              </a:solidFill>
              <a:effectLst>
                <a:outerShdw sx="100000" sy="100000" kx="0" ky="0" algn="bl" blurRad="38100" rotWithShape="1" dist="23000" dir="5400000">
                  <a:srgbClr val="000000">
                    <a:alpha val="35000"/>
                  </a:srgbClr>
                </a:outerShdw>
              </a:effectLst>
            </c:spPr>
          </c:dPt>
          <c:dPt>
            <c:idx val="26"/>
            <c:invertIfNegative val="0"/>
            <c:bubble3D val="0"/>
            <c:spPr>
              <a:solidFill>
                <a:srgbClr val="EE1122"/>
              </a:solidFill>
              <a:effectLst>
                <a:outerShdw sx="100000" sy="100000" kx="0" ky="0" algn="bl" blurRad="38100" rotWithShape="1" dist="23000" dir="5400000">
                  <a:srgbClr val="000000">
                    <a:alpha val="35000"/>
                  </a:srgbClr>
                </a:outerShdw>
              </a:effectLst>
            </c:spPr>
          </c:dPt>
          <c:dPt>
            <c:idx val="27"/>
            <c:invertIfNegative val="0"/>
            <c:bubble3D val="0"/>
            <c:spPr>
              <a:solidFill>
                <a:srgbClr val="EE1122"/>
              </a:solidFill>
              <a:effectLst>
                <a:outerShdw sx="100000" sy="100000" kx="0" ky="0" algn="bl" blurRad="38100" rotWithShape="1" dist="23000" dir="5400000">
                  <a:srgbClr val="000000">
                    <a:alpha val="35000"/>
                  </a:srgbClr>
                </a:outerShdw>
              </a:effectLst>
            </c:spPr>
          </c:dPt>
          <c:dPt>
            <c:idx val="28"/>
            <c:invertIfNegative val="0"/>
            <c:bubble3D val="0"/>
            <c:spPr>
              <a:solidFill>
                <a:srgbClr val="EE1122"/>
              </a:solidFill>
              <a:effectLst>
                <a:outerShdw sx="100000" sy="100000" kx="0" ky="0" algn="bl" blurRad="38100" rotWithShape="1" dist="23000" dir="5400000">
                  <a:srgbClr val="000000">
                    <a:alpha val="35000"/>
                  </a:srgbClr>
                </a:outerShdw>
              </a:effectLst>
            </c:spPr>
          </c:dPt>
          <c:dPt>
            <c:idx val="29"/>
            <c:invertIfNegative val="0"/>
            <c:bubble3D val="0"/>
            <c:spPr>
              <a:solidFill>
                <a:srgbClr val="EE1122"/>
              </a:solidFill>
              <a:effectLst>
                <a:outerShdw sx="100000" sy="100000" kx="0" ky="0" algn="bl" blurRad="38100" rotWithShape="1" dist="23000" dir="5400000">
                  <a:srgbClr val="000000">
                    <a:alpha val="35000"/>
                  </a:srgbClr>
                </a:outerShdw>
              </a:effectLst>
            </c:spPr>
          </c:dPt>
          <c:cat>
            <c:strRef>
              <c:f>Sheet1!$A$2:$A$31</c:f>
              <c:strCache>
                <c:ptCount val="30"/>
                <c:pt idx="0">
                  <c:v>A</c:v>
                </c:pt>
                <c:pt idx="1">
                  <c:v>B</c:v>
                </c:pt>
                <c:pt idx="2">
                  <c:v>C</c:v>
                </c:pt>
                <c:pt idx="3">
                  <c:v>D</c:v>
                </c:pt>
                <c:pt idx="4">
                  <c:v>E</c:v>
                </c:pt>
                <c:pt idx="5">
                  <c:v>F</c:v>
                </c:pt>
                <c:pt idx="6">
                  <c:v>G</c:v>
                </c:pt>
                <c:pt idx="7">
                  <c:v>H</c:v>
                </c:pt>
                <c:pt idx="8">
                  <c:v>I</c:v>
                </c:pt>
                <c:pt idx="9">
                  <c:v>J</c:v>
                </c:pt>
                <c:pt idx="10">
                  <c:v>K</c:v>
                </c:pt>
                <c:pt idx="11">
                  <c:v>L</c:v>
                </c:pt>
                <c:pt idx="12">
                  <c:v>M</c:v>
                </c:pt>
                <c:pt idx="13">
                  <c:v>N</c:v>
                </c:pt>
                <c:pt idx="14">
                  <c:v>O</c:v>
                </c:pt>
                <c:pt idx="15">
                  <c:v>P</c:v>
                </c:pt>
                <c:pt idx="16">
                  <c:v>Q</c:v>
                </c:pt>
                <c:pt idx="17">
                  <c:v>R</c:v>
                </c:pt>
                <c:pt idx="18">
                  <c:v>S</c:v>
                </c:pt>
                <c:pt idx="19">
                  <c:v>T</c:v>
                </c:pt>
                <c:pt idx="20">
                  <c:v>U</c:v>
                </c:pt>
                <c:pt idx="21">
                  <c:v>V</c:v>
                </c:pt>
                <c:pt idx="22">
                  <c:v>W</c:v>
                </c:pt>
                <c:pt idx="23">
                  <c:v>X</c:v>
                </c:pt>
                <c:pt idx="24">
                  <c:v>Y</c:v>
                </c:pt>
                <c:pt idx="25">
                  <c:v>Z</c:v>
                </c:pt>
                <c:pt idx="26">
                  <c:v>AA</c:v>
                </c:pt>
                <c:pt idx="27">
                  <c:v>AB</c:v>
                </c:pt>
                <c:pt idx="28">
                  <c:v>AC</c:v>
                </c:pt>
                <c:pt idx="29">
                  <c:v>AD</c:v>
                </c:pt>
              </c:strCache>
            </c:strRef>
          </c:cat>
          <c:val>
            <c:numRef>
              <c:f>Sheet1!$B$2:$B$31</c:f>
              <c:numCache>
                <c:formatCode>General</c:formatCode>
                <c:ptCount val="30"/>
                <c:pt idx="0">
                  <c:v>-5</c:v>
                </c:pt>
                <c:pt idx="1">
                  <c:v>-3</c:v>
                </c:pt>
                <c:pt idx="2">
                  <c:v>0</c:v>
                </c:pt>
                <c:pt idx="3">
                  <c:v>3</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val>
        </c:s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gapWidth val="150"/>
        <c:overlap val="0"/>
        <c:axId val="2094734554"/>
        <c:axId val="2094734552"/>
        <c:axId val="2094734556"/>
      </c:barChart>
      <c:catAx>
        <c:axId val="2094734554"/>
        <c:scaling>
          <c:orientation val="minMax"/>
        </c:scaling>
        <c:delete val="0"/>
        <c:axPos val="b"/>
        <c:title>
          <c:tx>
            <c:rich>
              <a:bodyPr/>
              <a:lstStyle/>
              <a:p>
                <a:pPr>
                  <a:defRPr sz="1400" b="0" i="0" u="none" strike="noStrike">
                    <a:solidFill>
                      <a:srgbClr val="4286f4"/>
                    </a:solidFill>
                    <a:latin typeface="Arial"/>
                  </a:defRPr>
                </a:pPr>
                <a:r>
                  <a:rPr sz="1400" b="0" i="0" u="none" strike="noStrike">
                    <a:solidFill>
                      <a:srgbClr val="4286f4"/>
                    </a:solidFill>
                    <a:latin typeface="Arial"/>
                  </a:rPr>
                  <a:t>Letters</a:t>
                </a:r>
              </a:p>
            </c:rich>
          </c:tx>
          <c:layout/>
          <c:overlay val="0"/>
        </c:title>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catAx>
      <c:valAx>
        <c:axId val="2094734552"/>
        <c:scaling>
          <c:orientation val="minMax"/>
        </c:scaling>
        <c:delete val="0"/>
        <c:axPos val="l"/>
        <c:majorGridlines>
          <c:spPr>
            <a:ln w="12700" cap="flat">
              <a:solidFill>
                <a:srgbClr val="888888"/>
              </a:solidFill>
              <a:prstDash val="solid"/>
              <a:round/>
            </a:ln>
          </c:spPr>
        </c:majorGridlines>
        <c:title>
          <c:tx>
            <c:rich>
              <a:bodyPr/>
              <a:lstStyle/>
              <a:p>
                <a:pPr>
                  <a:defRPr sz="1600" b="0" i="0" u="none" strike="noStrike">
                    <a:solidFill>
                      <a:srgbClr val="c11c13"/>
                    </a:solidFill>
                    <a:latin typeface="Arial"/>
                  </a:defRPr>
                </a:pPr>
                <a:r>
                  <a:rPr sz="1600" b="0" i="0" u="none" strike="noStrike">
                    <a:solidFill>
                      <a:srgbClr val="c11c13"/>
                    </a:solidFill>
                    <a:latin typeface="Arial"/>
                  </a:rPr>
                  <a:t>Column Index</a:t>
                </a:r>
              </a:p>
            </c:rich>
          </c:tx>
          <c:layout/>
          <c:overlay val="0"/>
        </c:title>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noFill/>
        <a:ln>
          <a:noFill/>
        </a:ln>
        <a:effectLst/>
      </c:spPr>
    </c:plotArea>
    <c:plotVisOnly val="1"/>
    <c:dispBlanksAs val="span"/>
  </c:chart>
  <c:spPr>
    <a:noFill/>
    <a:ln w="12700" cap="flat">
      <a:noFill/>
      <a:miter lim="400000"/>
    </a:ln>
    <a:effectLst/>
  </c:sp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chart>
    <c:title>
      <c:tx>
        <c:rich>
          <a:bodyPr/>
          <a:lstStyle/>
          <a:p>
            <a:pPr>
              <a:defRPr sz="1400" b="0" i="0" u="none" strike="noStrike">
                <a:solidFill>
                  <a:srgbClr val="0088CC"/>
                </a:solidFill>
                <a:latin typeface="Arial"/>
              </a:defRPr>
            </a:pPr>
            <a:r>
              <a:rPr sz="1400" b="0" i="0" u="none" strike="noStrike">
                <a:solidFill>
                  <a:srgbClr val="0088CC"/>
                </a:solidFill>
                <a:latin typeface="Arial"/>
              </a:rPr>
              <a:t>Bar Charts Can Be Multi-Color</a:t>
            </a:r>
          </a:p>
        </c:rich>
      </c:tx>
      <c:layout/>
      <c:overlay val="0"/>
    </c:title>
    <c:autoTitleDeleted val="0"/>
    <c:plotArea>
      <c:layout/>
      <c:barChart>
        <c:barDir val="bar"/>
        <c:grouping val="standard"/>
        <c:varyColors val="0"/>
        <c:ser>
          <c:idx val="0"/>
          <c:order val="0"/>
          <c:tx>
            <c:strRef>
              <c:f>Sheet1!$B$1</c:f>
              <c:strCache>
                <c:ptCount val="1"/>
                <c:pt idx="0">
                  <c:v>Labels are Excel Date Values</c:v>
                </c:pt>
              </c:strCache>
            </c:strRef>
          </c:tx>
          <c:invertIfNegative val="0"/>
          <c:spPr>
            <a:solidFill>
              <a:srgbClr val="0077BF"/>
            </a:solidFill>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dPt>
            <c:idx val="0"/>
            <c:invertIfNegative val="1"/>
            <c:bubble3D val="0"/>
            <c:spPr>
              <a:solidFill>
                <a:srgbClr val="0077BF"/>
              </a:solidFill>
              <a:effectLst>
                <a:outerShdw sx="100000" sy="100000" kx="0" ky="0" algn="bl" blurRad="38100" rotWithShape="1" dist="23000" dir="5400000">
                  <a:srgbClr val="000000">
                    <a:alpha val="35000"/>
                  </a:srgbClr>
                </a:outerShdw>
              </a:effectLst>
            </c:spPr>
          </c:dPt>
          <c:dPt>
            <c:idx val="1"/>
            <c:invertIfNegative val="1"/>
            <c:bubble3D val="0"/>
            <c:spPr>
              <a:solidFill>
                <a:srgbClr val="4E9D2D"/>
              </a:solidFill>
              <a:effectLst>
                <a:outerShdw sx="100000" sy="100000" kx="0" ky="0" algn="bl" blurRad="38100" rotWithShape="1" dist="23000" dir="5400000">
                  <a:srgbClr val="000000">
                    <a:alpha val="35000"/>
                  </a:srgbClr>
                </a:outerShdw>
              </a:effectLst>
            </c:spPr>
          </c:dPt>
          <c:dPt>
            <c:idx val="2"/>
            <c:invertIfNegative val="1"/>
            <c:bubble3D val="0"/>
            <c:spPr>
              <a:solidFill>
                <a:srgbClr val="ECAA00"/>
              </a:solidFill>
              <a:effectLst>
                <a:outerShdw sx="100000" sy="100000" kx="0" ky="0" algn="bl" blurRad="38100" rotWithShape="1" dist="23000" dir="5400000">
                  <a:srgbClr val="000000">
                    <a:alpha val="35000"/>
                  </a:srgbClr>
                </a:outerShdw>
              </a:effectLst>
            </c:spPr>
          </c:dPt>
          <c:dPt>
            <c:idx val="3"/>
            <c:invertIfNegative val="1"/>
            <c:bubble3D val="0"/>
            <c:spPr>
              <a:solidFill>
                <a:srgbClr val="5FC4E3"/>
              </a:solidFill>
              <a:effectLst>
                <a:outerShdw sx="100000" sy="100000" kx="0" ky="0" algn="bl" blurRad="38100" rotWithShape="1" dist="23000" dir="5400000">
                  <a:srgbClr val="000000">
                    <a:alpha val="35000"/>
                  </a:srgbClr>
                </a:outerShdw>
              </a:effectLst>
            </c:spPr>
          </c:dPt>
          <c:dPt>
            <c:idx val="4"/>
            <c:invertIfNegative val="1"/>
            <c:bubble3D val="0"/>
            <c:spPr>
              <a:solidFill>
                <a:srgbClr val="DE4216"/>
              </a:solidFill>
              <a:effectLst>
                <a:outerShdw sx="100000" sy="100000" kx="0" ky="0" algn="bl" blurRad="38100" rotWithShape="1" dist="23000" dir="5400000">
                  <a:srgbClr val="000000">
                    <a:alpha val="35000"/>
                  </a:srgbClr>
                </a:outerShdw>
              </a:effectLst>
            </c:spPr>
          </c:dPt>
          <c:dPt>
            <c:idx val="5"/>
            <c:invertIfNegative val="1"/>
            <c:bubble3D val="0"/>
            <c:spPr>
              <a:solidFill>
                <a:srgbClr val="154384"/>
              </a:solidFill>
              <a:effectLst>
                <a:outerShdw sx="100000" sy="100000" kx="0" ky="0" algn="bl" blurRad="38100" rotWithShape="1" dist="23000" dir="5400000">
                  <a:srgbClr val="000000">
                    <a:alpha val="35000"/>
                  </a:srgbClr>
                </a:outerShdw>
              </a:effectLst>
            </c:spPr>
          </c:dPt>
          <c:cat>
            <c:numRef>
              <c:f>Sheet1!$A$2:$A$7</c:f>
              <c:numCache>
                <c:formatCode>yyyy-mm</c:formatCode>
                <c:ptCount val="6"/>
                <c:pt idx="0">
                  <c:v>37987</c:v>
                </c:pt>
                <c:pt idx="1">
                  <c:v>38018</c:v>
                </c:pt>
                <c:pt idx="2">
                  <c:v>38047</c:v>
                </c:pt>
                <c:pt idx="3">
                  <c:v>38078</c:v>
                </c:pt>
                <c:pt idx="4">
                  <c:v>38108</c:v>
                </c:pt>
                <c:pt idx="5">
                  <c:v>38139</c:v>
                </c:pt>
              </c:numCache>
            </c:numRef>
          </c:cat>
          <c:val>
            <c:numRef>
              <c:f>Sheet1!$B$2:$B$7</c:f>
              <c:numCache>
                <c:formatCode>General</c:formatCode>
                <c:ptCount val="6"/>
                <c:pt idx="0">
                  <c:v>20</c:v>
                </c:pt>
                <c:pt idx="1">
                  <c:v>30</c:v>
                </c:pt>
                <c:pt idx="2">
                  <c:v>10</c:v>
                </c:pt>
                <c:pt idx="3">
                  <c:v>25</c:v>
                </c:pt>
                <c:pt idx="4">
                  <c:v>15</c:v>
                </c:pt>
                <c:pt idx="5">
                  <c:v>5</c:v>
                </c:pt>
              </c:numCache>
            </c:numRef>
          </c:val>
        </c:s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gapWidth val="150"/>
        <c:overlap val="0"/>
        <c:axId val="2094734554"/>
        <c:axId val="2094734552"/>
        <c:axId val="2094734556"/>
      </c:barChart>
      <c:dateAx>
        <c:axId val="2094734554"/>
        <c:scaling>
          <c:orientation val="minMax"/>
        </c:scaling>
        <c:delete val="0"/>
        <c:axPos val="l"/>
        <c:numFmt formatCode="yyyy-mm"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dateAx>
      <c:valAx>
        <c:axId val="2094734552"/>
        <c:scaling>
          <c:orientation val="minMax"/>
          <c:max val="45"/>
        </c:scaling>
        <c:delete val="0"/>
        <c:axPos val="b"/>
        <c:majorGridlines>
          <c:spPr>
            <a:ln w="12700" cap="flat">
              <a:solidFill>
                <a:srgbClr val="888888"/>
              </a:solidFill>
              <a:prstDash val="solid"/>
              <a:round/>
            </a:ln>
          </c:spPr>
        </c:majorGridlines>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majorUnit val="15"/>
      </c:valAx>
      <c:spPr>
        <a:noFill/>
        <a:ln>
          <a:noFill/>
        </a:ln>
        <a:effectLst/>
      </c:spPr>
    </c:plotArea>
    <c:plotVisOnly val="1"/>
    <c:dispBlanksAs val="span"/>
  </c:chart>
  <c:spPr>
    <a:noFill/>
    <a:ln w="12700" cap="flat">
      <a:noFill/>
      <a:miter lim="400000"/>
    </a:ln>
    <a:effectLst/>
  </c:sp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chart>
    <c:autoTitleDeleted val="1"/>
    <c:plotArea>
      <c:layout/>
      <c:barChart>
        <c:barDir val="bar"/>
        <c:grouping val="standard"/>
        <c:varyColors val="0"/>
        <c:ser>
          <c:idx val="0"/>
          <c:order val="0"/>
          <c:tx>
            <c:strRef>
              <c:f>Sheet1!$B$1</c:f>
              <c:strCache>
                <c:ptCount val="1"/>
                <c:pt idx="0">
                  <c:v>Too Many Colors Series</c:v>
                </c:pt>
              </c:strCache>
            </c:strRef>
          </c:tx>
          <c:invertIfNegative val="0"/>
          <c:spPr>
            <a:solidFill>
              <a:srgbClr val="0077BF"/>
            </a:solidFill>
            <a:effectLst>
              <a:outerShdw sx="100000" sy="100000" kx="0" ky="0" algn="bl" blurRad="38100" rotWithShape="1" dist="23000" dir="5400000">
                <a:srgbClr val="000000">
                  <a:alpha val="35000"/>
                </a:srgbClr>
              </a:outerShdw>
            </a:effectLst>
          </c:spPr>
          <c:dLbls>
            <c:numFmt formatCode="#%" sourceLinked="0"/>
            <c:txPr>
              <a:bodyPr/>
              <a:lstStyle/>
              <a:p>
                <a:pPr>
                  <a:defRPr b="0" i="0" strike="noStrike" sz="1200" u="none">
                    <a:solidFill>
                      <a:srgbClr val="000000"/>
                    </a:solidFill>
                    <a:latin typeface="Arial"/>
                  </a:defRPr>
                </a:pPr>
              </a:p>
            </c:txPr>
            <c:dLblPos val="outEnd"/>
            <c:showLegendKey val="0"/>
            <c:showVal val="1"/>
            <c:showCatName val="0"/>
            <c:showSerName val="0"/>
            <c:showPercent val="0"/>
            <c:showBubbleSize val="0"/>
            <c:showLeaderLines val="0"/>
          </c:dLbls>
          <c:dPt>
            <c:idx val="0"/>
            <c:invertIfNegative val="1"/>
            <c:bubble3D val="0"/>
            <c:spPr>
              <a:solidFill>
                <a:srgbClr val="0077BF"/>
              </a:solidFill>
              <a:effectLst>
                <a:outerShdw sx="100000" sy="100000" kx="0" ky="0" algn="bl" blurRad="38100" rotWithShape="1" dist="23000" dir="5400000">
                  <a:srgbClr val="000000">
                    <a:alpha val="35000"/>
                  </a:srgbClr>
                </a:outerShdw>
              </a:effectLst>
            </c:spPr>
          </c:dPt>
          <c:dPt>
            <c:idx val="1"/>
            <c:invertIfNegative val="1"/>
            <c:bubble3D val="0"/>
            <c:spPr>
              <a:solidFill>
                <a:srgbClr val="4E9D2D"/>
              </a:solidFill>
              <a:effectLst>
                <a:outerShdw sx="100000" sy="100000" kx="0" ky="0" algn="bl" blurRad="38100" rotWithShape="1" dist="23000" dir="5400000">
                  <a:srgbClr val="000000">
                    <a:alpha val="35000"/>
                  </a:srgbClr>
                </a:outerShdw>
              </a:effectLst>
            </c:spPr>
          </c:dPt>
          <c:dPt>
            <c:idx val="2"/>
            <c:invertIfNegative val="1"/>
            <c:bubble3D val="0"/>
            <c:spPr>
              <a:solidFill>
                <a:srgbClr val="ECAA00"/>
              </a:solidFill>
              <a:effectLst>
                <a:outerShdw sx="100000" sy="100000" kx="0" ky="0" algn="bl" blurRad="38100" rotWithShape="1" dist="23000" dir="5400000">
                  <a:srgbClr val="000000">
                    <a:alpha val="35000"/>
                  </a:srgbClr>
                </a:outerShdw>
              </a:effectLst>
            </c:spPr>
          </c:dPt>
          <c:dPt>
            <c:idx val="3"/>
            <c:invertIfNegative val="1"/>
            <c:bubble3D val="0"/>
            <c:spPr>
              <a:solidFill>
                <a:srgbClr val="5FC4E3"/>
              </a:solidFill>
              <a:effectLst>
                <a:outerShdw sx="100000" sy="100000" kx="0" ky="0" algn="bl" blurRad="38100" rotWithShape="1" dist="23000" dir="5400000">
                  <a:srgbClr val="000000">
                    <a:alpha val="35000"/>
                  </a:srgbClr>
                </a:outerShdw>
              </a:effectLst>
            </c:spPr>
          </c:dPt>
          <c:dPt>
            <c:idx val="4"/>
            <c:invertIfNegative val="1"/>
            <c:bubble3D val="0"/>
            <c:spPr>
              <a:solidFill>
                <a:srgbClr val="DE4216"/>
              </a:solidFill>
              <a:effectLst>
                <a:outerShdw sx="100000" sy="100000" kx="0" ky="0" algn="bl" blurRad="38100" rotWithShape="1" dist="23000" dir="5400000">
                  <a:srgbClr val="000000">
                    <a:alpha val="35000"/>
                  </a:srgbClr>
                </a:outerShdw>
              </a:effectLst>
            </c:spPr>
          </c:dPt>
          <c:dPt>
            <c:idx val="5"/>
            <c:invertIfNegative val="1"/>
            <c:bubble3D val="0"/>
            <c:spPr>
              <a:solidFill>
                <a:srgbClr val="154384"/>
              </a:solidFill>
              <a:effectLst>
                <a:outerShdw sx="100000" sy="100000" kx="0" ky="0" algn="bl" blurRad="38100" rotWithShape="1" dist="23000" dir="5400000">
                  <a:srgbClr val="000000">
                    <a:alpha val="35000"/>
                  </a:srgbClr>
                </a:outerShdw>
              </a:effectLst>
            </c:spPr>
          </c:dPt>
          <c:cat>
            <c:numRef>
              <c:f>Sheet1!$A$2:$A$7</c:f>
              <c:numCache>
                <c:formatCode>mmm-yy</c:formatCode>
                <c:ptCount val="6"/>
                <c:pt idx="0">
                  <c:v>37987</c:v>
                </c:pt>
                <c:pt idx="1">
                  <c:v>38018</c:v>
                </c:pt>
                <c:pt idx="2">
                  <c:v>38047</c:v>
                </c:pt>
                <c:pt idx="3">
                  <c:v>38078</c:v>
                </c:pt>
                <c:pt idx="4">
                  <c:v>38108</c:v>
                </c:pt>
                <c:pt idx="5">
                  <c:v>38139</c:v>
                </c:pt>
              </c:numCache>
            </c:numRef>
          </c:cat>
          <c:val>
            <c:numRef>
              <c:f>Sheet1!$B$2:$B$7</c:f>
              <c:numCache>
                <c:formatCode>General</c:formatCode>
                <c:ptCount val="6"/>
                <c:pt idx="0">
                  <c:v>0.2</c:v>
                </c:pt>
                <c:pt idx="1">
                  <c:v>0.3</c:v>
                </c:pt>
                <c:pt idx="2">
                  <c:v>0.1</c:v>
                </c:pt>
                <c:pt idx="3">
                  <c:v>0.25</c:v>
                </c:pt>
                <c:pt idx="4">
                  <c:v>0.15</c:v>
                </c:pt>
                <c:pt idx="5">
                  <c:v>0.05</c:v>
                </c:pt>
              </c:numCache>
            </c:numRef>
          </c:val>
        </c:ser>
        <c:dLbls>
          <c:numFmt formatCode="#%" sourceLinked="0"/>
          <c:txPr>
            <a:bodyPr/>
            <a:lstStyle/>
            <a:p>
              <a:pPr>
                <a:defRPr b="0" i="0" strike="noStrike" sz="1200" u="none">
                  <a:solidFill>
                    <a:srgbClr val="000000"/>
                  </a:solidFill>
                  <a:latin typeface="Arial"/>
                </a:defRPr>
              </a:pPr>
            </a:p>
          </c:txPr>
          <c:dLblPos val="outEnd"/>
          <c:showLegendKey val="0"/>
          <c:showVal val="1"/>
          <c:showCatName val="0"/>
          <c:showSerName val="0"/>
          <c:showPercent val="0"/>
          <c:showBubbleSize val="0"/>
          <c:showLeaderLines val="0"/>
        </c:dLbls>
        <c:gapWidth val="25"/>
        <c:overlap val="0"/>
        <c:axId val="2094734554"/>
        <c:axId val="2094734552"/>
        <c:axId val="2094734556"/>
      </c:barChart>
      <c:dateAx>
        <c:axId val="2094734554"/>
        <c:scaling>
          <c:orientation val="minMax"/>
        </c:scaling>
        <c:delete val="0"/>
        <c:axPos val="l"/>
        <c:numFmt formatCode="mmm-yy" sourceLinked="0"/>
        <c:majorTickMark val="out"/>
        <c:minorTickMark val="none"/>
        <c:tickLblPos val="nextTo"/>
        <c:spPr>
          <a:ln w="12700" cap="flat">
            <a:no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dateAx>
      <c:valAx>
        <c:axId val="2094734552"/>
        <c:scaling>
          <c:orientation val="minMax"/>
          <c:max val="1"/>
        </c:scaling>
        <c:delete val="0"/>
        <c:axPos val="b"/>
        <c:majorGridlines>
          <c:spPr>
            <a:ln w="12700" cap="flat">
              <a:solidFill>
                <a:srgbClr val="888888"/>
              </a:solidFill>
              <a:prstDash val="solid"/>
              <a:round/>
            </a:ln>
          </c:spPr>
        </c:majorGridlines>
        <c:numFmt formatCode="#%" sourceLinked="0"/>
        <c:majorTickMark val="out"/>
        <c:minorTickMark val="none"/>
        <c:tickLblPos val="low"/>
        <c:spPr>
          <a:ln w="12700" cap="flat">
            <a:no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majorUnit val="0.2"/>
      </c:valAx>
      <c:spPr>
        <a:noFill/>
        <a:ln>
          <a:noFill/>
        </a:ln>
        <a:effectLst/>
      </c:spPr>
    </c:plotArea>
    <c:plotVisOnly val="1"/>
    <c:dispBlanksAs val="span"/>
  </c:chart>
  <c:spPr>
    <a:noFill/>
    <a:ln w="12700" cap="flat">
      <a:noFill/>
      <a:miter lim="400000"/>
    </a:ln>
    <a:effectLst/>
  </c:sp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chart>
    <c:autoTitleDeleted val="1"/>
    <c:plotArea>
      <c:layout/>
      <c:barChart>
        <c:barDir val="bar"/>
        <c:grouping val="standard"/>
        <c:varyColors val="0"/>
        <c:ser>
          <c:idx val="0"/>
          <c:order val="0"/>
          <c:tx>
            <c:strRef>
              <c:f>Sheet1!$B$1</c:f>
              <c:strCache>
                <c:ptCount val="1"/>
                <c:pt idx="0">
                  <c:v>Two Color Series</c:v>
                </c:pt>
              </c:strCache>
            </c:strRef>
          </c:tx>
          <c:invertIfNegative val="0"/>
          <c:spPr>
            <a:solidFill>
              <a:srgbClr val="0077BF"/>
            </a:solidFill>
            <a:effectLst>
              <a:outerShdw sx="100000" sy="100000" kx="0" ky="0" algn="bl" blurRad="38100" rotWithShape="1" dist="23000" dir="5400000">
                <a:srgbClr val="000000">
                  <a:alpha val="35000"/>
                </a:srgbClr>
              </a:outerShdw>
            </a:effectLst>
          </c:spPr>
          <c:dLbls>
            <c:numFmt formatCode="#%" sourceLinked="0"/>
            <c:txPr>
              <a:bodyPr/>
              <a:lstStyle/>
              <a:p>
                <a:pPr>
                  <a:defRPr b="0" i="0" strike="noStrike" sz="1200" u="none">
                    <a:solidFill>
                      <a:srgbClr val="000000"/>
                    </a:solidFill>
                    <a:latin typeface="Arial"/>
                  </a:defRPr>
                </a:pPr>
              </a:p>
            </c:txPr>
            <c:dLblPos val="outEnd"/>
            <c:showLegendKey val="0"/>
            <c:showVal val="1"/>
            <c:showCatName val="0"/>
            <c:showSerName val="0"/>
            <c:showPercent val="0"/>
            <c:showBubbleSize val="0"/>
            <c:showLeaderLines val="0"/>
          </c:dLbls>
          <c:dPt>
            <c:idx val="0"/>
            <c:invertIfNegative val="1"/>
            <c:bubble3D val="0"/>
            <c:spPr>
              <a:solidFill>
                <a:srgbClr val="0077BF"/>
              </a:solidFill>
              <a:effectLst>
                <a:outerShdw sx="100000" sy="100000" kx="0" ky="0" algn="bl" blurRad="38100" rotWithShape="1" dist="23000" dir="5400000">
                  <a:srgbClr val="000000">
                    <a:alpha val="35000"/>
                  </a:srgbClr>
                </a:outerShdw>
              </a:effectLst>
            </c:spPr>
          </c:dPt>
          <c:dPt>
            <c:idx val="1"/>
            <c:invertIfNegative val="1"/>
            <c:bubble3D val="0"/>
            <c:spPr>
              <a:solidFill>
                <a:srgbClr val="4E9D2D"/>
              </a:solidFill>
              <a:effectLst>
                <a:outerShdw sx="100000" sy="100000" kx="0" ky="0" algn="bl" blurRad="38100" rotWithShape="1" dist="23000" dir="5400000">
                  <a:srgbClr val="000000">
                    <a:alpha val="35000"/>
                  </a:srgbClr>
                </a:outerShdw>
              </a:effectLst>
            </c:spPr>
          </c:dPt>
          <c:dPt>
            <c:idx val="2"/>
            <c:invertIfNegative val="1"/>
            <c:bubble3D val="0"/>
            <c:spPr>
              <a:solidFill>
                <a:srgbClr val="ECAA00"/>
              </a:solidFill>
              <a:effectLst>
                <a:outerShdw sx="100000" sy="100000" kx="0" ky="0" algn="bl" blurRad="38100" rotWithShape="1" dist="23000" dir="5400000">
                  <a:srgbClr val="000000">
                    <a:alpha val="35000"/>
                  </a:srgbClr>
                </a:outerShdw>
              </a:effectLst>
            </c:spPr>
          </c:dPt>
          <c:dPt>
            <c:idx val="3"/>
            <c:invertIfNegative val="1"/>
            <c:bubble3D val="0"/>
            <c:spPr>
              <a:solidFill>
                <a:srgbClr val="0077BF"/>
              </a:solidFill>
              <a:effectLst>
                <a:outerShdw sx="100000" sy="100000" kx="0" ky="0" algn="bl" blurRad="38100" rotWithShape="1" dist="23000" dir="5400000">
                  <a:srgbClr val="000000">
                    <a:alpha val="35000"/>
                  </a:srgbClr>
                </a:outerShdw>
              </a:effectLst>
            </c:spPr>
          </c:dPt>
          <c:dPt>
            <c:idx val="4"/>
            <c:invertIfNegative val="1"/>
            <c:bubble3D val="0"/>
            <c:spPr>
              <a:solidFill>
                <a:srgbClr val="4E9D2D"/>
              </a:solidFill>
              <a:effectLst>
                <a:outerShdw sx="100000" sy="100000" kx="0" ky="0" algn="bl" blurRad="38100" rotWithShape="1" dist="23000" dir="5400000">
                  <a:srgbClr val="000000">
                    <a:alpha val="35000"/>
                  </a:srgbClr>
                </a:outerShdw>
              </a:effectLst>
            </c:spPr>
          </c:dPt>
          <c:dPt>
            <c:idx val="5"/>
            <c:invertIfNegative val="1"/>
            <c:bubble3D val="0"/>
            <c:spPr>
              <a:solidFill>
                <a:srgbClr val="ECAA00"/>
              </a:solidFill>
              <a:effectLst>
                <a:outerShdw sx="100000" sy="100000" kx="0" ky="0" algn="bl" blurRad="38100" rotWithShape="1" dist="23000" dir="5400000">
                  <a:srgbClr val="000000">
                    <a:alpha val="35000"/>
                  </a:srgbClr>
                </a:outerShdw>
              </a:effectLst>
            </c:spPr>
          </c:dPt>
          <c:cat>
            <c:strRef>
              <c:f>Sheet1!$A$2:$A$7</c:f>
              <c:strCache>
                <c:ptCount val="6"/>
                <c:pt idx="0">
                  <c:v>Jan</c:v>
                </c:pt>
                <c:pt idx="1">
                  <c:v>Feb</c:v>
                </c:pt>
                <c:pt idx="2">
                  <c:v>Mar</c:v>
                </c:pt>
                <c:pt idx="3">
                  <c:v>Apr</c:v>
                </c:pt>
                <c:pt idx="4">
                  <c:v>May</c:v>
                </c:pt>
                <c:pt idx="5">
                  <c:v>Jun</c:v>
                </c:pt>
              </c:strCache>
            </c:strRef>
          </c:cat>
          <c:val>
            <c:numRef>
              <c:f>Sheet1!$B$2:$B$7</c:f>
              <c:numCache>
                <c:formatCode>General</c:formatCode>
                <c:ptCount val="6"/>
                <c:pt idx="0">
                  <c:v>0.2</c:v>
                </c:pt>
                <c:pt idx="1">
                  <c:v>0.3</c:v>
                </c:pt>
                <c:pt idx="2">
                  <c:v>0.1</c:v>
                </c:pt>
                <c:pt idx="3">
                  <c:v>0.25</c:v>
                </c:pt>
                <c:pt idx="4">
                  <c:v>0.15</c:v>
                </c:pt>
                <c:pt idx="5">
                  <c:v>0.05</c:v>
                </c:pt>
              </c:numCache>
            </c:numRef>
          </c:val>
        </c:ser>
        <c:dLbls>
          <c:numFmt formatCode="#%" sourceLinked="0"/>
          <c:txPr>
            <a:bodyPr/>
            <a:lstStyle/>
            <a:p>
              <a:pPr>
                <a:defRPr b="0" i="0" strike="noStrike" sz="1200" u="none">
                  <a:solidFill>
                    <a:srgbClr val="000000"/>
                  </a:solidFill>
                  <a:latin typeface="Arial"/>
                </a:defRPr>
              </a:pPr>
            </a:p>
          </c:txPr>
          <c:dLblPos val="outEnd"/>
          <c:showLegendKey val="0"/>
          <c:showVal val="1"/>
          <c:showCatName val="0"/>
          <c:showSerName val="0"/>
          <c:showPercent val="0"/>
          <c:showBubbleSize val="0"/>
          <c:showLeaderLines val="0"/>
        </c:dLbls>
        <c:gapWidth val="50"/>
        <c:overlap val="0"/>
        <c:axId val="2094734554"/>
        <c:axId val="2094734552"/>
        <c:axId val="2094734556"/>
      </c:barChart>
      <c:catAx>
        <c:axId val="2094734554"/>
        <c:scaling>
          <c:orientation val="minMax"/>
        </c:scaling>
        <c:delete val="0"/>
        <c:axPos val="l"/>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catAx>
      <c:valAx>
        <c:axId val="2094734552"/>
        <c:scaling>
          <c:orientation val="minMax"/>
          <c:max val="0.4"/>
        </c:scaling>
        <c:delete val="0"/>
        <c:axPos val="b"/>
        <c:majorGridlines>
          <c:spPr>
            <a:ln w="12700" cap="flat">
              <a:solidFill>
                <a:srgbClr val="888888"/>
              </a:solidFill>
              <a:prstDash val="solid"/>
              <a:round/>
            </a:ln>
          </c:spPr>
        </c:majorGridlines>
        <c:numFmt formatCode="0.#0"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noFill/>
        <a:ln>
          <a:noFill/>
        </a:ln>
        <a:effectLst/>
      </c:spPr>
    </c:plotArea>
    <c:plotVisOnly val="1"/>
    <c:dispBlanksAs val="span"/>
  </c:chart>
  <c:spPr>
    <a:noFill/>
    <a:ln w="12700" cap="flat">
      <a:noFill/>
      <a:miter lim="400000"/>
    </a:ln>
    <a:effectLst/>
  </c:sp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chart>
    <c:autoTitleDeleted val="1"/>
    <c:plotArea>
      <c:layout/>
      <c:barChart>
        <c:barDir val="bar"/>
        <c:grouping val="standard"/>
        <c:varyColors val="0"/>
        <c:ser>
          <c:idx val="0"/>
          <c:order val="0"/>
          <c:tx>
            <c:strRef>
              <c:f>Sheet1!$B$1</c:f>
              <c:strCache>
                <c:ptCount val="1"/>
                <c:pt idx="0">
                  <c:v>Escaped XML Chars</c:v>
                </c:pt>
              </c:strCache>
            </c:strRef>
          </c:tx>
          <c:invertIfNegative val="0"/>
          <c:spPr>
            <a:solidFill>
              <a:srgbClr val="0077BF"/>
            </a:solidFill>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outEnd"/>
            <c:showLegendKey val="0"/>
            <c:showVal val="1"/>
            <c:showCatName val="0"/>
            <c:showSerName val="0"/>
            <c:showPercent val="0"/>
            <c:showBubbleSize val="0"/>
            <c:showLeaderLines val="0"/>
          </c:dLbls>
          <c:dPt>
            <c:idx val="0"/>
            <c:invertIfNegative val="1"/>
            <c:bubble3D val="0"/>
            <c:spPr>
              <a:solidFill>
                <a:srgbClr val="0077BF"/>
              </a:solidFill>
              <a:effectLst>
                <a:outerShdw sx="100000" sy="100000" kx="0" ky="0" algn="bl" blurRad="38100" rotWithShape="1" dist="23000" dir="5400000">
                  <a:srgbClr val="000000">
                    <a:alpha val="35000"/>
                  </a:srgbClr>
                </a:outerShdw>
              </a:effectLst>
            </c:spPr>
          </c:dPt>
          <c:dPt>
            <c:idx val="1"/>
            <c:invertIfNegative val="1"/>
            <c:bubble3D val="0"/>
            <c:spPr>
              <a:solidFill>
                <a:srgbClr val="4E9D2D"/>
              </a:solidFill>
              <a:effectLst>
                <a:outerShdw sx="100000" sy="100000" kx="0" ky="0" algn="bl" blurRad="38100" rotWithShape="1" dist="23000" dir="5400000">
                  <a:srgbClr val="000000">
                    <a:alpha val="35000"/>
                  </a:srgbClr>
                </a:outerShdw>
              </a:effectLst>
            </c:spPr>
          </c:dPt>
          <c:dPt>
            <c:idx val="2"/>
            <c:invertIfNegative val="1"/>
            <c:bubble3D val="0"/>
            <c:spPr>
              <a:solidFill>
                <a:srgbClr val="ECAA00"/>
              </a:solidFill>
              <a:effectLst>
                <a:outerShdw sx="100000" sy="100000" kx="0" ky="0" algn="bl" blurRad="38100" rotWithShape="1" dist="23000" dir="5400000">
                  <a:srgbClr val="000000">
                    <a:alpha val="35000"/>
                  </a:srgbClr>
                </a:outerShdw>
              </a:effectLst>
            </c:spPr>
          </c:dPt>
          <c:dPt>
            <c:idx val="3"/>
            <c:invertIfNegative val="1"/>
            <c:bubble3D val="0"/>
            <c:spPr>
              <a:solidFill>
                <a:srgbClr val="5FC4E3"/>
              </a:solidFill>
              <a:effectLst>
                <a:outerShdw sx="100000" sy="100000" kx="0" ky="0" algn="bl" blurRad="38100" rotWithShape="1" dist="23000" dir="5400000">
                  <a:srgbClr val="000000">
                    <a:alpha val="35000"/>
                  </a:srgbClr>
                </a:outerShdw>
              </a:effectLst>
            </c:spPr>
          </c:dPt>
          <c:dPt>
            <c:idx val="4"/>
            <c:invertIfNegative val="1"/>
            <c:bubble3D val="0"/>
            <c:spPr>
              <a:solidFill>
                <a:srgbClr val="DE4216"/>
              </a:solidFill>
              <a:effectLst>
                <a:outerShdw sx="100000" sy="100000" kx="0" ky="0" algn="bl" blurRad="38100" rotWithShape="1" dist="23000" dir="5400000">
                  <a:srgbClr val="000000">
                    <a:alpha val="35000"/>
                  </a:srgbClr>
                </a:outerShdw>
              </a:effectLst>
            </c:spPr>
          </c:dPt>
          <c:dPt>
            <c:idx val="5"/>
            <c:invertIfNegative val="1"/>
            <c:bubble3D val="0"/>
            <c:spPr>
              <a:solidFill>
                <a:srgbClr val="154384"/>
              </a:solidFill>
              <a:effectLst>
                <a:outerShdw sx="100000" sy="100000" kx="0" ky="0" algn="bl" blurRad="38100" rotWithShape="1" dist="23000" dir="5400000">
                  <a:srgbClr val="000000">
                    <a:alpha val="35000"/>
                  </a:srgbClr>
                </a:outerShdw>
              </a:effectLst>
            </c:spPr>
          </c:dPt>
          <c:dPt>
            <c:idx val="6"/>
            <c:invertIfNegative val="1"/>
            <c:bubble3D val="0"/>
            <c:spPr>
              <a:solidFill>
                <a:srgbClr val="7D666A"/>
              </a:solidFill>
              <a:effectLst>
                <a:outerShdw sx="100000" sy="100000" kx="0" ky="0" algn="bl" blurRad="38100" rotWithShape="1" dist="23000" dir="5400000">
                  <a:srgbClr val="000000">
                    <a:alpha val="35000"/>
                  </a:srgbClr>
                </a:outerShdw>
              </a:effectLst>
            </c:spPr>
          </c:dPt>
          <c:dPt>
            <c:idx val="7"/>
            <c:invertIfNegative val="1"/>
            <c:bubble3D val="0"/>
            <c:spPr>
              <a:solidFill>
                <a:srgbClr val="A3C961"/>
              </a:solidFill>
              <a:effectLst>
                <a:outerShdw sx="100000" sy="100000" kx="0" ky="0" algn="bl" blurRad="38100" rotWithShape="1" dist="23000" dir="5400000">
                  <a:srgbClr val="000000">
                    <a:alpha val="35000"/>
                  </a:srgbClr>
                </a:outerShdw>
              </a:effectLst>
            </c:spPr>
          </c:dPt>
          <c:dPt>
            <c:idx val="8"/>
            <c:invertIfNegative val="1"/>
            <c:bubble3D val="0"/>
            <c:spPr>
              <a:solidFill>
                <a:srgbClr val="EF907B"/>
              </a:solidFill>
              <a:effectLst>
                <a:outerShdw sx="100000" sy="100000" kx="0" ky="0" algn="bl" blurRad="38100" rotWithShape="1" dist="23000" dir="5400000">
                  <a:srgbClr val="000000">
                    <a:alpha val="35000"/>
                  </a:srgbClr>
                </a:outerShdw>
              </a:effectLst>
            </c:spPr>
          </c:dPt>
          <c:dPt>
            <c:idx val="9"/>
            <c:invertIfNegative val="1"/>
            <c:bubble3D val="0"/>
            <c:spPr>
              <a:solidFill>
                <a:srgbClr val="9BA0A3"/>
              </a:solidFill>
              <a:effectLst>
                <a:outerShdw sx="100000" sy="100000" kx="0" ky="0" algn="bl" blurRad="38100" rotWithShape="1" dist="23000" dir="5400000">
                  <a:srgbClr val="000000">
                    <a:alpha val="35000"/>
                  </a:srgbClr>
                </a:outerShdw>
              </a:effectLst>
            </c:spPr>
          </c:dPt>
          <c:cat>
            <c:strRef>
              <c:f>Sheet1!$A$2:$A$11</c:f>
              <c:strCache>
                <c:ptCount val="10"/>
                <c:pt idx="0">
                  <c:v>Es</c:v>
                </c:pt>
                <c:pt idx="1">
                  <c:v>cap</c:v>
                </c:pt>
                <c:pt idx="2">
                  <c:v>ed</c:v>
                </c:pt>
                <c:pt idx="3">
                  <c:v>XML</c:v>
                </c:pt>
                <c:pt idx="4">
                  <c:v>Chars</c:v>
                </c:pt>
                <c:pt idx="5">
                  <c:v>'</c:v>
                </c:pt>
                <c:pt idx="6">
                  <c:v>"</c:v>
                </c:pt>
                <c:pt idx="7">
                  <c:v>&amp;</c:v>
                </c:pt>
                <c:pt idx="8">
                  <c:v>&lt;</c:v>
                </c:pt>
                <c:pt idx="9">
                  <c:v>&gt;</c:v>
                </c:pt>
              </c:strCache>
            </c:strRef>
          </c:cat>
          <c:val>
            <c:numRef>
              <c:f>Sheet1!$B$2:$B$11</c:f>
              <c:numCache>
                <c:formatCode>General</c:formatCode>
                <c:ptCount val="10"/>
                <c:pt idx="0">
                  <c:v>1.2</c:v>
                </c:pt>
                <c:pt idx="1">
                  <c:v>2.3</c:v>
                </c:pt>
                <c:pt idx="2">
                  <c:v>3.1</c:v>
                </c:pt>
                <c:pt idx="3">
                  <c:v>4.25</c:v>
                </c:pt>
                <c:pt idx="4">
                  <c:v>2.15</c:v>
                </c:pt>
                <c:pt idx="5">
                  <c:v>6.05</c:v>
                </c:pt>
                <c:pt idx="6">
                  <c:v>8.01</c:v>
                </c:pt>
                <c:pt idx="7">
                  <c:v>2.02</c:v>
                </c:pt>
                <c:pt idx="8">
                  <c:v>9.9</c:v>
                </c:pt>
                <c:pt idx="9">
                  <c:v>0.9</c:v>
                </c:pt>
              </c:numCache>
            </c:numRef>
          </c:val>
        </c:ser>
        <c:dLbls>
          <c:numFmt formatCode="#,##0" sourceLinked="0"/>
          <c:txPr>
            <a:bodyPr/>
            <a:lstStyle/>
            <a:p>
              <a:pPr>
                <a:defRPr b="0" i="0" strike="noStrike" sz="1200" u="none">
                  <a:solidFill>
                    <a:srgbClr val="000000"/>
                  </a:solidFill>
                  <a:latin typeface="Arial"/>
                </a:defRPr>
              </a:pPr>
            </a:p>
          </c:txPr>
          <c:dLblPos val="outEnd"/>
          <c:showLegendKey val="0"/>
          <c:showVal val="1"/>
          <c:showCatName val="0"/>
          <c:showSerName val="0"/>
          <c:showPercent val="0"/>
          <c:showBubbleSize val="0"/>
          <c:showLeaderLines val="0"/>
        </c:dLbls>
        <c:gapWidth val="25"/>
        <c:overlap val="0"/>
        <c:axId val="2094734554"/>
        <c:axId val="2094734552"/>
        <c:axId val="2094734556"/>
      </c:barChart>
      <c:catAx>
        <c:axId val="2094734554"/>
        <c:scaling>
          <c:orientation val="maxMin"/>
        </c:scaling>
        <c:delete val="0"/>
        <c:axPos val="l"/>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catAx>
      <c:valAx>
        <c:axId val="2094734552"/>
        <c:scaling>
          <c:orientation val="maxMin"/>
          <c:max val="10"/>
        </c:scaling>
        <c:delete val="0"/>
        <c:axPos val="b"/>
        <c:majorGridlines>
          <c:spPr>
            <a:ln w="12700" cap="flat">
              <a:solidFill>
                <a:srgbClr val="888888"/>
              </a:solidFill>
              <a:prstDash val="solid"/>
              <a:round/>
            </a:ln>
          </c:spPr>
        </c:majorGridlines>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majorUnit val="1"/>
      </c:valAx>
      <c:spPr>
        <a:noFill/>
        <a:ln>
          <a:noFill/>
        </a:ln>
        <a:effectLst/>
      </c:spPr>
    </c:plotArea>
    <c:plotVisOnly val="1"/>
    <c:dispBlanksAs val="span"/>
  </c:chart>
  <c:spPr>
    <a:noFill/>
    <a:ln w="12700" cap="flat">
      <a:noFill/>
      <a:miter lim="400000"/>
    </a:ln>
    <a:effectLst/>
  </c:sp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chart>
    <c:autoTitleDeleted val="1"/>
    <c:view3D>
      <c:rotX val="30"/>
      <c:rotY val="30"/>
      <c:rAngAx val="1"/>
      <c:perspective val="30"/>
    </c:view3D>
    <c:plotArea>
      <c:layout/>
      <c:bar3DChart>
        <c:barDir val="bar"/>
        <c:grouping val="standard"/>
        <c:varyColors val="0"/>
        <c:ser>
          <c:idx val="0"/>
          <c:order val="0"/>
          <c:tx>
            <c:strRef>
              <c:f>Sheet1!$B$1</c:f>
              <c:strCache>
                <c:ptCount val="1"/>
                <c:pt idx="0">
                  <c:v>Region 1</c:v>
                </c:pt>
              </c:strCache>
            </c:strRef>
          </c:tx>
          <c:invertIfNegative val="0"/>
          <c:spPr>
            <a:solidFill>
              <a:srgbClr val="C0504D"/>
            </a:solidFill>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showLegendKey val="0"/>
            <c:showVal val="0"/>
            <c:showCatName val="0"/>
            <c:showSerName val="0"/>
            <c:showPercent val="0"/>
            <c:showBubbleSize val="0"/>
            <c:showLeaderLines val="0"/>
          </c:dLbls>
          <c:cat>
            <c:strRef>
              <c:f>Sheet1!$A$2:$A$5</c:f>
              <c:strCache>
                <c:ptCount val="4"/>
                <c:pt idx="0">
                  <c:v>May</c:v>
                </c:pt>
                <c:pt idx="1">
                  <c:v>June</c:v>
                </c:pt>
                <c:pt idx="2">
                  <c:v>July</c:v>
                </c:pt>
                <c:pt idx="3">
                  <c:v>August</c:v>
                </c:pt>
              </c:strCache>
            </c:strRef>
          </c:cat>
          <c:val>
            <c:numRef>
              <c:f>Sheet1!$B$2:$B$5</c:f>
              <c:numCache>
                <c:formatCode>General</c:formatCode>
                <c:ptCount val="4"/>
                <c:pt idx="0">
                  <c:v>26</c:v>
                </c:pt>
                <c:pt idx="1">
                  <c:v>53</c:v>
                </c:pt>
                <c:pt idx="2">
                  <c:v>100</c:v>
                </c:pt>
                <c:pt idx="3">
                  <c:v>75</c:v>
                </c:pt>
              </c:numCache>
            </c:numRef>
          </c:val>
        </c:ser>
        <c:ser>
          <c:idx val="1"/>
          <c:order val="1"/>
          <c:tx>
            <c:strRef>
              <c:f>Sheet1!$C$1</c:f>
              <c:strCache>
                <c:ptCount val="1"/>
                <c:pt idx="0">
                  <c:v>Region 2</c:v>
                </c:pt>
              </c:strCache>
            </c:strRef>
          </c:tx>
          <c:invertIfNegative val="0"/>
          <c:spPr>
            <a:solidFill>
              <a:srgbClr val="4F81BD"/>
            </a:solidFill>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showLegendKey val="0"/>
            <c:showVal val="0"/>
            <c:showCatName val="0"/>
            <c:showSerName val="0"/>
            <c:showPercent val="0"/>
            <c:showBubbleSize val="0"/>
            <c:showLeaderLines val="0"/>
          </c:dLbls>
          <c:cat>
            <c:strRef>
              <c:f>Sheet1!$A$2:$A$5</c:f>
              <c:strCache>
                <c:ptCount val="4"/>
                <c:pt idx="0">
                  <c:v>May</c:v>
                </c:pt>
                <c:pt idx="1">
                  <c:v>June</c:v>
                </c:pt>
                <c:pt idx="2">
                  <c:v>July</c:v>
                </c:pt>
                <c:pt idx="3">
                  <c:v>August</c:v>
                </c:pt>
              </c:strCache>
            </c:strRef>
          </c:cat>
          <c:val>
            <c:numRef>
              <c:f>Sheet1!$C$2:$C$5</c:f>
              <c:numCache>
                <c:formatCode>General</c:formatCode>
                <c:ptCount val="4"/>
                <c:pt idx="0">
                  <c:v>43.5</c:v>
                </c:pt>
                <c:pt idx="1">
                  <c:v>70.3</c:v>
                </c:pt>
                <c:pt idx="2">
                  <c:v>90.1</c:v>
                </c:pt>
                <c:pt idx="3">
                  <c:v>80.05</c:v>
                </c:pt>
              </c:numCache>
            </c:numRef>
          </c:val>
        </c:s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gapWidth val="150"/>
        <c:gapDepth val="150"/>
        <c:shape val="box"/>
        <c:axId val="2094734554"/>
        <c:axId val="2094734552"/>
        <c:axId val="2094734556"/>
      </c:bar3DChart>
      <c:catAx>
        <c:axId val="2094734554"/>
        <c:scaling>
          <c:orientation val="maxMin"/>
        </c:scaling>
        <c:delete val="0"/>
        <c:axPos val="l"/>
        <c:numFmt formatCode="General" sourceLinked="0"/>
        <c:majorTickMark val="out"/>
        <c:minorTickMark val="none"/>
        <c:tickLblPos val="nextTo"/>
        <c:spPr>
          <a:ln w="12700" cap="flat">
            <a:solidFill>
              <a:srgbClr val="888888"/>
            </a:solidFill>
            <a:prstDash val="solid"/>
            <a:round/>
          </a:ln>
        </c:spPr>
        <c:txPr>
          <a:bodyPr/>
          <a:lstStyle/>
          <a:p>
            <a:pPr>
              <a:defRPr sz="1000" b="0" i="0" u="none" strike="noStrike">
                <a:solidFill>
                  <a:srgbClr val="CC0000"/>
                </a:solidFill>
                <a:latin typeface="Arial"/>
              </a:defRPr>
            </a:pPr>
            <a:endParaRPr lang="en-US"/>
          </a:p>
        </c:txPr>
        <c:crossAx val="2094734552"/>
        <c:crosses val="autoZero"/>
        <c:auto val="1"/>
        <c:lblAlgn val="ctr"/>
        <c:noMultiLvlLbl val="1"/>
      </c:catAx>
      <c:valAx>
        <c:axId val="2094734552"/>
        <c:scaling>
          <c:orientation val="minMax"/>
        </c:scaling>
        <c:delete val="0"/>
        <c:axPos val="b"/>
        <c:majorGridlines>
          <c:spPr>
            <a:ln w="12700" cap="flat">
              <a:solidFill>
                <a:srgbClr val="888888"/>
              </a:solidFill>
              <a:prstDash val="solid"/>
              <a:round/>
            </a:ln>
          </c:spPr>
        </c:majorGridlines>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erAx>
        <c:axId val="2094734556"/>
        <c:scaling>
          <c:orientation val="minMax"/>
        </c:scaling>
        <c:delete val="0"/>
        <c:axPos val="l"/>
        <c:numFmt formatCode="General" sourceLinked="0"/>
        <c:majorTickMark val="out"/>
        <c:minorTickMark val="none"/>
        <c:tickLblPos val="nextTo"/>
        <c:spPr>
          <a:ln w="12700" cap="flat">
            <a:solidFill>
              <a:srgbClr val="888888"/>
            </a:solidFill>
            <a:prstDash val="solid"/>
            <a:round/>
          </a:ln>
        </c:spPr>
        <c:txPr>
          <a:bodyPr/>
          <a:lstStyle/>
          <a:p>
            <a:pPr>
              <a:defRPr sz="1000" b="0" i="0" u="none" strike="noStrike">
                <a:solidFill>
                  <a:srgbClr val="00EE00"/>
                </a:solidFill>
                <a:latin typeface="Arial"/>
              </a:defRPr>
            </a:pPr>
            <a:endParaRPr lang="en-US"/>
          </a:p>
        </c:txPr>
        <c:crossAx val="2094734552"/>
        <c:crosses val="autoZero"/>
      </c:serAx>
      <c:spPr>
        <a:solidFill>
          <a:srgbClr val="F1F1F1"/>
        </a:solidFill>
        <a:ln>
          <a:noFill/>
        </a:ln>
        <a:effectLst/>
      </c:spPr>
    </c:plotArea>
    <c:plotVisOnly val="1"/>
    <c:dispBlanksAs val="span"/>
  </c:chart>
  <c:spPr>
    <a:noFill/>
    <a:ln w="12700" cap="flat">
      <a:noFill/>
      <a:miter lim="400000"/>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chart>
    <c:autoTitleDeleted val="1"/>
    <c:plotArea>
      <c:layout/>
      <c:barChart>
        <c:barDir val="bar"/>
        <c:grouping val="standard"/>
        <c:varyColors val="0"/>
        <c:ser>
          <c:idx val="0"/>
          <c:order val="0"/>
          <c:tx>
            <c:strRef>
              <c:f>Sheet1!$B$1</c:f>
              <c:strCache>
                <c:ptCount val="1"/>
                <c:pt idx="0">
                  <c:v>Region 1</c:v>
                </c:pt>
              </c:strCache>
            </c:strRef>
          </c:tx>
          <c:invertIfNegative val="0"/>
          <c:spPr>
            <a:solidFill>
              <a:srgbClr val="C0504D"/>
            </a:solidFill>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Sheet1!$A$2:$A$5</c:f>
              <c:strCache>
                <c:ptCount val="4"/>
                <c:pt idx="0">
                  <c:v>May</c:v>
                </c:pt>
                <c:pt idx="1">
                  <c:v>June</c:v>
                </c:pt>
                <c:pt idx="2">
                  <c:v>July</c:v>
                </c:pt>
                <c:pt idx="3">
                  <c:v>August</c:v>
                </c:pt>
              </c:strCache>
            </c:strRef>
          </c:cat>
          <c:val>
            <c:numRef>
              <c:f>Sheet1!$B$2:$B$5</c:f>
              <c:numCache>
                <c:formatCode>General</c:formatCode>
                <c:ptCount val="4"/>
                <c:pt idx="0">
                  <c:v>26</c:v>
                </c:pt>
                <c:pt idx="1">
                  <c:v>53</c:v>
                </c:pt>
                <c:pt idx="2">
                  <c:v>100</c:v>
                </c:pt>
                <c:pt idx="3">
                  <c:v>75</c:v>
                </c:pt>
              </c:numCache>
            </c:numRef>
          </c:val>
        </c:ser>
        <c:ser>
          <c:idx val="1"/>
          <c:order val="1"/>
          <c:tx>
            <c:strRef>
              <c:f>Sheet1!$C$1</c:f>
              <c:strCache>
                <c:ptCount val="1"/>
                <c:pt idx="0">
                  <c:v>Region 2</c:v>
                </c:pt>
              </c:strCache>
            </c:strRef>
          </c:tx>
          <c:invertIfNegative val="0"/>
          <c:spPr>
            <a:solidFill>
              <a:srgbClr val="4F81BD"/>
            </a:solidFill>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Sheet1!$A$2:$A$5</c:f>
              <c:strCache>
                <c:ptCount val="4"/>
                <c:pt idx="0">
                  <c:v>May</c:v>
                </c:pt>
                <c:pt idx="1">
                  <c:v>June</c:v>
                </c:pt>
                <c:pt idx="2">
                  <c:v>July</c:v>
                </c:pt>
                <c:pt idx="3">
                  <c:v>August</c:v>
                </c:pt>
              </c:strCache>
            </c:strRef>
          </c:cat>
          <c:val>
            <c:numRef>
              <c:f>Sheet1!$C$2:$C$5</c:f>
              <c:numCache>
                <c:formatCode>General</c:formatCode>
                <c:ptCount val="4"/>
                <c:pt idx="0">
                  <c:v>43.5</c:v>
                </c:pt>
                <c:pt idx="1">
                  <c:v>70.3</c:v>
                </c:pt>
                <c:pt idx="2">
                  <c:v>90.1</c:v>
                </c:pt>
                <c:pt idx="3">
                  <c:v>80.05</c:v>
                </c:pt>
              </c:numCache>
            </c:numRef>
          </c:val>
        </c:s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gapWidth val="150"/>
        <c:overlap val="0"/>
        <c:axId val="2094734554"/>
        <c:axId val="2094734552"/>
        <c:axId val="2094734556"/>
      </c:barChart>
      <c:catAx>
        <c:axId val="2094734554"/>
        <c:scaling>
          <c:orientation val="maxMin"/>
        </c:scaling>
        <c:delete val="0"/>
        <c:axPos val="l"/>
        <c:numFmt formatCode="General" sourceLinked="0"/>
        <c:majorTickMark val="out"/>
        <c:minorTickMark val="none"/>
        <c:tickLblPos val="nextTo"/>
        <c:spPr>
          <a:ln w="12700" cap="flat">
            <a:solidFill>
              <a:srgbClr val="888888"/>
            </a:solidFill>
            <a:prstDash val="solid"/>
            <a:round/>
          </a:ln>
        </c:spPr>
        <c:txPr>
          <a:bodyPr/>
          <a:lstStyle/>
          <a:p>
            <a:pPr>
              <a:defRPr sz="1400" b="0" i="0" u="none" strike="noStrike">
                <a:solidFill>
                  <a:srgbClr val="CC0000"/>
                </a:solidFill>
                <a:latin typeface="Helvetica Neue"/>
              </a:defRPr>
            </a:pPr>
            <a:endParaRPr lang="en-US"/>
          </a:p>
        </c:txPr>
        <c:crossAx val="2094734552"/>
        <c:crosses val="autoZero"/>
        <c:auto val="1"/>
        <c:lblAlgn val="ctr"/>
        <c:noMultiLvlLbl val="1"/>
      </c:catAx>
      <c:valAx>
        <c:axId val="2094734552"/>
        <c:scaling>
          <c:orientation val="minMax"/>
        </c:scaling>
        <c:delete val="0"/>
        <c:axPos val="b"/>
        <c:majorGridlines>
          <c:spPr>
            <a:ln w="12700" cap="flat">
              <a:solidFill>
                <a:srgbClr val="888888"/>
              </a:solidFill>
              <a:prstDash val="solid"/>
              <a:round/>
            </a:ln>
          </c:spPr>
        </c:majorGridlines>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solidFill>
          <a:srgbClr val="F1F1F1"/>
        </a:solidFill>
        <a:ln w="38100" cap="flat">
          <a:solidFill>
            <a:srgbClr val="00EE00"/>
          </a:solidFill>
        </a:ln>
        <a:effectLst/>
      </c:spPr>
    </c:plotArea>
    <c:plotVisOnly val="1"/>
    <c:dispBlanksAs val="span"/>
  </c:chart>
  <c:spPr>
    <a:noFill/>
    <a:ln w="12700" cap="flat">
      <a:noFill/>
      <a:miter lim="400000"/>
    </a:ln>
    <a:effectLst/>
  </c:sp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chart>
    <c:autoTitleDeleted val="1"/>
    <c:view3D>
      <c:rotX val="30"/>
      <c:rotY val="30"/>
      <c:rAngAx val="1"/>
      <c:perspective val="30"/>
    </c:view3D>
    <c:plotArea>
      <c:layout/>
      <c:bar3DChart>
        <c:barDir val="col"/>
        <c:grouping val="standard"/>
        <c:varyColors val="0"/>
        <c:ser>
          <c:idx val="0"/>
          <c:order val="0"/>
          <c:tx>
            <c:strRef>
              <c:f>Sheet1!$B$1</c:f>
              <c:strCache>
                <c:ptCount val="1"/>
                <c:pt idx="0">
                  <c:v>Region 1</c:v>
                </c:pt>
              </c:strCache>
            </c:strRef>
          </c:tx>
          <c:invertIfNegative val="0"/>
          <c:spPr>
            <a:solidFill>
              <a:srgbClr val="C0504D"/>
            </a:solidFill>
            <a:effectLst>
              <a:outerShdw sx="100000" sy="100000" kx="0" ky="0" algn="bl" blurRad="38100" rotWithShape="1" dist="23000" dir="5400000">
                <a:srgbClr val="000000">
                  <a:alpha val="35000"/>
                </a:srgbClr>
              </a:outerShdw>
            </a:effectLst>
          </c:spPr>
          <c:dLbls>
            <c:numFmt formatCode="#.0" sourceLinked="0"/>
            <c:spPr>
              <a:solidFill>
                <a:srgbClr val="C0504D"/>
              </a:solidFill>
            </c:spPr>
            <c:txPr>
              <a:bodyPr/>
              <a:lstStyle/>
              <a:p>
                <a:pPr>
                  <a:defRPr b="0" i="0" strike="noStrike" sz="1100" u="none">
                    <a:solidFill>
                      <a:srgbClr val="000000"/>
                    </a:solidFill>
                    <a:latin typeface="Arial"/>
                  </a:defRPr>
                </a:pPr>
              </a:p>
            </c:txPr>
            <c:showLegendKey val="0"/>
            <c:showVal val="1"/>
            <c:showCatName val="0"/>
            <c:showSerName val="0"/>
            <c:showPercent val="0"/>
            <c:showBubbleSize val="0"/>
            <c:showLeaderLines val="0"/>
          </c:dLbls>
          <c:cat>
            <c:strRef>
              <c:f>Sheet1!$A$2:$A$5</c:f>
              <c:strCache>
                <c:ptCount val="4"/>
                <c:pt idx="0">
                  <c:v>May</c:v>
                </c:pt>
                <c:pt idx="1">
                  <c:v>June</c:v>
                </c:pt>
                <c:pt idx="2">
                  <c:v>July</c:v>
                </c:pt>
                <c:pt idx="3">
                  <c:v>August</c:v>
                </c:pt>
              </c:strCache>
            </c:strRef>
          </c:cat>
          <c:val>
            <c:numRef>
              <c:f>Sheet1!$B$2:$B$5</c:f>
              <c:numCache>
                <c:formatCode>General</c:formatCode>
                <c:ptCount val="4"/>
                <c:pt idx="0">
                  <c:v>26</c:v>
                </c:pt>
                <c:pt idx="1">
                  <c:v>53</c:v>
                </c:pt>
                <c:pt idx="2">
                  <c:v>100</c:v>
                </c:pt>
                <c:pt idx="3">
                  <c:v>75</c:v>
                </c:pt>
              </c:numCache>
            </c:numRef>
          </c:val>
        </c:ser>
        <c:ser>
          <c:idx val="1"/>
          <c:order val="1"/>
          <c:tx>
            <c:strRef>
              <c:f>Sheet1!$C$1</c:f>
              <c:strCache>
                <c:ptCount val="1"/>
                <c:pt idx="0">
                  <c:v>Region 2</c:v>
                </c:pt>
              </c:strCache>
            </c:strRef>
          </c:tx>
          <c:invertIfNegative val="0"/>
          <c:spPr>
            <a:solidFill>
              <a:srgbClr val="4F81BD"/>
            </a:solidFill>
            <a:effectLst>
              <a:outerShdw sx="100000" sy="100000" kx="0" ky="0" algn="bl" blurRad="38100" rotWithShape="1" dist="23000" dir="5400000">
                <a:srgbClr val="000000">
                  <a:alpha val="35000"/>
                </a:srgbClr>
              </a:outerShdw>
            </a:effectLst>
          </c:spPr>
          <c:dLbls>
            <c:numFmt formatCode="#.0" sourceLinked="0"/>
            <c:spPr>
              <a:solidFill>
                <a:srgbClr val="4F81BD"/>
              </a:solidFill>
            </c:spPr>
            <c:txPr>
              <a:bodyPr/>
              <a:lstStyle/>
              <a:p>
                <a:pPr>
                  <a:defRPr b="0" i="0" strike="noStrike" sz="1100" u="none">
                    <a:solidFill>
                      <a:srgbClr val="000000"/>
                    </a:solidFill>
                    <a:latin typeface="Arial"/>
                  </a:defRPr>
                </a:pPr>
              </a:p>
            </c:txPr>
            <c:showLegendKey val="0"/>
            <c:showVal val="1"/>
            <c:showCatName val="0"/>
            <c:showSerName val="0"/>
            <c:showPercent val="0"/>
            <c:showBubbleSize val="0"/>
            <c:showLeaderLines val="0"/>
          </c:dLbls>
          <c:cat>
            <c:strRef>
              <c:f>Sheet1!$A$2:$A$5</c:f>
              <c:strCache>
                <c:ptCount val="4"/>
                <c:pt idx="0">
                  <c:v>May</c:v>
                </c:pt>
                <c:pt idx="1">
                  <c:v>June</c:v>
                </c:pt>
                <c:pt idx="2">
                  <c:v>July</c:v>
                </c:pt>
                <c:pt idx="3">
                  <c:v>August</c:v>
                </c:pt>
              </c:strCache>
            </c:strRef>
          </c:cat>
          <c:val>
            <c:numRef>
              <c:f>Sheet1!$C$2:$C$5</c:f>
              <c:numCache>
                <c:formatCode>General</c:formatCode>
                <c:ptCount val="4"/>
                <c:pt idx="0">
                  <c:v>43.5</c:v>
                </c:pt>
                <c:pt idx="1">
                  <c:v>70.3</c:v>
                </c:pt>
                <c:pt idx="2">
                  <c:v>90.1</c:v>
                </c:pt>
                <c:pt idx="3">
                  <c:v>80.05</c:v>
                </c:pt>
              </c:numCache>
            </c:numRef>
          </c:val>
        </c:ser>
        <c:dLbls>
          <c:numFmt formatCode="#.0" sourceLinked="0"/>
          <c:txPr>
            <a:bodyPr/>
            <a:lstStyle/>
            <a:p>
              <a:pPr>
                <a:defRPr b="0" i="0" strike="noStrike" sz="1100" u="none">
                  <a:solidFill>
                    <a:srgbClr val="000000"/>
                  </a:solidFill>
                  <a:latin typeface="Arial"/>
                </a:defRPr>
              </a:pPr>
            </a:p>
          </c:txPr>
          <c:dLblPos val="outEnd"/>
          <c:showLegendKey val="0"/>
          <c:showVal val="1"/>
          <c:showCatName val="0"/>
          <c:showSerName val="0"/>
          <c:showPercent val="0"/>
          <c:showBubbleSize val="0"/>
          <c:showLeaderLines val="0"/>
        </c:dLbls>
        <c:gapWidth val="150"/>
        <c:gapDepth val="150"/>
        <c:shape val="cylinder"/>
        <c:axId val="2094734554"/>
        <c:axId val="2094734552"/>
        <c:axId val="2094734556"/>
      </c:bar3DChart>
      <c:catAx>
        <c:axId val="2094734554"/>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CC"/>
                </a:solidFill>
                <a:latin typeface="Courier"/>
              </a:defRPr>
            </a:pPr>
            <a:endParaRPr lang="en-US"/>
          </a:p>
        </c:txPr>
        <c:crossAx val="2094734552"/>
        <c:crosses val="autoZero"/>
        <c:auto val="1"/>
        <c:lblAlgn val="ctr"/>
        <c:noMultiLvlLbl val="1"/>
      </c:catAx>
      <c:valAx>
        <c:axId val="2094734552"/>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erAx>
        <c:axId val="2094734556"/>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serAx>
      <c:spPr>
        <a:noFill/>
        <a:ln>
          <a:noFill/>
        </a:ln>
        <a:effectLst/>
      </c:spPr>
    </c:plotArea>
    <c:plotVisOnly val="1"/>
    <c:dispBlanksAs val="span"/>
  </c:chart>
  <c:spPr>
    <a:noFill/>
    <a:ln w="12700" cap="flat">
      <a:noFill/>
      <a:miter lim="400000"/>
    </a:ln>
    <a:effectLst/>
  </c:sp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chart>
    <c:title>
      <c:tx>
        <c:rich>
          <a:bodyPr/>
          <a:lstStyle/>
          <a:p>
            <a:pPr>
              <a:defRPr sz="1800" b="0" i="0" u="none" strike="noStrike">
                <a:solidFill>
                  <a:srgbClr val="000000"/>
                </a:solidFill>
                <a:latin typeface="Arial"/>
              </a:defRPr>
            </a:pPr>
            <a:r>
              <a:rPr sz="1800" b="0" i="0" u="none" strike="noStrike">
                <a:solidFill>
                  <a:srgbClr val="000000"/>
                </a:solidFill>
                <a:latin typeface="Arial"/>
              </a:rPr>
              <a:t>Sales by Region</a:t>
            </a:r>
          </a:p>
        </c:rich>
      </c:tx>
      <c:layout/>
      <c:overlay val="0"/>
    </c:title>
    <c:autoTitleDeleted val="0"/>
    <c:view3D>
      <c:rotX val="30"/>
      <c:rotY val="30"/>
      <c:rAngAx val="1"/>
      <c:perspective val="30"/>
    </c:view3D>
    <c:plotArea>
      <c:layout/>
      <c:bar3DChart>
        <c:barDir val="col"/>
        <c:grouping val="stacked"/>
        <c:varyColors val="0"/>
        <c:ser>
          <c:idx val="0"/>
          <c:order val="0"/>
          <c:tx>
            <c:strRef>
              <c:f>Sheet1!$B$1</c:f>
              <c:strCache>
                <c:ptCount val="1"/>
                <c:pt idx="0">
                  <c:v>California</c:v>
                </c:pt>
              </c:strCache>
            </c:strRef>
          </c:tx>
          <c:invertIfNegative val="0"/>
          <c:spPr>
            <a:solidFill>
              <a:srgbClr val="C0504D"/>
            </a:solidFill>
            <a:effectLst>
              <a:outerShdw sx="100000" sy="100000" kx="0" ky="0" algn="bl" blurRad="38100" rotWithShape="1" dist="23000" dir="5400000">
                <a:srgbClr val="000000">
                  <a:alpha val="35000"/>
                </a:srgbClr>
              </a:outerShdw>
            </a:effectLst>
          </c:spPr>
          <c:dLbls>
            <c:numFmt formatCode="#,##0" sourceLinked="0"/>
            <c:spPr>
              <a:solidFill>
                <a:srgbClr val="C0504D"/>
              </a:solidFill>
            </c:spPr>
            <c:txPr>
              <a:bodyPr/>
              <a:lstStyle/>
              <a:p>
                <a:pPr>
                  <a:defRPr b="0" i="0" strike="noStrike" sz="1200" u="none">
                    <a:solidFill>
                      <a:srgbClr val="000000"/>
                    </a:solidFill>
                    <a:latin typeface="Arial"/>
                  </a:defRPr>
                </a:pPr>
              </a:p>
            </c:txPr>
            <c:showLegendKey val="0"/>
            <c:showVal val="1"/>
            <c:showCatName val="0"/>
            <c:showSerName val="0"/>
            <c:showPercent val="0"/>
            <c:showBubbleSize val="0"/>
            <c:showLeaderLines val="0"/>
          </c:dLbls>
          <c:cat>
            <c:strRef>
              <c:f>Sheet1!$A$2:$A$6</c:f>
              <c:strCache>
                <c:ptCount val="5"/>
                <c:pt idx="0">
                  <c:v>Apartment</c:v>
                </c:pt>
                <c:pt idx="1">
                  <c:v>Townhome</c:v>
                </c:pt>
                <c:pt idx="2">
                  <c:v>Duplex</c:v>
                </c:pt>
                <c:pt idx="3">
                  <c:v>House</c:v>
                </c:pt>
                <c:pt idx="4">
                  <c:v>Big House</c:v>
                </c:pt>
              </c:strCache>
            </c:strRef>
          </c:cat>
          <c:val>
            <c:numRef>
              <c:f>Sheet1!$B$2:$B$6</c:f>
              <c:numCache>
                <c:formatCode>General</c:formatCode>
                <c:ptCount val="5"/>
                <c:pt idx="0">
                  <c:v>2000</c:v>
                </c:pt>
                <c:pt idx="1">
                  <c:v>2800</c:v>
                </c:pt>
                <c:pt idx="2">
                  <c:v>3200</c:v>
                </c:pt>
                <c:pt idx="3">
                  <c:v>4000</c:v>
                </c:pt>
                <c:pt idx="4">
                  <c:v>5000</c:v>
                </c:pt>
              </c:numCache>
            </c:numRef>
          </c:val>
        </c:ser>
        <c:ser>
          <c:idx val="1"/>
          <c:order val="1"/>
          <c:tx>
            <c:strRef>
              <c:f>Sheet1!$C$1</c:f>
              <c:strCache>
                <c:ptCount val="1"/>
                <c:pt idx="0">
                  <c:v>Texas</c:v>
                </c:pt>
              </c:strCache>
            </c:strRef>
          </c:tx>
          <c:invertIfNegative val="0"/>
          <c:spPr>
            <a:solidFill>
              <a:srgbClr val="4F81BD"/>
            </a:solidFill>
            <a:effectLst>
              <a:outerShdw sx="100000" sy="100000" kx="0" ky="0" algn="bl" blurRad="38100" rotWithShape="1" dist="23000" dir="5400000">
                <a:srgbClr val="000000">
                  <a:alpha val="35000"/>
                </a:srgbClr>
              </a:outerShdw>
            </a:effectLst>
          </c:spPr>
          <c:dLbls>
            <c:numFmt formatCode="#,##0" sourceLinked="0"/>
            <c:spPr>
              <a:solidFill>
                <a:srgbClr val="4F81BD"/>
              </a:solidFill>
            </c:spPr>
            <c:txPr>
              <a:bodyPr/>
              <a:lstStyle/>
              <a:p>
                <a:pPr>
                  <a:defRPr b="0" i="0" strike="noStrike" sz="1200" u="none">
                    <a:solidFill>
                      <a:srgbClr val="000000"/>
                    </a:solidFill>
                    <a:latin typeface="Arial"/>
                  </a:defRPr>
                </a:pPr>
              </a:p>
            </c:txPr>
            <c:showLegendKey val="0"/>
            <c:showVal val="1"/>
            <c:showCatName val="0"/>
            <c:showSerName val="0"/>
            <c:showPercent val="0"/>
            <c:showBubbleSize val="0"/>
            <c:showLeaderLines val="0"/>
          </c:dLbls>
          <c:cat>
            <c:strRef>
              <c:f>Sheet1!$A$2:$A$6</c:f>
              <c:strCache>
                <c:ptCount val="5"/>
                <c:pt idx="0">
                  <c:v>Apartment</c:v>
                </c:pt>
                <c:pt idx="1">
                  <c:v>Townhome</c:v>
                </c:pt>
                <c:pt idx="2">
                  <c:v>Duplex</c:v>
                </c:pt>
                <c:pt idx="3">
                  <c:v>House</c:v>
                </c:pt>
                <c:pt idx="4">
                  <c:v>Big House</c:v>
                </c:pt>
              </c:strCache>
            </c:strRef>
          </c:cat>
          <c:val>
            <c:numRef>
              <c:f>Sheet1!$C$2:$C$6</c:f>
              <c:numCache>
                <c:formatCode>General</c:formatCode>
                <c:ptCount val="5"/>
                <c:pt idx="0">
                  <c:v>1400</c:v>
                </c:pt>
                <c:pt idx="1">
                  <c:v>2000</c:v>
                </c:pt>
                <c:pt idx="2">
                  <c:v>2500</c:v>
                </c:pt>
                <c:pt idx="3">
                  <c:v>3000</c:v>
                </c:pt>
                <c:pt idx="4">
                  <c:v>3800</c:v>
                </c:pt>
              </c:numCache>
            </c:numRef>
          </c:val>
        </c:ser>
        <c:dLbls>
          <c:numFmt formatCode="#,##0" sourceLinked="0"/>
          <c:txPr>
            <a:bodyPr/>
            <a:lstStyle/>
            <a:p>
              <a:pPr>
                <a:defRPr b="0" i="0" strike="noStrike" sz="1200" u="none">
                  <a:solidFill>
                    <a:srgbClr val="000000"/>
                  </a:solidFill>
                  <a:latin typeface="Arial"/>
                </a:defRPr>
              </a:pPr>
            </a:p>
          </c:txPr>
          <c:dLblPos val="ctr"/>
          <c:showLegendKey val="0"/>
          <c:showVal val="1"/>
          <c:showCatName val="0"/>
          <c:showSerName val="0"/>
          <c:showPercent val="0"/>
          <c:showBubbleSize val="0"/>
          <c:showLeaderLines val="0"/>
        </c:dLbls>
        <c:gapWidth val="50"/>
        <c:gapDepth val="150"/>
        <c:shape val="pyramid"/>
        <c:axId val="2094734554"/>
        <c:axId val="2094734552"/>
        <c:axId val="2094734556"/>
      </c:bar3DChart>
      <c:catAx>
        <c:axId val="2094734554"/>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a:lstStyle/>
          <a:p>
            <a:pPr>
              <a:defRPr sz="1000" b="0" i="0" u="none" strike="noStrike">
                <a:solidFill>
                  <a:srgbClr val="CC0000"/>
                </a:solidFill>
                <a:latin typeface="Arial"/>
              </a:defRPr>
            </a:pPr>
            <a:endParaRPr lang="en-US"/>
          </a:p>
        </c:txPr>
        <c:crossAx val="2094734552"/>
        <c:crosses val="autoZero"/>
        <c:auto val="1"/>
        <c:lblAlgn val="ctr"/>
        <c:noMultiLvlLbl val="1"/>
      </c:catAx>
      <c:valAx>
        <c:axId val="2094734552"/>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erAx>
        <c:axId val="2094734556"/>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serAx>
      <c:spPr>
        <a:noFill/>
        <a:ln>
          <a:noFill/>
        </a:ln>
        <a:effectLst/>
      </c:spPr>
    </c:plotArea>
    <c:plotVisOnly val="1"/>
    <c:dispBlanksAs val="span"/>
  </c:chart>
  <c:spPr>
    <a:noFill/>
    <a:ln w="12700" cap="flat">
      <a:noFill/>
      <a:miter lim="400000"/>
    </a:ln>
    <a:effectLst/>
  </c:sp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chart>
    <c:title>
      <c:tx>
        <c:rich>
          <a:bodyPr/>
          <a:lstStyle/>
          <a:p>
            <a:pPr>
              <a:defRPr sz="1800" b="0" i="0" u="none" strike="noStrike">
                <a:solidFill>
                  <a:srgbClr val="FF0000"/>
                </a:solidFill>
                <a:latin typeface="Arial"/>
              </a:defRPr>
            </a:pPr>
            <a:r>
              <a:rPr sz="1800" b="0" i="0" u="none" strike="noStrike">
                <a:solidFill>
                  <a:srgbClr val="FF0000"/>
                </a:solidFill>
                <a:latin typeface="Arial"/>
              </a:rPr>
              <a:t>Red Title and Legend</a:t>
            </a:r>
          </a:p>
        </c:rich>
      </c:tx>
      <c:layout/>
      <c:overlay val="0"/>
    </c:title>
    <c:autoTitleDeleted val="0"/>
    <c:view3D>
      <c:rotX val="30"/>
      <c:rotY val="30"/>
      <c:rAngAx val="1"/>
      <c:perspective val="30"/>
    </c:view3D>
    <c:plotArea>
      <c:layout/>
      <c:bar3DChart>
        <c:barDir val="col"/>
        <c:grouping val="standard"/>
        <c:varyColors val="0"/>
        <c:ser>
          <c:idx val="0"/>
          <c:order val="0"/>
          <c:tx>
            <c:strRef>
              <c:f>Sheet1!$B$1</c:f>
              <c:strCache>
                <c:ptCount val="1"/>
                <c:pt idx="0">
                  <c:v>California</c:v>
                </c:pt>
              </c:strCache>
            </c:strRef>
          </c:tx>
          <c:invertIfNegative val="0"/>
          <c:spPr>
            <a:solidFill>
              <a:srgbClr val="0088CC"/>
            </a:solidFill>
            <a:ln w="12700" cap="flat">
              <a:solidFill>
                <a:srgbClr val="F1F1F1"/>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000" u="none">
                    <a:solidFill>
                      <a:srgbClr val="000000"/>
                    </a:solidFill>
                    <a:latin typeface="Arial"/>
                  </a:defRPr>
                </a:pPr>
              </a:p>
            </c:txPr>
            <c:showLegendKey val="0"/>
            <c:showVal val="0"/>
            <c:showCatName val="0"/>
            <c:showSerName val="0"/>
            <c:showPercent val="0"/>
            <c:showBubbleSize val="0"/>
            <c:showLeaderLines val="0"/>
          </c:dLbls>
          <c:cat>
            <c:strRef>
              <c:f>Sheet1!$A$2:$A$6</c:f>
              <c:strCache>
                <c:ptCount val="5"/>
                <c:pt idx="0">
                  <c:v>Apartment</c:v>
                </c:pt>
                <c:pt idx="1">
                  <c:v>Townhome</c:v>
                </c:pt>
                <c:pt idx="2">
                  <c:v>Duplex</c:v>
                </c:pt>
                <c:pt idx="3">
                  <c:v>House</c:v>
                </c:pt>
                <c:pt idx="4">
                  <c:v>Big House</c:v>
                </c:pt>
              </c:strCache>
            </c:strRef>
          </c:cat>
          <c:val>
            <c:numRef>
              <c:f>Sheet1!$B$2:$B$6</c:f>
              <c:numCache>
                <c:formatCode>General</c:formatCode>
                <c:ptCount val="5"/>
                <c:pt idx="0">
                  <c:v>2000</c:v>
                </c:pt>
                <c:pt idx="1">
                  <c:v>2800</c:v>
                </c:pt>
                <c:pt idx="2">
                  <c:v>3200</c:v>
                </c:pt>
                <c:pt idx="3">
                  <c:v>4000</c:v>
                </c:pt>
                <c:pt idx="4">
                  <c:v>5000</c:v>
                </c:pt>
              </c:numCache>
            </c:numRef>
          </c:val>
        </c:ser>
        <c:ser>
          <c:idx val="1"/>
          <c:order val="1"/>
          <c:tx>
            <c:strRef>
              <c:f>Sheet1!$C$1</c:f>
              <c:strCache>
                <c:ptCount val="1"/>
                <c:pt idx="0">
                  <c:v>Texas</c:v>
                </c:pt>
              </c:strCache>
            </c:strRef>
          </c:tx>
          <c:invertIfNegative val="0"/>
          <c:spPr>
            <a:solidFill>
              <a:srgbClr val="99FFCC"/>
            </a:solidFill>
            <a:ln w="12700" cap="flat">
              <a:solidFill>
                <a:srgbClr val="F1F1F1"/>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000" u="none">
                    <a:solidFill>
                      <a:srgbClr val="000000"/>
                    </a:solidFill>
                    <a:latin typeface="Arial"/>
                  </a:defRPr>
                </a:pPr>
              </a:p>
            </c:txPr>
            <c:showLegendKey val="0"/>
            <c:showVal val="0"/>
            <c:showCatName val="0"/>
            <c:showSerName val="0"/>
            <c:showPercent val="0"/>
            <c:showBubbleSize val="0"/>
            <c:showLeaderLines val="0"/>
          </c:dLbls>
          <c:cat>
            <c:strRef>
              <c:f>Sheet1!$A$2:$A$6</c:f>
              <c:strCache>
                <c:ptCount val="5"/>
                <c:pt idx="0">
                  <c:v>Apartment</c:v>
                </c:pt>
                <c:pt idx="1">
                  <c:v>Townhome</c:v>
                </c:pt>
                <c:pt idx="2">
                  <c:v>Duplex</c:v>
                </c:pt>
                <c:pt idx="3">
                  <c:v>House</c:v>
                </c:pt>
                <c:pt idx="4">
                  <c:v>Big House</c:v>
                </c:pt>
              </c:strCache>
            </c:strRef>
          </c:cat>
          <c:val>
            <c:numRef>
              <c:f>Sheet1!$C$2:$C$6</c:f>
              <c:numCache>
                <c:formatCode>General</c:formatCode>
                <c:ptCount val="5"/>
                <c:pt idx="0">
                  <c:v>1400</c:v>
                </c:pt>
                <c:pt idx="1">
                  <c:v>2000</c:v>
                </c:pt>
                <c:pt idx="2">
                  <c:v>2500</c:v>
                </c:pt>
                <c:pt idx="3">
                  <c:v>3000</c:v>
                </c:pt>
                <c:pt idx="4">
                  <c:v>3800</c:v>
                </c:pt>
              </c:numCache>
            </c:numRef>
          </c:val>
        </c:ser>
        <c:dLbls>
          <c:numFmt formatCode="#,##0" sourceLinked="0"/>
          <c:txPr>
            <a:bodyPr/>
            <a:lstStyle/>
            <a:p>
              <a:pPr>
                <a:defRPr b="0" i="0" strike="noStrike" sz="1000" u="none">
                  <a:solidFill>
                    <a:srgbClr val="000000"/>
                  </a:solidFill>
                  <a:latin typeface="Arial"/>
                </a:defRPr>
              </a:pPr>
            </a:p>
          </c:txPr>
          <c:dLblPos val="ctr"/>
          <c:showLegendKey val="0"/>
          <c:showVal val="0"/>
          <c:showCatName val="0"/>
          <c:showSerName val="0"/>
          <c:showPercent val="0"/>
          <c:showBubbleSize val="0"/>
          <c:showLeaderLines val="0"/>
        </c:dLbls>
        <c:gapWidth val="150"/>
        <c:gapDepth val="150"/>
        <c:shape val="coneToMax"/>
        <c:axId val="2094734554"/>
        <c:axId val="2094734552"/>
        <c:axId val="2094734556"/>
      </c:bar3DChart>
      <c:catAx>
        <c:axId val="2094734554"/>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a:lstStyle/>
          <a:p>
            <a:pPr>
              <a:defRPr sz="1100" b="0" i="0" u="none" strike="noStrike">
                <a:solidFill>
                  <a:srgbClr val="0000CC"/>
                </a:solidFill>
                <a:latin typeface="Times"/>
              </a:defRPr>
            </a:pPr>
            <a:endParaRPr lang="en-US"/>
          </a:p>
        </c:txPr>
        <c:crossAx val="2094734552"/>
        <c:crosses val="autoZero"/>
        <c:auto val="1"/>
        <c:lblAlgn val="ctr"/>
        <c:noMultiLvlLbl val="1"/>
      </c:catAx>
      <c:valAx>
        <c:axId val="2094734552"/>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erAx>
        <c:axId val="2094734556"/>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serAx>
      <c:spPr>
        <a:noFill/>
        <a:ln>
          <a:noFill/>
        </a:ln>
        <a:effectLst/>
      </c:spPr>
    </c:plotArea>
    <c:legend>
      <c:legendPos val="t"/>
      <c:layout/>
      <c:overlay val="0"/>
      <c:txPr>
        <a:bodyPr/>
        <a:lstStyle/>
        <a:p>
          <a:pPr>
            <a:defRPr>
              <a:solidFill>
                <a:srgbClr val="FF0000"/>
              </a:solidFill>
            </a:defRPr>
          </a:pPr>
          <a:endParaRPr lang="en-US"/>
        </a:p>
      </c:txPr>
    </c:legend>
    <c:plotVisOnly val="1"/>
    <c:dispBlanksAs val="span"/>
  </c:chart>
  <c:spPr>
    <a:noFill/>
    <a:ln w="12700" cap="flat">
      <a:noFill/>
      <a:miter lim="400000"/>
    </a:ln>
    <a:effectLst/>
  </c:sp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chart>
    <c:autoTitleDeleted val="1"/>
    <c:plotArea>
      <c:layout/>
      <c:barChart>
        <c:barDir val="bar"/>
        <c:grouping val="stacked"/>
        <c:varyColors val="0"/>
        <c:ser>
          <c:idx val="0"/>
          <c:order val="0"/>
          <c:tx>
            <c:strRef>
              <c:f>Sheet1!$B$1</c:f>
              <c:strCache>
                <c:ptCount val="1"/>
                <c:pt idx="0">
                  <c:v>High</c:v>
                </c:pt>
              </c:strCache>
            </c:strRef>
          </c:tx>
          <c:invertIfNegative val="0"/>
          <c:spPr>
            <a:solidFill>
              <a:srgbClr val="0077BF"/>
            </a:solidFill>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dPt>
            <c:idx val="0"/>
            <c:invertIfNegative val="0"/>
            <c:bubble3D val="0"/>
            <c:spPr>
              <a:solidFill>
                <a:srgbClr val="0077BF"/>
              </a:solidFill>
              <a:effectLst/>
            </c:spPr>
          </c:dPt>
          <c:dPt>
            <c:idx val="1"/>
            <c:invertIfNegative val="0"/>
            <c:bubble3D val="0"/>
            <c:spPr>
              <a:solidFill>
                <a:srgbClr val="4E9D2D"/>
              </a:solidFill>
              <a:effectLst/>
            </c:spPr>
          </c:dPt>
          <c:dPt>
            <c:idx val="2"/>
            <c:invertIfNegative val="0"/>
            <c:bubble3D val="0"/>
            <c:spPr>
              <a:solidFill>
                <a:srgbClr val="ECAA00"/>
              </a:solidFill>
              <a:effectLst/>
            </c:spPr>
          </c:dPt>
          <c:cat>
            <c:strRef>
              <c:f>Sheet1!$A$2:$A$4</c:f>
              <c:strCache>
                <c:ptCount val="3"/>
                <c:pt idx="0">
                  <c:v>London</c:v>
                </c:pt>
                <c:pt idx="1">
                  <c:v>Munich</c:v>
                </c:pt>
                <c:pt idx="2">
                  <c:v>Tokyo</c:v>
                </c:pt>
              </c:strCache>
            </c:strRef>
          </c:cat>
          <c:val>
            <c:numRef>
              <c:f>Sheet1!$B$2:$B$4</c:f>
              <c:numCache>
                <c:formatCode>General</c:formatCode>
                <c:ptCount val="3"/>
                <c:pt idx="0">
                  <c:v>0.2</c:v>
                </c:pt>
                <c:pt idx="1">
                  <c:v>0.32</c:v>
                </c:pt>
                <c:pt idx="2">
                  <c:v>0.41</c:v>
                </c:pt>
              </c:numCache>
            </c:numRef>
          </c:val>
        </c:ser>
        <c:ser>
          <c:idx val="1"/>
          <c:order val="1"/>
          <c:tx>
            <c:strRef>
              <c:f>Sheet1!$C$1</c:f>
              <c:strCache>
                <c:ptCount val="1"/>
                <c:pt idx="0">
                  <c:v>Low</c:v>
                </c:pt>
              </c:strCache>
            </c:strRef>
          </c:tx>
          <c:invertIfNegative val="0"/>
          <c:spPr>
            <a:solidFill>
              <a:srgbClr val="4E9D2D"/>
            </a:solidFill>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dPt>
            <c:idx val="0"/>
            <c:invertIfNegative val="0"/>
            <c:bubble3D val="0"/>
            <c:spPr>
              <a:solidFill>
                <a:srgbClr val="0065A2"/>
              </a:solidFill>
              <a:effectLst/>
            </c:spPr>
          </c:dPt>
          <c:dPt>
            <c:idx val="1"/>
            <c:invertIfNegative val="0"/>
            <c:bubble3D val="0"/>
            <c:spPr>
              <a:solidFill>
                <a:srgbClr val="428526"/>
              </a:solidFill>
              <a:effectLst/>
            </c:spPr>
          </c:dPt>
          <c:dPt>
            <c:idx val="2"/>
            <c:invertIfNegative val="0"/>
            <c:bubble3D val="0"/>
            <c:spPr>
              <a:solidFill>
                <a:srgbClr val="C99100"/>
              </a:solidFill>
              <a:effectLst/>
            </c:spPr>
          </c:dPt>
          <c:cat>
            <c:strRef>
              <c:f>Sheet1!$A$2:$A$4</c:f>
              <c:strCache>
                <c:ptCount val="3"/>
                <c:pt idx="0">
                  <c:v>London</c:v>
                </c:pt>
                <c:pt idx="1">
                  <c:v>Munich</c:v>
                </c:pt>
                <c:pt idx="2">
                  <c:v>Tokyo</c:v>
                </c:pt>
              </c:strCache>
            </c:strRef>
          </c:cat>
          <c:val>
            <c:numRef>
              <c:f>Sheet1!$C$2:$C$4</c:f>
              <c:numCache>
                <c:formatCode>General</c:formatCode>
                <c:ptCount val="3"/>
                <c:pt idx="0">
                  <c:v>-0.11</c:v>
                </c:pt>
                <c:pt idx="1">
                  <c:v>-0.22</c:v>
                </c:pt>
                <c:pt idx="2">
                  <c:v>-0.29</c:v>
                </c:pt>
              </c:numCache>
            </c:numRef>
          </c:val>
        </c:s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gapWidth val="25"/>
        <c:overlap val="100"/>
        <c:axId val="2094734554"/>
        <c:axId val="2094734552"/>
        <c:axId val="2094734556"/>
      </c:barChart>
      <c:catAx>
        <c:axId val="2094734554"/>
        <c:scaling>
          <c:orientation val="minMax"/>
        </c:scaling>
        <c:delete val="0"/>
        <c:axPos val="l"/>
        <c:numFmt formatCode="General" sourceLinked="0"/>
        <c:majorTickMark val="out"/>
        <c:minorTickMark val="none"/>
        <c:tickLblPos val="low"/>
        <c:spPr>
          <a:ln w="12700" cap="flat">
            <a:no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catAx>
      <c:valAx>
        <c:axId val="2094734552"/>
        <c:scaling>
          <c:orientation val="minMax"/>
          <c:max val="1"/>
        </c:scaling>
        <c:delete val="0"/>
        <c:axPos val="b"/>
        <c:majorGridlines>
          <c:spPr>
            <a:ln w="12700" cap="flat">
              <a:solidFill>
                <a:srgbClr val="888888"/>
              </a:solidFill>
              <a:prstDash val="solid"/>
              <a:round/>
            </a:ln>
          </c:spPr>
        </c:majorGridlines>
        <c:numFmt formatCode="General" sourceLinked="0"/>
        <c:majorTickMark val="out"/>
        <c:minorTickMark val="none"/>
        <c:tickLblPos val="nextTo"/>
        <c:spPr>
          <a:ln w="12700" cap="flat">
            <a:no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majorUnit val="0.2"/>
      </c:valAx>
      <c:spPr>
        <a:noFill/>
        <a:ln>
          <a:noFill/>
        </a:ln>
        <a:effectLst/>
      </c:spPr>
    </c:plotArea>
    <c:plotVisOnly val="1"/>
    <c:dispBlanksAs val="span"/>
  </c:chart>
  <c:spPr>
    <a:noFill/>
    <a:ln w="12700" cap="flat">
      <a:noFill/>
      <a:miter lim="400000"/>
    </a:ln>
    <a:effectLst/>
  </c:sp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chart>
    <c:autoTitleDeleted val="1"/>
    <c:plotArea>
      <c:layout/>
      <c:lineChart>
        <c:varyColors val="0"/>
        <c:ser>
          <c:idx val="0"/>
          <c:order val="0"/>
          <c:tx>
            <c:strRef>
              <c:f>Sheet1!$B$1</c:f>
              <c:strCache>
                <c:ptCount val="1"/>
                <c:pt idx="0">
                  <c:v>Red</c:v>
                </c:pt>
              </c:strCache>
            </c:strRef>
          </c:tx>
          <c:invertIfNegative val="0"/>
          <c:spPr>
            <a:solidFill>
              <a:srgbClr val="FF0000"/>
            </a:solidFill>
            <a:ln w="101600" cap="flat">
              <a:solidFill>
                <a:srgbClr val="FF0000"/>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c:symbol val="circle"/>
            <c:size val="6"/>
            <c:spPr>
              <a:solidFill>
                <a:srgbClr val="FF0000"/>
              </a:solidFill>
              <a:ln w="9525" cap="flat">
                <a:solidFill>
                  <a:srgbClr val="FF0000"/>
                </a:solidFill>
                <a:prstDash val="solid"/>
                <a:round/>
              </a:ln>
              <a:effectLst/>
            </c:spPr>
          </c:marker>
          <c:cat>
            <c:strRef>
              <c:f>Sheet1!$A$2:$A$5</c:f>
              <c:strCache>
                <c:ptCount val="4"/>
                <c:pt idx="0">
                  <c:v>Q1</c:v>
                </c:pt>
                <c:pt idx="1">
                  <c:v>Q2</c:v>
                </c:pt>
                <c:pt idx="2">
                  <c:v>Q3</c:v>
                </c:pt>
                <c:pt idx="3">
                  <c:v>Q4</c:v>
                </c:pt>
              </c:strCache>
            </c:strRef>
          </c:cat>
          <c:val>
            <c:numRef>
              <c:f>Sheet1!$B$2:$B$5</c:f>
              <c:numCache>
                <c:formatCode>General</c:formatCode>
                <c:ptCount val="4"/>
                <c:pt idx="0">
                  <c:v>10</c:v>
                </c:pt>
                <c:pt idx="1">
                  <c:v>24</c:v>
                </c:pt>
                <c:pt idx="2">
                  <c:v>12</c:v>
                </c:pt>
                <c:pt idx="3">
                  <c:v>28</c:v>
                </c:pt>
              </c:numCache>
            </c:numRef>
          </c:val>
          <c:smooth val="1"/>
        </c:ser>
        <c:ser>
          <c:idx val="1"/>
          <c:order val="1"/>
          <c:tx>
            <c:strRef>
              <c:f>Sheet1!$C$1</c:f>
              <c:strCache>
                <c:ptCount val="1"/>
                <c:pt idx="0">
                  <c:v>Amb</c:v>
                </c:pt>
              </c:strCache>
            </c:strRef>
          </c:tx>
          <c:invertIfNegative val="0"/>
          <c:spPr>
            <a:solidFill>
              <a:srgbClr val="F2AF00"/>
            </a:solidFill>
            <a:ln w="101600" cap="flat">
              <a:solidFill>
                <a:srgbClr val="F2AF00"/>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c:symbol val="circle"/>
            <c:size val="6"/>
            <c:spPr>
              <a:solidFill>
                <a:srgbClr val="F2AF00"/>
              </a:solidFill>
              <a:ln w="9525" cap="flat">
                <a:solidFill>
                  <a:srgbClr val="F2AF00"/>
                </a:solidFill>
                <a:prstDash val="solid"/>
                <a:round/>
              </a:ln>
              <a:effectLst/>
            </c:spPr>
          </c:marker>
          <c:cat>
            <c:strRef>
              <c:f>Sheet1!$A$2:$A$5</c:f>
              <c:strCache>
                <c:ptCount val="4"/>
                <c:pt idx="0">
                  <c:v>Q1</c:v>
                </c:pt>
                <c:pt idx="1">
                  <c:v>Q2</c:v>
                </c:pt>
                <c:pt idx="2">
                  <c:v>Q3</c:v>
                </c:pt>
                <c:pt idx="3">
                  <c:v>Q4</c:v>
                </c:pt>
              </c:strCache>
            </c:strRef>
          </c:cat>
          <c:val>
            <c:numRef>
              <c:f>Sheet1!$C$2:$C$5</c:f>
              <c:numCache>
                <c:formatCode>General</c:formatCode>
                <c:ptCount val="4"/>
                <c:pt idx="0">
                  <c:v>22</c:v>
                </c:pt>
                <c:pt idx="1">
                  <c:v>39</c:v>
                </c:pt>
                <c:pt idx="2">
                  <c:v>44</c:v>
                </c:pt>
                <c:pt idx="3">
                  <c:v>38</c:v>
                </c:pt>
              </c:numCache>
            </c:numRef>
          </c:val>
          <c:smooth val="1"/>
        </c:ser>
        <c:ser>
          <c:idx val="2"/>
          <c:order val="2"/>
          <c:tx>
            <c:strRef>
              <c:f>Sheet1!$D$1</c:f>
              <c:strCache>
                <c:ptCount val="1"/>
                <c:pt idx="0">
                  <c:v>Grn</c:v>
                </c:pt>
              </c:strCache>
            </c:strRef>
          </c:tx>
          <c:invertIfNegative val="0"/>
          <c:spPr>
            <a:solidFill>
              <a:srgbClr val="7AB800"/>
            </a:solidFill>
            <a:ln w="101600" cap="flat">
              <a:solidFill>
                <a:srgbClr val="7AB800"/>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c:symbol val="circle"/>
            <c:size val="6"/>
            <c:spPr>
              <a:solidFill>
                <a:srgbClr val="7AB800"/>
              </a:solidFill>
              <a:ln w="9525" cap="flat">
                <a:solidFill>
                  <a:srgbClr val="7AB800"/>
                </a:solidFill>
                <a:prstDash val="solid"/>
                <a:round/>
              </a:ln>
              <a:effectLst/>
            </c:spPr>
          </c:marker>
          <c:cat>
            <c:strRef>
              <c:f>Sheet1!$A$2:$A$5</c:f>
              <c:strCache>
                <c:ptCount val="4"/>
                <c:pt idx="0">
                  <c:v>Q1</c:v>
                </c:pt>
                <c:pt idx="1">
                  <c:v>Q2</c:v>
                </c:pt>
                <c:pt idx="2">
                  <c:v>Q3</c:v>
                </c:pt>
                <c:pt idx="3">
                  <c:v>Q4</c:v>
                </c:pt>
              </c:strCache>
            </c:strRef>
          </c:cat>
          <c:val>
            <c:numRef>
              <c:f>Sheet1!$D$2:$D$5</c:f>
              <c:numCache>
                <c:formatCode>General</c:formatCode>
                <c:ptCount val="4"/>
                <c:pt idx="0">
                  <c:v>55</c:v>
                </c:pt>
                <c:pt idx="1">
                  <c:v/>
                </c:pt>
                <c:pt idx="2">
                  <c:v/>
                </c:pt>
                <c:pt idx="3">
                  <c:v>55</c:v>
                </c:pt>
              </c:numCache>
            </c:numRef>
          </c:val>
          <c:smooth val="1"/>
        </c:ser>
        <c:ser>
          <c:idx val="3"/>
          <c:order val="3"/>
          <c:tx>
            <c:strRef>
              <c:f>Sheet1!$E$1</c:f>
              <c:strCache>
                <c:ptCount val="1"/>
                <c:pt idx="0">
                  <c:v>Unk</c:v>
                </c:pt>
              </c:strCache>
            </c:strRef>
          </c:tx>
          <c:invertIfNegative val="0"/>
          <c:spPr>
            <a:solidFill>
              <a:srgbClr val="A9A9A9"/>
            </a:solidFill>
            <a:ln w="101600" cap="flat">
              <a:solidFill>
                <a:srgbClr val="A9A9A9"/>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c:symbol val="circle"/>
            <c:size val="6"/>
            <c:spPr>
              <a:solidFill>
                <a:srgbClr val="A9A9A9"/>
              </a:solidFill>
              <a:ln w="9525" cap="flat">
                <a:solidFill>
                  <a:srgbClr val="A9A9A9"/>
                </a:solidFill>
                <a:prstDash val="solid"/>
                <a:round/>
              </a:ln>
              <a:effectLst/>
            </c:spPr>
          </c:marker>
          <c:cat>
            <c:strRef>
              <c:f>Sheet1!$A$2:$A$5</c:f>
              <c:strCache>
                <c:ptCount val="4"/>
                <c:pt idx="0">
                  <c:v>Q1</c:v>
                </c:pt>
                <c:pt idx="1">
                  <c:v>Q2</c:v>
                </c:pt>
                <c:pt idx="2">
                  <c:v>Q3</c:v>
                </c:pt>
                <c:pt idx="3">
                  <c:v>Q4</c:v>
                </c:pt>
              </c:strCache>
            </c:strRef>
          </c:cat>
          <c:val>
            <c:numRef>
              <c:f>Sheet1!$E$2:$E$5</c:f>
              <c:numCache>
                <c:formatCode>General</c:formatCode>
                <c:ptCount val="4"/>
                <c:pt idx="0">
                  <c:v>10</c:v>
                </c:pt>
                <c:pt idx="1">
                  <c:v>10</c:v>
                </c:pt>
                <c:pt idx="2">
                  <c:v>8</c:v>
                </c:pt>
                <c:pt idx="3">
                  <c:v>4</c:v>
                </c:pt>
              </c:numCache>
            </c:numRef>
          </c:val>
          <c:smooth val="1"/>
        </c:s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val="1"/>
        <c:axId val="2094734554"/>
        <c:axId val="2094734552"/>
        <c:axId val="2094734556"/>
      </c:lineChart>
      <c:catAx>
        <c:axId val="2094734554"/>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catAx>
      <c:valAx>
        <c:axId val="2094734552"/>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noFill/>
        <a:ln>
          <a:noFill/>
        </a:ln>
        <a:effectLst/>
      </c:spPr>
    </c:plotArea>
    <c:legend>
      <c:legendPos val="t"/>
      <c:layout/>
      <c:overlay val="0"/>
    </c:legend>
    <c:plotVisOnly val="1"/>
    <c:dispBlanksAs val="span"/>
  </c:chart>
  <c:spPr>
    <a:noFill/>
    <a:ln w="12700" cap="flat">
      <a:noFill/>
      <a:miter lim="400000"/>
    </a:ln>
    <a:effectLst/>
  </c:sp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chart>
    <c:autoTitleDeleted val="1"/>
    <c:plotArea>
      <c:layout/>
      <c:lineChart>
        <c:varyColors val="0"/>
        <c:ser>
          <c:idx val="0"/>
          <c:order val="0"/>
          <c:tx>
            <c:strRef>
              <c:f>Sheet1!$B$1</c:f>
              <c:strCache>
                <c:ptCount val="1"/>
                <c:pt idx="0">
                  <c:v>Red</c:v>
                </c:pt>
              </c:strCache>
            </c:strRef>
          </c:tx>
          <c:invertIfNegative val="0"/>
          <c:spPr>
            <a:solidFill>
              <a:srgbClr val="FF0000"/>
            </a:solidFill>
            <a:ln w="203200" cap="flat">
              <a:solidFill>
                <a:srgbClr val="FF0000"/>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c:symbol val="circle"/>
            <c:size val="6"/>
            <c:spPr>
              <a:solidFill>
                <a:srgbClr val="FF0000"/>
              </a:solidFill>
              <a:ln w="9525" cap="flat">
                <a:solidFill>
                  <a:srgbClr val="FF0000"/>
                </a:solidFill>
                <a:prstDash val="solid"/>
                <a:round/>
              </a:ln>
              <a:effectLst/>
            </c:spPr>
          </c:marker>
          <c:cat>
            <c:strRef>
              <c:f>Sheet1!$A$2:$A$5</c:f>
              <c:strCache>
                <c:ptCount val="4"/>
                <c:pt idx="0">
                  <c:v>Q1</c:v>
                </c:pt>
                <c:pt idx="1">
                  <c:v>Q2</c:v>
                </c:pt>
                <c:pt idx="2">
                  <c:v>Q3</c:v>
                </c:pt>
                <c:pt idx="3">
                  <c:v>Q4</c:v>
                </c:pt>
              </c:strCache>
            </c:strRef>
          </c:cat>
          <c:val>
            <c:numRef>
              <c:f>Sheet1!$B$2:$B$5</c:f>
              <c:numCache>
                <c:formatCode>General</c:formatCode>
                <c:ptCount val="4"/>
                <c:pt idx="0">
                  <c:v>10</c:v>
                </c:pt>
                <c:pt idx="1">
                  <c:v>24</c:v>
                </c:pt>
                <c:pt idx="2">
                  <c:v>12</c:v>
                </c:pt>
                <c:pt idx="3">
                  <c:v>28</c:v>
                </c:pt>
              </c:numCache>
            </c:numRef>
          </c:val>
          <c:smooth val="1"/>
        </c:ser>
        <c:ser>
          <c:idx val="1"/>
          <c:order val="1"/>
          <c:tx>
            <c:strRef>
              <c:f>Sheet1!$C$1</c:f>
              <c:strCache>
                <c:ptCount val="1"/>
                <c:pt idx="0">
                  <c:v>Amb</c:v>
                </c:pt>
              </c:strCache>
            </c:strRef>
          </c:tx>
          <c:invertIfNegative val="0"/>
          <c:spPr>
            <a:solidFill>
              <a:srgbClr val="F2AF00"/>
            </a:solidFill>
            <a:ln w="203200" cap="flat">
              <a:solidFill>
                <a:srgbClr val="F2AF00"/>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c:symbol val="circle"/>
            <c:size val="6"/>
            <c:spPr>
              <a:solidFill>
                <a:srgbClr val="F2AF00"/>
              </a:solidFill>
              <a:ln w="9525" cap="flat">
                <a:solidFill>
                  <a:srgbClr val="F2AF00"/>
                </a:solidFill>
                <a:prstDash val="solid"/>
                <a:round/>
              </a:ln>
              <a:effectLst/>
            </c:spPr>
          </c:marker>
          <c:cat>
            <c:strRef>
              <c:f>Sheet1!$A$2:$A$5</c:f>
              <c:strCache>
                <c:ptCount val="4"/>
                <c:pt idx="0">
                  <c:v>Q1</c:v>
                </c:pt>
                <c:pt idx="1">
                  <c:v>Q2</c:v>
                </c:pt>
                <c:pt idx="2">
                  <c:v>Q3</c:v>
                </c:pt>
                <c:pt idx="3">
                  <c:v>Q4</c:v>
                </c:pt>
              </c:strCache>
            </c:strRef>
          </c:cat>
          <c:val>
            <c:numRef>
              <c:f>Sheet1!$C$2:$C$5</c:f>
              <c:numCache>
                <c:formatCode>General</c:formatCode>
                <c:ptCount val="4"/>
                <c:pt idx="0">
                  <c:v>22</c:v>
                </c:pt>
                <c:pt idx="1">
                  <c:v>39</c:v>
                </c:pt>
                <c:pt idx="2">
                  <c:v>44</c:v>
                </c:pt>
                <c:pt idx="3">
                  <c:v>38</c:v>
                </c:pt>
              </c:numCache>
            </c:numRef>
          </c:val>
          <c:smooth val="1"/>
        </c:ser>
        <c:ser>
          <c:idx val="2"/>
          <c:order val="2"/>
          <c:tx>
            <c:strRef>
              <c:f>Sheet1!$D$1</c:f>
              <c:strCache>
                <c:ptCount val="1"/>
                <c:pt idx="0">
                  <c:v>Grn</c:v>
                </c:pt>
              </c:strCache>
            </c:strRef>
          </c:tx>
          <c:invertIfNegative val="0"/>
          <c:spPr>
            <a:solidFill>
              <a:srgbClr val="7AB800"/>
            </a:solidFill>
            <a:ln w="203200" cap="flat">
              <a:solidFill>
                <a:srgbClr val="7AB800"/>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c:symbol val="circle"/>
            <c:size val="6"/>
            <c:spPr>
              <a:solidFill>
                <a:srgbClr val="7AB800"/>
              </a:solidFill>
              <a:ln w="9525" cap="flat">
                <a:solidFill>
                  <a:srgbClr val="7AB800"/>
                </a:solidFill>
                <a:prstDash val="solid"/>
                <a:round/>
              </a:ln>
              <a:effectLst/>
            </c:spPr>
          </c:marker>
          <c:cat>
            <c:strRef>
              <c:f>Sheet1!$A$2:$A$5</c:f>
              <c:strCache>
                <c:ptCount val="4"/>
                <c:pt idx="0">
                  <c:v>Q1</c:v>
                </c:pt>
                <c:pt idx="1">
                  <c:v>Q2</c:v>
                </c:pt>
                <c:pt idx="2">
                  <c:v>Q3</c:v>
                </c:pt>
                <c:pt idx="3">
                  <c:v>Q4</c:v>
                </c:pt>
              </c:strCache>
            </c:strRef>
          </c:cat>
          <c:val>
            <c:numRef>
              <c:f>Sheet1!$D$2:$D$5</c:f>
              <c:numCache>
                <c:formatCode>General</c:formatCode>
                <c:ptCount val="4"/>
                <c:pt idx="0">
                  <c:v>55</c:v>
                </c:pt>
                <c:pt idx="1">
                  <c:v/>
                </c:pt>
                <c:pt idx="2">
                  <c:v/>
                </c:pt>
                <c:pt idx="3">
                  <c:v>55</c:v>
                </c:pt>
              </c:numCache>
            </c:numRef>
          </c:val>
          <c:smooth val="1"/>
        </c:ser>
        <c:ser>
          <c:idx val="3"/>
          <c:order val="3"/>
          <c:tx>
            <c:strRef>
              <c:f>Sheet1!$E$1</c:f>
              <c:strCache>
                <c:ptCount val="1"/>
                <c:pt idx="0">
                  <c:v>Unk</c:v>
                </c:pt>
              </c:strCache>
            </c:strRef>
          </c:tx>
          <c:invertIfNegative val="0"/>
          <c:spPr>
            <a:solidFill>
              <a:srgbClr val="A9A9A9"/>
            </a:solidFill>
            <a:ln w="203200" cap="flat">
              <a:solidFill>
                <a:srgbClr val="A9A9A9"/>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c:symbol val="circle"/>
            <c:size val="6"/>
            <c:spPr>
              <a:solidFill>
                <a:srgbClr val="A9A9A9"/>
              </a:solidFill>
              <a:ln w="9525" cap="flat">
                <a:solidFill>
                  <a:srgbClr val="A9A9A9"/>
                </a:solidFill>
                <a:prstDash val="solid"/>
                <a:round/>
              </a:ln>
              <a:effectLst/>
            </c:spPr>
          </c:marker>
          <c:cat>
            <c:strRef>
              <c:f>Sheet1!$A$2:$A$5</c:f>
              <c:strCache>
                <c:ptCount val="4"/>
                <c:pt idx="0">
                  <c:v>Q1</c:v>
                </c:pt>
                <c:pt idx="1">
                  <c:v>Q2</c:v>
                </c:pt>
                <c:pt idx="2">
                  <c:v>Q3</c:v>
                </c:pt>
                <c:pt idx="3">
                  <c:v>Q4</c:v>
                </c:pt>
              </c:strCache>
            </c:strRef>
          </c:cat>
          <c:val>
            <c:numRef>
              <c:f>Sheet1!$E$2:$E$5</c:f>
              <c:numCache>
                <c:formatCode>General</c:formatCode>
                <c:ptCount val="4"/>
                <c:pt idx="0">
                  <c:v>10</c:v>
                </c:pt>
                <c:pt idx="1">
                  <c:v>10</c:v>
                </c:pt>
                <c:pt idx="2">
                  <c:v>8</c:v>
                </c:pt>
                <c:pt idx="3">
                  <c:v>4</c:v>
                </c:pt>
              </c:numCache>
            </c:numRef>
          </c:val>
          <c:smooth val="1"/>
        </c:s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val="1"/>
        <c:axId val="2094734554"/>
        <c:axId val="2094734552"/>
        <c:axId val="2094734556"/>
      </c:lineChart>
      <c:catAx>
        <c:axId val="2094734554"/>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catAx>
      <c:valAx>
        <c:axId val="2094734552"/>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noFill/>
        <a:ln>
          <a:noFill/>
        </a:ln>
        <a:effectLst/>
      </c:spPr>
    </c:plotArea>
    <c:legend>
      <c:legendPos val="r"/>
      <c:layout/>
      <c:overlay val="0"/>
    </c:legend>
    <c:plotVisOnly val="1"/>
    <c:dispBlanksAs val="span"/>
  </c:chart>
  <c:spPr>
    <a:noFill/>
    <a:ln w="12700" cap="flat">
      <a:noFill/>
      <a:miter lim="400000"/>
    </a:ln>
    <a:effectLst/>
  </c:sp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chart>
    <c:autoTitleDeleted val="1"/>
    <c:plotArea>
      <c:layout/>
      <c:lineChart>
        <c:varyColors val="0"/>
        <c:ser>
          <c:idx val="0"/>
          <c:order val="0"/>
          <c:tx>
            <c:strRef>
              <c:f>Sheet1!$B$1</c:f>
              <c:strCache>
                <c:ptCount val="1"/>
                <c:pt idx="0">
                  <c:v>Red</c:v>
                </c:pt>
              </c:strCache>
            </c:strRef>
          </c:tx>
          <c:invertIfNegative val="0"/>
          <c:spPr>
            <a:solidFill>
              <a:srgbClr val="FF0000"/>
            </a:solidFill>
            <a:ln w="25400" cap="flat">
              <a:solidFill>
                <a:srgbClr val="FF0000"/>
              </a:solidFill>
              <a:prstDash val="solid"/>
              <a:round/>
            </a:ln>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c:symbol val="circle"/>
            <c:size val="10"/>
            <c:spPr>
              <a:solidFill>
                <a:srgbClr val="FF0000"/>
              </a:solidFill>
              <a:ln w="9525" cap="flat">
                <a:solidFill>
                  <a:srgbClr val="FF0000"/>
                </a:solidFill>
                <a:prstDash val="solid"/>
                <a:round/>
              </a:ln>
              <a:effectLst/>
            </c:spPr>
          </c:marker>
          <c:cat>
            <c:strRef>
              <c:f>Sheet1!$A$2:$A$5</c:f>
              <c:strCache>
                <c:ptCount val="4"/>
                <c:pt idx="0">
                  <c:v>Q1</c:v>
                </c:pt>
                <c:pt idx="1">
                  <c:v>Q2</c:v>
                </c:pt>
                <c:pt idx="2">
                  <c:v>Q3</c:v>
                </c:pt>
                <c:pt idx="3">
                  <c:v>Q4</c:v>
                </c:pt>
              </c:strCache>
            </c:strRef>
          </c:cat>
          <c:val>
            <c:numRef>
              <c:f>Sheet1!$B$2:$B$5</c:f>
              <c:numCache>
                <c:formatCode>General</c:formatCode>
                <c:ptCount val="4"/>
                <c:pt idx="0">
                  <c:v>10</c:v>
                </c:pt>
                <c:pt idx="1">
                  <c:v>24</c:v>
                </c:pt>
                <c:pt idx="2">
                  <c:v>12</c:v>
                </c:pt>
                <c:pt idx="3">
                  <c:v>28</c:v>
                </c:pt>
              </c:numCache>
            </c:numRef>
          </c:val>
          <c:smooth val="0"/>
        </c:ser>
        <c:ser>
          <c:idx val="1"/>
          <c:order val="1"/>
          <c:tx>
            <c:strRef>
              <c:f>Sheet1!$C$1</c:f>
              <c:strCache>
                <c:ptCount val="1"/>
                <c:pt idx="0">
                  <c:v>Amb</c:v>
                </c:pt>
              </c:strCache>
            </c:strRef>
          </c:tx>
          <c:invertIfNegative val="0"/>
          <c:spPr>
            <a:solidFill>
              <a:srgbClr val="F2AF00"/>
            </a:solidFill>
            <a:ln w="25400" cap="flat">
              <a:solidFill>
                <a:srgbClr val="F2AF00"/>
              </a:solidFill>
              <a:prstDash val="solid"/>
              <a:round/>
            </a:ln>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c:symbol val="circle"/>
            <c:size val="10"/>
            <c:spPr>
              <a:solidFill>
                <a:srgbClr val="F2AF00"/>
              </a:solidFill>
              <a:ln w="9525" cap="flat">
                <a:solidFill>
                  <a:srgbClr val="F2AF00"/>
                </a:solidFill>
                <a:prstDash val="solid"/>
                <a:round/>
              </a:ln>
              <a:effectLst/>
            </c:spPr>
          </c:marker>
          <c:cat>
            <c:strRef>
              <c:f>Sheet1!$A$2:$A$5</c:f>
              <c:strCache>
                <c:ptCount val="4"/>
                <c:pt idx="0">
                  <c:v>Q1</c:v>
                </c:pt>
                <c:pt idx="1">
                  <c:v>Q2</c:v>
                </c:pt>
                <c:pt idx="2">
                  <c:v>Q3</c:v>
                </c:pt>
                <c:pt idx="3">
                  <c:v>Q4</c:v>
                </c:pt>
              </c:strCache>
            </c:strRef>
          </c:cat>
          <c:val>
            <c:numRef>
              <c:f>Sheet1!$C$2:$C$5</c:f>
              <c:numCache>
                <c:formatCode>General</c:formatCode>
                <c:ptCount val="4"/>
                <c:pt idx="0">
                  <c:v>22</c:v>
                </c:pt>
                <c:pt idx="1">
                  <c:v>39</c:v>
                </c:pt>
                <c:pt idx="2">
                  <c:v>44</c:v>
                </c:pt>
                <c:pt idx="3">
                  <c:v>38</c:v>
                </c:pt>
              </c:numCache>
            </c:numRef>
          </c:val>
          <c:smooth val="0"/>
        </c:ser>
        <c:ser>
          <c:idx val="2"/>
          <c:order val="2"/>
          <c:tx>
            <c:strRef>
              <c:f>Sheet1!$D$1</c:f>
              <c:strCache>
                <c:ptCount val="1"/>
                <c:pt idx="0">
                  <c:v>Grn</c:v>
                </c:pt>
              </c:strCache>
            </c:strRef>
          </c:tx>
          <c:invertIfNegative val="0"/>
          <c:spPr>
            <a:solidFill>
              <a:srgbClr val="7AB800"/>
            </a:solidFill>
            <a:ln w="25400" cap="flat">
              <a:solidFill>
                <a:srgbClr val="7AB800"/>
              </a:solidFill>
              <a:prstDash val="solid"/>
              <a:round/>
            </a:ln>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c:symbol val="circle"/>
            <c:size val="10"/>
            <c:spPr>
              <a:solidFill>
                <a:srgbClr val="7AB800"/>
              </a:solidFill>
              <a:ln w="9525" cap="flat">
                <a:solidFill>
                  <a:srgbClr val="7AB800"/>
                </a:solidFill>
                <a:prstDash val="solid"/>
                <a:round/>
              </a:ln>
              <a:effectLst/>
            </c:spPr>
          </c:marker>
          <c:cat>
            <c:strRef>
              <c:f>Sheet1!$A$2:$A$5</c:f>
              <c:strCache>
                <c:ptCount val="4"/>
                <c:pt idx="0">
                  <c:v>Q1</c:v>
                </c:pt>
                <c:pt idx="1">
                  <c:v>Q2</c:v>
                </c:pt>
                <c:pt idx="2">
                  <c:v>Q3</c:v>
                </c:pt>
                <c:pt idx="3">
                  <c:v>Q4</c:v>
                </c:pt>
              </c:strCache>
            </c:strRef>
          </c:cat>
          <c:val>
            <c:numRef>
              <c:f>Sheet1!$D$2:$D$5</c:f>
              <c:numCache>
                <c:formatCode>General</c:formatCode>
                <c:ptCount val="4"/>
                <c:pt idx="0">
                  <c:v>55</c:v>
                </c:pt>
                <c:pt idx="1">
                  <c:v/>
                </c:pt>
                <c:pt idx="2">
                  <c:v/>
                </c:pt>
                <c:pt idx="3">
                  <c:v>55</c:v>
                </c:pt>
              </c:numCache>
            </c:numRef>
          </c:val>
          <c:smooth val="0"/>
        </c:ser>
        <c:ser>
          <c:idx val="3"/>
          <c:order val="3"/>
          <c:tx>
            <c:strRef>
              <c:f>Sheet1!$E$1</c:f>
              <c:strCache>
                <c:ptCount val="1"/>
                <c:pt idx="0">
                  <c:v>Unk</c:v>
                </c:pt>
              </c:strCache>
            </c:strRef>
          </c:tx>
          <c:invertIfNegative val="0"/>
          <c:spPr>
            <a:solidFill>
              <a:srgbClr val="A9A9A9"/>
            </a:solidFill>
            <a:ln w="25400" cap="flat">
              <a:solidFill>
                <a:srgbClr val="A9A9A9"/>
              </a:solidFill>
              <a:prstDash val="solid"/>
              <a:round/>
            </a:ln>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c:symbol val="circle"/>
            <c:size val="10"/>
            <c:spPr>
              <a:solidFill>
                <a:srgbClr val="A9A9A9"/>
              </a:solidFill>
              <a:ln w="9525" cap="flat">
                <a:solidFill>
                  <a:srgbClr val="A9A9A9"/>
                </a:solidFill>
                <a:prstDash val="solid"/>
                <a:round/>
              </a:ln>
              <a:effectLst/>
            </c:spPr>
          </c:marker>
          <c:cat>
            <c:strRef>
              <c:f>Sheet1!$A$2:$A$5</c:f>
              <c:strCache>
                <c:ptCount val="4"/>
                <c:pt idx="0">
                  <c:v>Q1</c:v>
                </c:pt>
                <c:pt idx="1">
                  <c:v>Q2</c:v>
                </c:pt>
                <c:pt idx="2">
                  <c:v>Q3</c:v>
                </c:pt>
                <c:pt idx="3">
                  <c:v>Q4</c:v>
                </c:pt>
              </c:strCache>
            </c:strRef>
          </c:cat>
          <c:val>
            <c:numRef>
              <c:f>Sheet1!$E$2:$E$5</c:f>
              <c:numCache>
                <c:formatCode>General</c:formatCode>
                <c:ptCount val="4"/>
                <c:pt idx="0">
                  <c:v>10</c:v>
                </c:pt>
                <c:pt idx="1">
                  <c:v>10</c:v>
                </c:pt>
                <c:pt idx="2">
                  <c:v>8</c:v>
                </c:pt>
                <c:pt idx="3">
                  <c:v>4</c:v>
                </c:pt>
              </c:numCache>
            </c:numRef>
          </c:val>
          <c:smooth val="0"/>
        </c:s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val="1"/>
        <c:axId val="2094734554"/>
        <c:axId val="2094734552"/>
        <c:axId val="2094734556"/>
      </c:lineChart>
      <c:catAx>
        <c:axId val="2094734554"/>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catAx>
      <c:valAx>
        <c:axId val="2094734552"/>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noFill/>
        <a:ln>
          <a:noFill/>
        </a:ln>
        <a:effectLst/>
      </c:spPr>
    </c:plotArea>
    <c:legend>
      <c:legendPos val="l"/>
      <c:layout/>
      <c:overlay val="0"/>
    </c:legend>
    <c:plotVisOnly val="1"/>
    <c:dispBlanksAs val="span"/>
  </c:chart>
  <c:spPr>
    <a:noFill/>
    <a:ln w="12700" cap="flat">
      <a:noFill/>
      <a:miter lim="400000"/>
    </a:ln>
    <a:effectLst/>
  </c:sp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0"/>
  <c:chart>
    <c:autoTitleDeleted val="1"/>
    <c:plotArea>
      <c:layout/>
      <c:lineChart>
        <c:varyColors val="0"/>
        <c:ser>
          <c:idx val="0"/>
          <c:order val="0"/>
          <c:tx>
            <c:strRef>
              <c:f>Sheet1!$B$1</c:f>
              <c:strCache>
                <c:ptCount val="1"/>
                <c:pt idx="0">
                  <c:v>Red</c:v>
                </c:pt>
              </c:strCache>
            </c:strRef>
          </c:tx>
          <c:invertIfNegative val="0"/>
          <c:spPr>
            <a:solidFill>
              <a:srgbClr val="FF0000"/>
            </a:solidFill>
            <a:ln w="25400" cap="flat">
              <a:solidFill>
                <a:srgbClr val="FF0000"/>
              </a:solidFill>
              <a:prstDash val="solid"/>
              <a:round/>
            </a:ln>
            <a:effectLst>
              <a:outerShdw sx="100000" sy="100000" kx="0" ky="0" algn="bl" blurRad="38100" rotWithShape="1" dist="152400" dir="4500000">
                <a:srgbClr val="cd0011">
                  <a:alpha val="80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c:symbol val="circle"/>
            <c:size val="20"/>
            <c:spPr>
              <a:solidFill>
                <a:srgbClr val="FF0000"/>
              </a:solidFill>
              <a:ln w="9525" cap="flat">
                <a:solidFill>
                  <a:srgbClr val="FF0000"/>
                </a:solidFill>
                <a:prstDash val="solid"/>
                <a:round/>
              </a:ln>
              <a:effectLst/>
            </c:spPr>
          </c:marker>
          <c:cat>
            <c:strRef>
              <c:f>Sheet1!$A$2:$A$5</c:f>
              <c:strCache>
                <c:ptCount val="4"/>
                <c:pt idx="0">
                  <c:v>Q1</c:v>
                </c:pt>
                <c:pt idx="1">
                  <c:v>Q2</c:v>
                </c:pt>
                <c:pt idx="2">
                  <c:v>Q3</c:v>
                </c:pt>
                <c:pt idx="3">
                  <c:v>Q4</c:v>
                </c:pt>
              </c:strCache>
            </c:strRef>
          </c:cat>
          <c:val>
            <c:numRef>
              <c:f>Sheet1!$B$2:$B$5</c:f>
              <c:numCache>
                <c:formatCode>General</c:formatCode>
                <c:ptCount val="4"/>
                <c:pt idx="0">
                  <c:v>10</c:v>
                </c:pt>
                <c:pt idx="1">
                  <c:v>24</c:v>
                </c:pt>
                <c:pt idx="2">
                  <c:v>12</c:v>
                </c:pt>
                <c:pt idx="3">
                  <c:v>28</c:v>
                </c:pt>
              </c:numCache>
            </c:numRef>
          </c:val>
          <c:smooth val="0"/>
        </c:ser>
        <c:ser>
          <c:idx val="1"/>
          <c:order val="1"/>
          <c:tx>
            <c:strRef>
              <c:f>Sheet1!$C$1</c:f>
              <c:strCache>
                <c:ptCount val="1"/>
                <c:pt idx="0">
                  <c:v>Amb</c:v>
                </c:pt>
              </c:strCache>
            </c:strRef>
          </c:tx>
          <c:invertIfNegative val="0"/>
          <c:spPr>
            <a:solidFill>
              <a:srgbClr val="F2AF00"/>
            </a:solidFill>
            <a:ln w="25400" cap="flat">
              <a:solidFill>
                <a:srgbClr val="F2AF00"/>
              </a:solidFill>
              <a:prstDash val="solid"/>
              <a:round/>
            </a:ln>
            <a:effectLst>
              <a:outerShdw sx="100000" sy="100000" kx="0" ky="0" algn="bl" blurRad="38100" rotWithShape="1" dist="152400" dir="4500000">
                <a:srgbClr val="cd0011">
                  <a:alpha val="80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c:symbol val="circle"/>
            <c:size val="20"/>
            <c:spPr>
              <a:solidFill>
                <a:srgbClr val="F2AF00"/>
              </a:solidFill>
              <a:ln w="9525" cap="flat">
                <a:solidFill>
                  <a:srgbClr val="F2AF00"/>
                </a:solidFill>
                <a:prstDash val="solid"/>
                <a:round/>
              </a:ln>
              <a:effectLst/>
            </c:spPr>
          </c:marker>
          <c:cat>
            <c:strRef>
              <c:f>Sheet1!$A$2:$A$5</c:f>
              <c:strCache>
                <c:ptCount val="4"/>
                <c:pt idx="0">
                  <c:v>Q1</c:v>
                </c:pt>
                <c:pt idx="1">
                  <c:v>Q2</c:v>
                </c:pt>
                <c:pt idx="2">
                  <c:v>Q3</c:v>
                </c:pt>
                <c:pt idx="3">
                  <c:v>Q4</c:v>
                </c:pt>
              </c:strCache>
            </c:strRef>
          </c:cat>
          <c:val>
            <c:numRef>
              <c:f>Sheet1!$C$2:$C$5</c:f>
              <c:numCache>
                <c:formatCode>General</c:formatCode>
                <c:ptCount val="4"/>
                <c:pt idx="0">
                  <c:v>22</c:v>
                </c:pt>
                <c:pt idx="1">
                  <c:v>39</c:v>
                </c:pt>
                <c:pt idx="2">
                  <c:v>44</c:v>
                </c:pt>
                <c:pt idx="3">
                  <c:v>38</c:v>
                </c:pt>
              </c:numCache>
            </c:numRef>
          </c:val>
          <c:smooth val="0"/>
        </c:ser>
        <c:ser>
          <c:idx val="2"/>
          <c:order val="2"/>
          <c:tx>
            <c:strRef>
              <c:f>Sheet1!$D$1</c:f>
              <c:strCache>
                <c:ptCount val="1"/>
                <c:pt idx="0">
                  <c:v>Grn</c:v>
                </c:pt>
              </c:strCache>
            </c:strRef>
          </c:tx>
          <c:invertIfNegative val="0"/>
          <c:spPr>
            <a:solidFill>
              <a:srgbClr val="7AB800"/>
            </a:solidFill>
            <a:ln w="25400" cap="flat">
              <a:solidFill>
                <a:srgbClr val="7AB800"/>
              </a:solidFill>
              <a:prstDash val="solid"/>
              <a:round/>
            </a:ln>
            <a:effectLst>
              <a:outerShdw sx="100000" sy="100000" kx="0" ky="0" algn="bl" blurRad="38100" rotWithShape="1" dist="152400" dir="4500000">
                <a:srgbClr val="cd0011">
                  <a:alpha val="80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c:symbol val="circle"/>
            <c:size val="20"/>
            <c:spPr>
              <a:solidFill>
                <a:srgbClr val="7AB800"/>
              </a:solidFill>
              <a:ln w="9525" cap="flat">
                <a:solidFill>
                  <a:srgbClr val="7AB800"/>
                </a:solidFill>
                <a:prstDash val="solid"/>
                <a:round/>
              </a:ln>
              <a:effectLst/>
            </c:spPr>
          </c:marker>
          <c:cat>
            <c:strRef>
              <c:f>Sheet1!$A$2:$A$5</c:f>
              <c:strCache>
                <c:ptCount val="4"/>
                <c:pt idx="0">
                  <c:v>Q1</c:v>
                </c:pt>
                <c:pt idx="1">
                  <c:v>Q2</c:v>
                </c:pt>
                <c:pt idx="2">
                  <c:v>Q3</c:v>
                </c:pt>
                <c:pt idx="3">
                  <c:v>Q4</c:v>
                </c:pt>
              </c:strCache>
            </c:strRef>
          </c:cat>
          <c:val>
            <c:numRef>
              <c:f>Sheet1!$D$2:$D$5</c:f>
              <c:numCache>
                <c:formatCode>General</c:formatCode>
                <c:ptCount val="4"/>
                <c:pt idx="0">
                  <c:v>55</c:v>
                </c:pt>
                <c:pt idx="1">
                  <c:v/>
                </c:pt>
                <c:pt idx="2">
                  <c:v/>
                </c:pt>
                <c:pt idx="3">
                  <c:v>55</c:v>
                </c:pt>
              </c:numCache>
            </c:numRef>
          </c:val>
          <c:smooth val="0"/>
        </c:ser>
        <c:ser>
          <c:idx val="3"/>
          <c:order val="3"/>
          <c:tx>
            <c:strRef>
              <c:f>Sheet1!$E$1</c:f>
              <c:strCache>
                <c:ptCount val="1"/>
                <c:pt idx="0">
                  <c:v>Unk</c:v>
                </c:pt>
              </c:strCache>
            </c:strRef>
          </c:tx>
          <c:invertIfNegative val="0"/>
          <c:spPr>
            <a:solidFill>
              <a:srgbClr val="A9A9A9"/>
            </a:solidFill>
            <a:ln w="25400" cap="flat">
              <a:solidFill>
                <a:srgbClr val="A9A9A9"/>
              </a:solidFill>
              <a:prstDash val="solid"/>
              <a:round/>
            </a:ln>
            <a:effectLst>
              <a:outerShdw sx="100000" sy="100000" kx="0" ky="0" algn="bl" blurRad="38100" rotWithShape="1" dist="152400" dir="4500000">
                <a:srgbClr val="cd0011">
                  <a:alpha val="80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c:symbol val="circle"/>
            <c:size val="20"/>
            <c:spPr>
              <a:solidFill>
                <a:srgbClr val="A9A9A9"/>
              </a:solidFill>
              <a:ln w="9525" cap="flat">
                <a:solidFill>
                  <a:srgbClr val="A9A9A9"/>
                </a:solidFill>
                <a:prstDash val="solid"/>
                <a:round/>
              </a:ln>
              <a:effectLst/>
            </c:spPr>
          </c:marker>
          <c:cat>
            <c:strRef>
              <c:f>Sheet1!$A$2:$A$5</c:f>
              <c:strCache>
                <c:ptCount val="4"/>
                <c:pt idx="0">
                  <c:v>Q1</c:v>
                </c:pt>
                <c:pt idx="1">
                  <c:v>Q2</c:v>
                </c:pt>
                <c:pt idx="2">
                  <c:v>Q3</c:v>
                </c:pt>
                <c:pt idx="3">
                  <c:v>Q4</c:v>
                </c:pt>
              </c:strCache>
            </c:strRef>
          </c:cat>
          <c:val>
            <c:numRef>
              <c:f>Sheet1!$E$2:$E$5</c:f>
              <c:numCache>
                <c:formatCode>General</c:formatCode>
                <c:ptCount val="4"/>
                <c:pt idx="0">
                  <c:v>10</c:v>
                </c:pt>
                <c:pt idx="1">
                  <c:v>10</c:v>
                </c:pt>
                <c:pt idx="2">
                  <c:v>8</c:v>
                </c:pt>
                <c:pt idx="3">
                  <c:v>4</c:v>
                </c:pt>
              </c:numCache>
            </c:numRef>
          </c:val>
          <c:smooth val="0"/>
        </c:s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val="1"/>
        <c:axId val="2094734554"/>
        <c:axId val="2094734552"/>
        <c:axId val="2094734556"/>
      </c:lineChart>
      <c:catAx>
        <c:axId val="2094734554"/>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catAx>
      <c:valAx>
        <c:axId val="2094734552"/>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noFill/>
        <a:ln>
          <a:noFill/>
        </a:ln>
        <a:effectLst/>
      </c:spPr>
    </c:plotArea>
    <c:legend>
      <c:legendPos val="b"/>
      <c:layout/>
      <c:overlay val="0"/>
    </c:legend>
    <c:plotVisOnly val="1"/>
    <c:dispBlanksAs val="span"/>
  </c:chart>
  <c:spPr>
    <a:noFill/>
    <a:ln w="12700" cap="flat">
      <a:noFill/>
      <a:miter lim="400000"/>
    </a:ln>
    <a:effectLst/>
  </c:sp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c:date1904 val="0"/>
  <c:chart>
    <c:title>
      <c:tx>
        <c:rich>
          <a:bodyPr/>
          <a:lstStyle/>
          <a:p>
            <a:pPr>
              <a:defRPr sz="1800" b="0" i="0" u="none" strike="noStrike">
                <a:solidFill>
                  <a:srgbClr val="000000"/>
                </a:solidFill>
                <a:latin typeface="Arial"/>
              </a:defRPr>
            </a:pPr>
            <a:r>
              <a:rPr sz="1800" b="0" i="0" u="none" strike="noStrike">
                <a:solidFill>
                  <a:srgbClr val="000000"/>
                </a:solidFill>
                <a:latin typeface="Arial"/>
              </a:rPr>
              <a:t>circle</a:t>
            </a:r>
          </a:p>
        </c:rich>
      </c:tx>
      <c:layout/>
      <c:overlay val="0"/>
    </c:title>
    <c:autoTitleDeleted val="0"/>
    <c:plotArea>
      <c:layout/>
      <c:lineChart>
        <c:varyColors val="0"/>
        <c:ser>
          <c:idx val="0"/>
          <c:order val="0"/>
          <c:tx>
            <c:strRef>
              <c:f>Sheet1!$B$1</c:f>
              <c:strCache>
                <c:ptCount val="1"/>
                <c:pt idx="0">
                  <c:v>Red</c:v>
                </c:pt>
              </c:strCache>
            </c:strRef>
          </c:tx>
          <c:invertIfNegative val="0"/>
          <c:spPr>
            <a:solidFill>
              <a:srgbClr val="C0504D"/>
            </a:solidFill>
            <a:ln w="25400" cap="flat">
              <a:solidFill>
                <a:srgbClr val="C0504D"/>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c:symbol val="circle"/>
            <c:size val="6"/>
            <c:spPr>
              <a:solidFill>
                <a:srgbClr val="C0504D"/>
              </a:solidFill>
              <a:ln w="9525" cap="flat">
                <a:solidFill>
                  <a:srgbClr val="C0504D"/>
                </a:solidFill>
                <a:prstDash val="solid"/>
                <a:round/>
              </a:ln>
              <a:effectLst/>
            </c:spPr>
          </c:marker>
          <c:cat>
            <c:strRef>
              <c:f>Sheet1!$A$2:$A$5</c:f>
              <c:strCache>
                <c:ptCount val="4"/>
                <c:pt idx="0">
                  <c:v>Q1</c:v>
                </c:pt>
                <c:pt idx="1">
                  <c:v>Q2</c:v>
                </c:pt>
                <c:pt idx="2">
                  <c:v>Q3</c:v>
                </c:pt>
                <c:pt idx="3">
                  <c:v>Q4</c:v>
                </c:pt>
              </c:strCache>
            </c:strRef>
          </c:cat>
          <c:val>
            <c:numRef>
              <c:f>Sheet1!$B$2:$B$5</c:f>
              <c:numCache>
                <c:formatCode>General</c:formatCode>
                <c:ptCount val="4"/>
                <c:pt idx="0">
                  <c:v>10</c:v>
                </c:pt>
                <c:pt idx="1">
                  <c:v>24</c:v>
                </c:pt>
                <c:pt idx="2">
                  <c:v>12</c:v>
                </c:pt>
                <c:pt idx="3">
                  <c:v>28</c:v>
                </c:pt>
              </c:numCache>
            </c:numRef>
          </c:val>
          <c:smooth val="0"/>
        </c:ser>
        <c:ser>
          <c:idx val="1"/>
          <c:order val="1"/>
          <c:tx>
            <c:strRef>
              <c:f>Sheet1!$C$1</c:f>
              <c:strCache>
                <c:ptCount val="1"/>
                <c:pt idx="0">
                  <c:v>Amb</c:v>
                </c:pt>
              </c:strCache>
            </c:strRef>
          </c:tx>
          <c:invertIfNegative val="0"/>
          <c:spPr>
            <a:solidFill>
              <a:srgbClr val="4F81BD"/>
            </a:solidFill>
            <a:ln w="25400" cap="flat">
              <a:solidFill>
                <a:srgbClr val="4F81BD"/>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c:symbol val="circle"/>
            <c:size val="6"/>
            <c:spPr>
              <a:solidFill>
                <a:srgbClr val="4F81BD"/>
              </a:solidFill>
              <a:ln w="9525" cap="flat">
                <a:solidFill>
                  <a:srgbClr val="4F81BD"/>
                </a:solidFill>
                <a:prstDash val="solid"/>
                <a:round/>
              </a:ln>
              <a:effectLst/>
            </c:spPr>
          </c:marker>
          <c:cat>
            <c:strRef>
              <c:f>Sheet1!$A$2:$A$5</c:f>
              <c:strCache>
                <c:ptCount val="4"/>
                <c:pt idx="0">
                  <c:v>Q1</c:v>
                </c:pt>
                <c:pt idx="1">
                  <c:v>Q2</c:v>
                </c:pt>
                <c:pt idx="2">
                  <c:v>Q3</c:v>
                </c:pt>
                <c:pt idx="3">
                  <c:v>Q4</c:v>
                </c:pt>
              </c:strCache>
            </c:strRef>
          </c:cat>
          <c:val>
            <c:numRef>
              <c:f>Sheet1!$C$2:$C$5</c:f>
              <c:numCache>
                <c:formatCode>General</c:formatCode>
                <c:ptCount val="4"/>
                <c:pt idx="0">
                  <c:v>22</c:v>
                </c:pt>
                <c:pt idx="1">
                  <c:v>39</c:v>
                </c:pt>
                <c:pt idx="2">
                  <c:v>44</c:v>
                </c:pt>
                <c:pt idx="3">
                  <c:v>38</c:v>
                </c:pt>
              </c:numCache>
            </c:numRef>
          </c:val>
          <c:smooth val="0"/>
        </c:ser>
        <c:ser>
          <c:idx val="2"/>
          <c:order val="2"/>
          <c:tx>
            <c:strRef>
              <c:f>Sheet1!$D$1</c:f>
              <c:strCache>
                <c:ptCount val="1"/>
                <c:pt idx="0">
                  <c:v>Grn</c:v>
                </c:pt>
              </c:strCache>
            </c:strRef>
          </c:tx>
          <c:invertIfNegative val="0"/>
          <c:spPr>
            <a:solidFill>
              <a:srgbClr val="9BBB59"/>
            </a:solidFill>
            <a:ln w="25400" cap="flat">
              <a:solidFill>
                <a:srgbClr val="9BBB59"/>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c:symbol val="circle"/>
            <c:size val="6"/>
            <c:spPr>
              <a:solidFill>
                <a:srgbClr val="9BBB59"/>
              </a:solidFill>
              <a:ln w="9525" cap="flat">
                <a:solidFill>
                  <a:srgbClr val="9BBB59"/>
                </a:solidFill>
                <a:prstDash val="solid"/>
                <a:round/>
              </a:ln>
              <a:effectLst/>
            </c:spPr>
          </c:marker>
          <c:cat>
            <c:strRef>
              <c:f>Sheet1!$A$2:$A$5</c:f>
              <c:strCache>
                <c:ptCount val="4"/>
                <c:pt idx="0">
                  <c:v>Q1</c:v>
                </c:pt>
                <c:pt idx="1">
                  <c:v>Q2</c:v>
                </c:pt>
                <c:pt idx="2">
                  <c:v>Q3</c:v>
                </c:pt>
                <c:pt idx="3">
                  <c:v>Q4</c:v>
                </c:pt>
              </c:strCache>
            </c:strRef>
          </c:cat>
          <c:val>
            <c:numRef>
              <c:f>Sheet1!$D$2:$D$5</c:f>
              <c:numCache>
                <c:formatCode>General</c:formatCode>
                <c:ptCount val="4"/>
                <c:pt idx="0">
                  <c:v>55</c:v>
                </c:pt>
                <c:pt idx="1">
                  <c:v/>
                </c:pt>
                <c:pt idx="2">
                  <c:v/>
                </c:pt>
                <c:pt idx="3">
                  <c:v>55</c:v>
                </c:pt>
              </c:numCache>
            </c:numRef>
          </c:val>
          <c:smooth val="0"/>
        </c:ser>
        <c:ser>
          <c:idx val="3"/>
          <c:order val="3"/>
          <c:tx>
            <c:strRef>
              <c:f>Sheet1!$E$1</c:f>
              <c:strCache>
                <c:ptCount val="1"/>
                <c:pt idx="0">
                  <c:v>Unk</c:v>
                </c:pt>
              </c:strCache>
            </c:strRef>
          </c:tx>
          <c:invertIfNegative val="0"/>
          <c:spPr>
            <a:solidFill>
              <a:srgbClr val="8064A2"/>
            </a:solidFill>
            <a:ln w="25400" cap="flat">
              <a:solidFill>
                <a:srgbClr val="8064A2"/>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c:symbol val="circle"/>
            <c:size val="6"/>
            <c:spPr>
              <a:solidFill>
                <a:srgbClr val="8064A2"/>
              </a:solidFill>
              <a:ln w="9525" cap="flat">
                <a:solidFill>
                  <a:srgbClr val="8064A2"/>
                </a:solidFill>
                <a:prstDash val="solid"/>
                <a:round/>
              </a:ln>
              <a:effectLst/>
            </c:spPr>
          </c:marker>
          <c:cat>
            <c:strRef>
              <c:f>Sheet1!$A$2:$A$5</c:f>
              <c:strCache>
                <c:ptCount val="4"/>
                <c:pt idx="0">
                  <c:v>Q1</c:v>
                </c:pt>
                <c:pt idx="1">
                  <c:v>Q2</c:v>
                </c:pt>
                <c:pt idx="2">
                  <c:v>Q3</c:v>
                </c:pt>
                <c:pt idx="3">
                  <c:v>Q4</c:v>
                </c:pt>
              </c:strCache>
            </c:strRef>
          </c:cat>
          <c:val>
            <c:numRef>
              <c:f>Sheet1!$E$2:$E$5</c:f>
              <c:numCache>
                <c:formatCode>General</c:formatCode>
                <c:ptCount val="4"/>
                <c:pt idx="0">
                  <c:v>10</c:v>
                </c:pt>
                <c:pt idx="1">
                  <c:v>10</c:v>
                </c:pt>
                <c:pt idx="2">
                  <c:v>8</c:v>
                </c:pt>
                <c:pt idx="3">
                  <c:v>4</c:v>
                </c:pt>
              </c:numCache>
            </c:numRef>
          </c:val>
          <c:smooth val="0"/>
        </c:s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val="1"/>
        <c:axId val="2094734554"/>
        <c:axId val="2094734552"/>
        <c:axId val="2094734556"/>
      </c:lineChart>
      <c:catAx>
        <c:axId val="2094734554"/>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catAx>
      <c:valAx>
        <c:axId val="2094734552"/>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noFill/>
        <a:ln>
          <a:noFill/>
        </a:ln>
        <a:effectLst/>
      </c:spPr>
    </c:plotArea>
    <c:plotVisOnly val="1"/>
    <c:dispBlanksAs val="span"/>
  </c:chart>
  <c:spPr>
    <a:noFill/>
    <a:ln w="12700" cap="flat">
      <a:noFill/>
      <a:miter lim="400000"/>
    </a:ln>
    <a:effectLst/>
  </c:sp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c:date1904 val="0"/>
  <c:chart>
    <c:title>
      <c:tx>
        <c:rich>
          <a:bodyPr/>
          <a:lstStyle/>
          <a:p>
            <a:pPr>
              <a:defRPr sz="1800" b="0" i="0" u="none" strike="noStrike">
                <a:solidFill>
                  <a:srgbClr val="000000"/>
                </a:solidFill>
                <a:latin typeface="Arial"/>
              </a:defRPr>
            </a:pPr>
            <a:r>
              <a:rPr sz="1800" b="0" i="0" u="none" strike="noStrike">
                <a:solidFill>
                  <a:srgbClr val="000000"/>
                </a:solidFill>
                <a:latin typeface="Arial"/>
              </a:rPr>
              <a:t>dash</a:t>
            </a:r>
          </a:p>
        </c:rich>
      </c:tx>
      <c:layout/>
      <c:overlay val="0"/>
    </c:title>
    <c:autoTitleDeleted val="0"/>
    <c:plotArea>
      <c:layout/>
      <c:lineChart>
        <c:varyColors val="0"/>
        <c:ser>
          <c:idx val="0"/>
          <c:order val="0"/>
          <c:tx>
            <c:strRef>
              <c:f>Sheet1!$B$1</c:f>
              <c:strCache>
                <c:ptCount val="1"/>
                <c:pt idx="0">
                  <c:v>Red</c:v>
                </c:pt>
              </c:strCache>
            </c:strRef>
          </c:tx>
          <c:invertIfNegative val="0"/>
          <c:spPr>
            <a:solidFill>
              <a:srgbClr val="C0504D"/>
            </a:solidFill>
            <a:ln w="25400" cap="flat">
              <a:solidFill>
                <a:srgbClr val="C0504D"/>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c:symbol val="dash"/>
            <c:size val="6"/>
            <c:spPr>
              <a:solidFill>
                <a:srgbClr val="C0504D"/>
              </a:solidFill>
              <a:ln w="9525" cap="flat">
                <a:solidFill>
                  <a:srgbClr val="C0504D"/>
                </a:solidFill>
                <a:prstDash val="solid"/>
                <a:round/>
              </a:ln>
              <a:effectLst/>
            </c:spPr>
          </c:marker>
          <c:cat>
            <c:strRef>
              <c:f>Sheet1!$A$2:$A$5</c:f>
              <c:strCache>
                <c:ptCount val="4"/>
                <c:pt idx="0">
                  <c:v>Q1</c:v>
                </c:pt>
                <c:pt idx="1">
                  <c:v>Q2</c:v>
                </c:pt>
                <c:pt idx="2">
                  <c:v>Q3</c:v>
                </c:pt>
                <c:pt idx="3">
                  <c:v>Q4</c:v>
                </c:pt>
              </c:strCache>
            </c:strRef>
          </c:cat>
          <c:val>
            <c:numRef>
              <c:f>Sheet1!$B$2:$B$5</c:f>
              <c:numCache>
                <c:formatCode>General</c:formatCode>
                <c:ptCount val="4"/>
                <c:pt idx="0">
                  <c:v>10</c:v>
                </c:pt>
                <c:pt idx="1">
                  <c:v>24</c:v>
                </c:pt>
                <c:pt idx="2">
                  <c:v>12</c:v>
                </c:pt>
                <c:pt idx="3">
                  <c:v>28</c:v>
                </c:pt>
              </c:numCache>
            </c:numRef>
          </c:val>
          <c:smooth val="0"/>
        </c:ser>
        <c:ser>
          <c:idx val="1"/>
          <c:order val="1"/>
          <c:tx>
            <c:strRef>
              <c:f>Sheet1!$C$1</c:f>
              <c:strCache>
                <c:ptCount val="1"/>
                <c:pt idx="0">
                  <c:v>Amb</c:v>
                </c:pt>
              </c:strCache>
            </c:strRef>
          </c:tx>
          <c:invertIfNegative val="0"/>
          <c:spPr>
            <a:solidFill>
              <a:srgbClr val="4F81BD"/>
            </a:solidFill>
            <a:ln w="25400" cap="flat">
              <a:solidFill>
                <a:srgbClr val="4F81BD"/>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c:symbol val="dash"/>
            <c:size val="6"/>
            <c:spPr>
              <a:solidFill>
                <a:srgbClr val="4F81BD"/>
              </a:solidFill>
              <a:ln w="9525" cap="flat">
                <a:solidFill>
                  <a:srgbClr val="4F81BD"/>
                </a:solidFill>
                <a:prstDash val="solid"/>
                <a:round/>
              </a:ln>
              <a:effectLst/>
            </c:spPr>
          </c:marker>
          <c:cat>
            <c:strRef>
              <c:f>Sheet1!$A$2:$A$5</c:f>
              <c:strCache>
                <c:ptCount val="4"/>
                <c:pt idx="0">
                  <c:v>Q1</c:v>
                </c:pt>
                <c:pt idx="1">
                  <c:v>Q2</c:v>
                </c:pt>
                <c:pt idx="2">
                  <c:v>Q3</c:v>
                </c:pt>
                <c:pt idx="3">
                  <c:v>Q4</c:v>
                </c:pt>
              </c:strCache>
            </c:strRef>
          </c:cat>
          <c:val>
            <c:numRef>
              <c:f>Sheet1!$C$2:$C$5</c:f>
              <c:numCache>
                <c:formatCode>General</c:formatCode>
                <c:ptCount val="4"/>
                <c:pt idx="0">
                  <c:v>22</c:v>
                </c:pt>
                <c:pt idx="1">
                  <c:v>39</c:v>
                </c:pt>
                <c:pt idx="2">
                  <c:v>44</c:v>
                </c:pt>
                <c:pt idx="3">
                  <c:v>38</c:v>
                </c:pt>
              </c:numCache>
            </c:numRef>
          </c:val>
          <c:smooth val="0"/>
        </c:ser>
        <c:ser>
          <c:idx val="2"/>
          <c:order val="2"/>
          <c:tx>
            <c:strRef>
              <c:f>Sheet1!$D$1</c:f>
              <c:strCache>
                <c:ptCount val="1"/>
                <c:pt idx="0">
                  <c:v>Grn</c:v>
                </c:pt>
              </c:strCache>
            </c:strRef>
          </c:tx>
          <c:invertIfNegative val="0"/>
          <c:spPr>
            <a:solidFill>
              <a:srgbClr val="9BBB59"/>
            </a:solidFill>
            <a:ln w="25400" cap="flat">
              <a:solidFill>
                <a:srgbClr val="9BBB59"/>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c:symbol val="dash"/>
            <c:size val="6"/>
            <c:spPr>
              <a:solidFill>
                <a:srgbClr val="9BBB59"/>
              </a:solidFill>
              <a:ln w="9525" cap="flat">
                <a:solidFill>
                  <a:srgbClr val="9BBB59"/>
                </a:solidFill>
                <a:prstDash val="solid"/>
                <a:round/>
              </a:ln>
              <a:effectLst/>
            </c:spPr>
          </c:marker>
          <c:cat>
            <c:strRef>
              <c:f>Sheet1!$A$2:$A$5</c:f>
              <c:strCache>
                <c:ptCount val="4"/>
                <c:pt idx="0">
                  <c:v>Q1</c:v>
                </c:pt>
                <c:pt idx="1">
                  <c:v>Q2</c:v>
                </c:pt>
                <c:pt idx="2">
                  <c:v>Q3</c:v>
                </c:pt>
                <c:pt idx="3">
                  <c:v>Q4</c:v>
                </c:pt>
              </c:strCache>
            </c:strRef>
          </c:cat>
          <c:val>
            <c:numRef>
              <c:f>Sheet1!$D$2:$D$5</c:f>
              <c:numCache>
                <c:formatCode>General</c:formatCode>
                <c:ptCount val="4"/>
                <c:pt idx="0">
                  <c:v>55</c:v>
                </c:pt>
                <c:pt idx="1">
                  <c:v/>
                </c:pt>
                <c:pt idx="2">
                  <c:v/>
                </c:pt>
                <c:pt idx="3">
                  <c:v>55</c:v>
                </c:pt>
              </c:numCache>
            </c:numRef>
          </c:val>
          <c:smooth val="0"/>
        </c:ser>
        <c:ser>
          <c:idx val="3"/>
          <c:order val="3"/>
          <c:tx>
            <c:strRef>
              <c:f>Sheet1!$E$1</c:f>
              <c:strCache>
                <c:ptCount val="1"/>
                <c:pt idx="0">
                  <c:v>Unk</c:v>
                </c:pt>
              </c:strCache>
            </c:strRef>
          </c:tx>
          <c:invertIfNegative val="0"/>
          <c:spPr>
            <a:solidFill>
              <a:srgbClr val="8064A2"/>
            </a:solidFill>
            <a:ln w="25400" cap="flat">
              <a:solidFill>
                <a:srgbClr val="8064A2"/>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c:symbol val="dash"/>
            <c:size val="6"/>
            <c:spPr>
              <a:solidFill>
                <a:srgbClr val="8064A2"/>
              </a:solidFill>
              <a:ln w="9525" cap="flat">
                <a:solidFill>
                  <a:srgbClr val="8064A2"/>
                </a:solidFill>
                <a:prstDash val="solid"/>
                <a:round/>
              </a:ln>
              <a:effectLst/>
            </c:spPr>
          </c:marker>
          <c:cat>
            <c:strRef>
              <c:f>Sheet1!$A$2:$A$5</c:f>
              <c:strCache>
                <c:ptCount val="4"/>
                <c:pt idx="0">
                  <c:v>Q1</c:v>
                </c:pt>
                <c:pt idx="1">
                  <c:v>Q2</c:v>
                </c:pt>
                <c:pt idx="2">
                  <c:v>Q3</c:v>
                </c:pt>
                <c:pt idx="3">
                  <c:v>Q4</c:v>
                </c:pt>
              </c:strCache>
            </c:strRef>
          </c:cat>
          <c:val>
            <c:numRef>
              <c:f>Sheet1!$E$2:$E$5</c:f>
              <c:numCache>
                <c:formatCode>General</c:formatCode>
                <c:ptCount val="4"/>
                <c:pt idx="0">
                  <c:v>10</c:v>
                </c:pt>
                <c:pt idx="1">
                  <c:v>10</c:v>
                </c:pt>
                <c:pt idx="2">
                  <c:v>8</c:v>
                </c:pt>
                <c:pt idx="3">
                  <c:v>4</c:v>
                </c:pt>
              </c:numCache>
            </c:numRef>
          </c:val>
          <c:smooth val="0"/>
        </c:s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val="1"/>
        <c:axId val="2094734554"/>
        <c:axId val="2094734552"/>
        <c:axId val="2094734556"/>
      </c:lineChart>
      <c:catAx>
        <c:axId val="2094734554"/>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catAx>
      <c:valAx>
        <c:axId val="2094734552"/>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noFill/>
        <a:ln>
          <a:noFill/>
        </a:ln>
        <a:effectLst/>
      </c:spPr>
    </c:plotArea>
    <c:plotVisOnly val="1"/>
    <c:dispBlanksAs val="span"/>
  </c:chart>
  <c:spPr>
    <a:noFill/>
    <a:ln w="12700" cap="flat">
      <a:noFill/>
      <a:miter lim="400000"/>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chart>
    <c:autoTitleDeleted val="1"/>
    <c:plotArea>
      <c:layout/>
      <c:barChart>
        <c:barDir val="col"/>
        <c:grouping val="standard"/>
        <c:varyColors val="0"/>
        <c:ser>
          <c:idx val="0"/>
          <c:order val="0"/>
          <c:tx>
            <c:strRef>
              <c:f>Sheet1!$B$1</c:f>
              <c:strCache>
                <c:ptCount val="1"/>
                <c:pt idx="0">
                  <c:v>Region 1</c:v>
                </c:pt>
              </c:strCache>
            </c:strRef>
          </c:tx>
          <c:invertIfNegative val="0"/>
          <c:spPr>
            <a:solidFill>
              <a:srgbClr val="C0504D"/>
            </a:solidFill>
            <a:ln w="12700" cap="flat">
              <a:solidFill>
                <a:srgbClr val="F1F1F1"/>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100" u="none">
                    <a:solidFill>
                      <a:srgbClr val="696969"/>
                    </a:solidFill>
                    <a:latin typeface="Arial"/>
                  </a:defRPr>
                </a:pPr>
              </a:p>
            </c:txPr>
            <c:dLblPos val="outEnd"/>
            <c:showLegendKey val="0"/>
            <c:showVal val="1"/>
            <c:showCatName val="0"/>
            <c:showSerName val="0"/>
            <c:showPercent val="0"/>
            <c:showBubbleSize val="0"/>
            <c:showLeaderLines val="0"/>
          </c:dLbls>
          <c:cat>
            <c:strRef>
              <c:f>Sheet1!$A$2:$A$5</c:f>
              <c:strCache>
                <c:ptCount val="4"/>
                <c:pt idx="0">
                  <c:v>May</c:v>
                </c:pt>
                <c:pt idx="1">
                  <c:v>June</c:v>
                </c:pt>
                <c:pt idx="2">
                  <c:v>July</c:v>
                </c:pt>
                <c:pt idx="3">
                  <c:v>August</c:v>
                </c:pt>
              </c:strCache>
            </c:strRef>
          </c:cat>
          <c:val>
            <c:numRef>
              <c:f>Sheet1!$B$2:$B$5</c:f>
              <c:numCache>
                <c:formatCode>General</c:formatCode>
                <c:ptCount val="4"/>
                <c:pt idx="0">
                  <c:v>26</c:v>
                </c:pt>
                <c:pt idx="1">
                  <c:v>53</c:v>
                </c:pt>
                <c:pt idx="2">
                  <c:v>100</c:v>
                </c:pt>
                <c:pt idx="3">
                  <c:v>75</c:v>
                </c:pt>
              </c:numCache>
            </c:numRef>
          </c:val>
        </c:ser>
        <c:ser>
          <c:idx val="1"/>
          <c:order val="1"/>
          <c:tx>
            <c:strRef>
              <c:f>Sheet1!$C$1</c:f>
              <c:strCache>
                <c:ptCount val="1"/>
                <c:pt idx="0">
                  <c:v>Region 2</c:v>
                </c:pt>
              </c:strCache>
            </c:strRef>
          </c:tx>
          <c:invertIfNegative val="0"/>
          <c:spPr>
            <a:solidFill>
              <a:srgbClr val="4F81BD"/>
            </a:solidFill>
            <a:ln w="12700" cap="flat">
              <a:solidFill>
                <a:srgbClr val="F1F1F1"/>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100" u="none">
                    <a:solidFill>
                      <a:srgbClr val="696969"/>
                    </a:solidFill>
                    <a:latin typeface="Arial"/>
                  </a:defRPr>
                </a:pPr>
              </a:p>
            </c:txPr>
            <c:dLblPos val="outEnd"/>
            <c:showLegendKey val="0"/>
            <c:showVal val="1"/>
            <c:showCatName val="0"/>
            <c:showSerName val="0"/>
            <c:showPercent val="0"/>
            <c:showBubbleSize val="0"/>
            <c:showLeaderLines val="0"/>
          </c:dLbls>
          <c:cat>
            <c:strRef>
              <c:f>Sheet1!$A$2:$A$5</c:f>
              <c:strCache>
                <c:ptCount val="4"/>
                <c:pt idx="0">
                  <c:v>May</c:v>
                </c:pt>
                <c:pt idx="1">
                  <c:v>June</c:v>
                </c:pt>
                <c:pt idx="2">
                  <c:v>July</c:v>
                </c:pt>
                <c:pt idx="3">
                  <c:v>August</c:v>
                </c:pt>
              </c:strCache>
            </c:strRef>
          </c:cat>
          <c:val>
            <c:numRef>
              <c:f>Sheet1!$C$2:$C$5</c:f>
              <c:numCache>
                <c:formatCode>General</c:formatCode>
                <c:ptCount val="4"/>
                <c:pt idx="0">
                  <c:v>43.5</c:v>
                </c:pt>
                <c:pt idx="1">
                  <c:v>70.3</c:v>
                </c:pt>
                <c:pt idx="2">
                  <c:v>90.1</c:v>
                </c:pt>
                <c:pt idx="3">
                  <c:v>80.05</c:v>
                </c:pt>
              </c:numCache>
            </c:numRef>
          </c:val>
        </c:ser>
        <c:dLbls>
          <c:numFmt formatCode="#.0" sourceLinked="0"/>
          <c:txPr>
            <a:bodyPr/>
            <a:lstStyle/>
            <a:p>
              <a:pPr>
                <a:defRPr b="0" i="0" strike="noStrike" sz="1100" u="none">
                  <a:solidFill>
                    <a:srgbClr val="696969"/>
                  </a:solidFill>
                  <a:latin typeface="Arial"/>
                </a:defRPr>
              </a:pPr>
            </a:p>
          </c:txPr>
          <c:dLblPos val="outEnd"/>
          <c:showLegendKey val="0"/>
          <c:showVal val="1"/>
          <c:showCatName val="0"/>
          <c:showSerName val="0"/>
          <c:showPercent val="0"/>
          <c:showBubbleSize val="0"/>
          <c:showLeaderLines val="0"/>
        </c:dLbls>
        <c:gapWidth val="150"/>
        <c:overlap val="0"/>
        <c:axId val="2094734554"/>
        <c:axId val="2094734552"/>
        <c:axId val="2094734556"/>
      </c:barChart>
      <c:catAx>
        <c:axId val="2094734554"/>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CC"/>
                </a:solidFill>
                <a:latin typeface="Courier"/>
              </a:defRPr>
            </a:pPr>
            <a:endParaRPr lang="en-US"/>
          </a:p>
        </c:txPr>
        <c:crossAx val="2094734552"/>
        <c:crosses val="autoZero"/>
        <c:auto val="1"/>
        <c:lblAlgn val="ctr"/>
        <c:noMultiLvlLbl val="1"/>
      </c:catAx>
      <c:valAx>
        <c:axId val="2094734552"/>
        <c:scaling>
          <c:orientation val="maxMin"/>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noFill/>
        <a:ln>
          <a:noFill/>
        </a:ln>
        <a:effectLst/>
      </c:spPr>
    </c:plotArea>
    <c:plotVisOnly val="1"/>
    <c:dispBlanksAs val="span"/>
  </c:chart>
  <c:spPr>
    <a:noFill/>
    <a:ln w="12700" cap="flat">
      <a:noFill/>
      <a:miter lim="400000"/>
    </a:ln>
    <a:effectLst/>
  </c:sp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c:date1904 val="0"/>
  <c:chart>
    <c:title>
      <c:tx>
        <c:rich>
          <a:bodyPr/>
          <a:lstStyle/>
          <a:p>
            <a:pPr>
              <a:defRPr sz="1800" b="0" i="0" u="none" strike="noStrike">
                <a:solidFill>
                  <a:srgbClr val="000000"/>
                </a:solidFill>
                <a:latin typeface="Arial"/>
              </a:defRPr>
            </a:pPr>
            <a:r>
              <a:rPr sz="1800" b="0" i="0" u="none" strike="noStrike">
                <a:solidFill>
                  <a:srgbClr val="000000"/>
                </a:solidFill>
                <a:latin typeface="Arial"/>
              </a:rPr>
              <a:t>diamond</a:t>
            </a:r>
          </a:p>
        </c:rich>
      </c:tx>
      <c:layout/>
      <c:overlay val="0"/>
    </c:title>
    <c:autoTitleDeleted val="0"/>
    <c:plotArea>
      <c:layout/>
      <c:lineChart>
        <c:varyColors val="0"/>
        <c:ser>
          <c:idx val="0"/>
          <c:order val="0"/>
          <c:tx>
            <c:strRef>
              <c:f>Sheet1!$B$1</c:f>
              <c:strCache>
                <c:ptCount val="1"/>
                <c:pt idx="0">
                  <c:v>Red</c:v>
                </c:pt>
              </c:strCache>
            </c:strRef>
          </c:tx>
          <c:invertIfNegative val="0"/>
          <c:spPr>
            <a:solidFill>
              <a:srgbClr val="C0504D"/>
            </a:solidFill>
            <a:ln w="25400" cap="flat">
              <a:solidFill>
                <a:srgbClr val="C0504D"/>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c:symbol val="diamond"/>
            <c:size val="6"/>
            <c:spPr>
              <a:solidFill>
                <a:srgbClr val="C0504D"/>
              </a:solidFill>
              <a:ln w="9525" cap="flat">
                <a:solidFill>
                  <a:srgbClr val="C0504D"/>
                </a:solidFill>
                <a:prstDash val="solid"/>
                <a:round/>
              </a:ln>
              <a:effectLst/>
            </c:spPr>
          </c:marker>
          <c:cat>
            <c:strRef>
              <c:f>Sheet1!$A$2:$A$5</c:f>
              <c:strCache>
                <c:ptCount val="4"/>
                <c:pt idx="0">
                  <c:v>Q1</c:v>
                </c:pt>
                <c:pt idx="1">
                  <c:v>Q2</c:v>
                </c:pt>
                <c:pt idx="2">
                  <c:v>Q3</c:v>
                </c:pt>
                <c:pt idx="3">
                  <c:v>Q4</c:v>
                </c:pt>
              </c:strCache>
            </c:strRef>
          </c:cat>
          <c:val>
            <c:numRef>
              <c:f>Sheet1!$B$2:$B$5</c:f>
              <c:numCache>
                <c:formatCode>General</c:formatCode>
                <c:ptCount val="4"/>
                <c:pt idx="0">
                  <c:v>10</c:v>
                </c:pt>
                <c:pt idx="1">
                  <c:v>24</c:v>
                </c:pt>
                <c:pt idx="2">
                  <c:v>12</c:v>
                </c:pt>
                <c:pt idx="3">
                  <c:v>28</c:v>
                </c:pt>
              </c:numCache>
            </c:numRef>
          </c:val>
          <c:smooth val="0"/>
        </c:ser>
        <c:ser>
          <c:idx val="1"/>
          <c:order val="1"/>
          <c:tx>
            <c:strRef>
              <c:f>Sheet1!$C$1</c:f>
              <c:strCache>
                <c:ptCount val="1"/>
                <c:pt idx="0">
                  <c:v>Amb</c:v>
                </c:pt>
              </c:strCache>
            </c:strRef>
          </c:tx>
          <c:invertIfNegative val="0"/>
          <c:spPr>
            <a:solidFill>
              <a:srgbClr val="4F81BD"/>
            </a:solidFill>
            <a:ln w="25400" cap="flat">
              <a:solidFill>
                <a:srgbClr val="4F81BD"/>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c:symbol val="diamond"/>
            <c:size val="6"/>
            <c:spPr>
              <a:solidFill>
                <a:srgbClr val="4F81BD"/>
              </a:solidFill>
              <a:ln w="9525" cap="flat">
                <a:solidFill>
                  <a:srgbClr val="4F81BD"/>
                </a:solidFill>
                <a:prstDash val="solid"/>
                <a:round/>
              </a:ln>
              <a:effectLst/>
            </c:spPr>
          </c:marker>
          <c:cat>
            <c:strRef>
              <c:f>Sheet1!$A$2:$A$5</c:f>
              <c:strCache>
                <c:ptCount val="4"/>
                <c:pt idx="0">
                  <c:v>Q1</c:v>
                </c:pt>
                <c:pt idx="1">
                  <c:v>Q2</c:v>
                </c:pt>
                <c:pt idx="2">
                  <c:v>Q3</c:v>
                </c:pt>
                <c:pt idx="3">
                  <c:v>Q4</c:v>
                </c:pt>
              </c:strCache>
            </c:strRef>
          </c:cat>
          <c:val>
            <c:numRef>
              <c:f>Sheet1!$C$2:$C$5</c:f>
              <c:numCache>
                <c:formatCode>General</c:formatCode>
                <c:ptCount val="4"/>
                <c:pt idx="0">
                  <c:v>22</c:v>
                </c:pt>
                <c:pt idx="1">
                  <c:v>39</c:v>
                </c:pt>
                <c:pt idx="2">
                  <c:v>44</c:v>
                </c:pt>
                <c:pt idx="3">
                  <c:v>38</c:v>
                </c:pt>
              </c:numCache>
            </c:numRef>
          </c:val>
          <c:smooth val="0"/>
        </c:ser>
        <c:ser>
          <c:idx val="2"/>
          <c:order val="2"/>
          <c:tx>
            <c:strRef>
              <c:f>Sheet1!$D$1</c:f>
              <c:strCache>
                <c:ptCount val="1"/>
                <c:pt idx="0">
                  <c:v>Grn</c:v>
                </c:pt>
              </c:strCache>
            </c:strRef>
          </c:tx>
          <c:invertIfNegative val="0"/>
          <c:spPr>
            <a:solidFill>
              <a:srgbClr val="9BBB59"/>
            </a:solidFill>
            <a:ln w="25400" cap="flat">
              <a:solidFill>
                <a:srgbClr val="9BBB59"/>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c:symbol val="diamond"/>
            <c:size val="6"/>
            <c:spPr>
              <a:solidFill>
                <a:srgbClr val="9BBB59"/>
              </a:solidFill>
              <a:ln w="9525" cap="flat">
                <a:solidFill>
                  <a:srgbClr val="9BBB59"/>
                </a:solidFill>
                <a:prstDash val="solid"/>
                <a:round/>
              </a:ln>
              <a:effectLst/>
            </c:spPr>
          </c:marker>
          <c:cat>
            <c:strRef>
              <c:f>Sheet1!$A$2:$A$5</c:f>
              <c:strCache>
                <c:ptCount val="4"/>
                <c:pt idx="0">
                  <c:v>Q1</c:v>
                </c:pt>
                <c:pt idx="1">
                  <c:v>Q2</c:v>
                </c:pt>
                <c:pt idx="2">
                  <c:v>Q3</c:v>
                </c:pt>
                <c:pt idx="3">
                  <c:v>Q4</c:v>
                </c:pt>
              </c:strCache>
            </c:strRef>
          </c:cat>
          <c:val>
            <c:numRef>
              <c:f>Sheet1!$D$2:$D$5</c:f>
              <c:numCache>
                <c:formatCode>General</c:formatCode>
                <c:ptCount val="4"/>
                <c:pt idx="0">
                  <c:v>55</c:v>
                </c:pt>
                <c:pt idx="1">
                  <c:v/>
                </c:pt>
                <c:pt idx="2">
                  <c:v/>
                </c:pt>
                <c:pt idx="3">
                  <c:v>55</c:v>
                </c:pt>
              </c:numCache>
            </c:numRef>
          </c:val>
          <c:smooth val="0"/>
        </c:ser>
        <c:ser>
          <c:idx val="3"/>
          <c:order val="3"/>
          <c:tx>
            <c:strRef>
              <c:f>Sheet1!$E$1</c:f>
              <c:strCache>
                <c:ptCount val="1"/>
                <c:pt idx="0">
                  <c:v>Unk</c:v>
                </c:pt>
              </c:strCache>
            </c:strRef>
          </c:tx>
          <c:invertIfNegative val="0"/>
          <c:spPr>
            <a:solidFill>
              <a:srgbClr val="8064A2"/>
            </a:solidFill>
            <a:ln w="25400" cap="flat">
              <a:solidFill>
                <a:srgbClr val="8064A2"/>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c:symbol val="diamond"/>
            <c:size val="6"/>
            <c:spPr>
              <a:solidFill>
                <a:srgbClr val="8064A2"/>
              </a:solidFill>
              <a:ln w="9525" cap="flat">
                <a:solidFill>
                  <a:srgbClr val="8064A2"/>
                </a:solidFill>
                <a:prstDash val="solid"/>
                <a:round/>
              </a:ln>
              <a:effectLst/>
            </c:spPr>
          </c:marker>
          <c:cat>
            <c:strRef>
              <c:f>Sheet1!$A$2:$A$5</c:f>
              <c:strCache>
                <c:ptCount val="4"/>
                <c:pt idx="0">
                  <c:v>Q1</c:v>
                </c:pt>
                <c:pt idx="1">
                  <c:v>Q2</c:v>
                </c:pt>
                <c:pt idx="2">
                  <c:v>Q3</c:v>
                </c:pt>
                <c:pt idx="3">
                  <c:v>Q4</c:v>
                </c:pt>
              </c:strCache>
            </c:strRef>
          </c:cat>
          <c:val>
            <c:numRef>
              <c:f>Sheet1!$E$2:$E$5</c:f>
              <c:numCache>
                <c:formatCode>General</c:formatCode>
                <c:ptCount val="4"/>
                <c:pt idx="0">
                  <c:v>10</c:v>
                </c:pt>
                <c:pt idx="1">
                  <c:v>10</c:v>
                </c:pt>
                <c:pt idx="2">
                  <c:v>8</c:v>
                </c:pt>
                <c:pt idx="3">
                  <c:v>4</c:v>
                </c:pt>
              </c:numCache>
            </c:numRef>
          </c:val>
          <c:smooth val="0"/>
        </c:s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val="1"/>
        <c:axId val="2094734554"/>
        <c:axId val="2094734552"/>
        <c:axId val="2094734556"/>
      </c:lineChart>
      <c:catAx>
        <c:axId val="2094734554"/>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catAx>
      <c:valAx>
        <c:axId val="2094734552"/>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noFill/>
        <a:ln>
          <a:noFill/>
        </a:ln>
        <a:effectLst/>
      </c:spPr>
    </c:plotArea>
    <c:plotVisOnly val="1"/>
    <c:dispBlanksAs val="span"/>
  </c:chart>
  <c:spPr>
    <a:noFill/>
    <a:ln w="12700" cap="flat">
      <a:noFill/>
      <a:miter lim="400000"/>
    </a:ln>
    <a:effectLst/>
  </c:sp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c:date1904 val="0"/>
  <c:chart>
    <c:title>
      <c:tx>
        <c:rich>
          <a:bodyPr/>
          <a:lstStyle/>
          <a:p>
            <a:pPr>
              <a:defRPr sz="1800" b="0" i="0" u="none" strike="noStrike">
                <a:solidFill>
                  <a:srgbClr val="000000"/>
                </a:solidFill>
                <a:latin typeface="Arial"/>
              </a:defRPr>
            </a:pPr>
            <a:r>
              <a:rPr sz="1800" b="0" i="0" u="none" strike="noStrike">
                <a:solidFill>
                  <a:srgbClr val="000000"/>
                </a:solidFill>
                <a:latin typeface="Arial"/>
              </a:rPr>
              <a:t>dot</a:t>
            </a:r>
          </a:p>
        </c:rich>
      </c:tx>
      <c:layout/>
      <c:overlay val="0"/>
    </c:title>
    <c:autoTitleDeleted val="0"/>
    <c:plotArea>
      <c:layout/>
      <c:lineChart>
        <c:varyColors val="0"/>
        <c:ser>
          <c:idx val="0"/>
          <c:order val="0"/>
          <c:tx>
            <c:strRef>
              <c:f>Sheet1!$B$1</c:f>
              <c:strCache>
                <c:ptCount val="1"/>
                <c:pt idx="0">
                  <c:v>Red</c:v>
                </c:pt>
              </c:strCache>
            </c:strRef>
          </c:tx>
          <c:invertIfNegative val="0"/>
          <c:spPr>
            <a:solidFill>
              <a:srgbClr val="C0504D"/>
            </a:solidFill>
            <a:ln w="25400" cap="flat">
              <a:solidFill>
                <a:srgbClr val="C0504D"/>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c:symbol val="dot"/>
            <c:size val="6"/>
            <c:spPr>
              <a:solidFill>
                <a:srgbClr val="C0504D"/>
              </a:solidFill>
              <a:ln w="9525" cap="flat">
                <a:solidFill>
                  <a:srgbClr val="C0504D"/>
                </a:solidFill>
                <a:prstDash val="solid"/>
                <a:round/>
              </a:ln>
              <a:effectLst/>
            </c:spPr>
          </c:marker>
          <c:cat>
            <c:strRef>
              <c:f>Sheet1!$A$2:$A$5</c:f>
              <c:strCache>
                <c:ptCount val="4"/>
                <c:pt idx="0">
                  <c:v>Q1</c:v>
                </c:pt>
                <c:pt idx="1">
                  <c:v>Q2</c:v>
                </c:pt>
                <c:pt idx="2">
                  <c:v>Q3</c:v>
                </c:pt>
                <c:pt idx="3">
                  <c:v>Q4</c:v>
                </c:pt>
              </c:strCache>
            </c:strRef>
          </c:cat>
          <c:val>
            <c:numRef>
              <c:f>Sheet1!$B$2:$B$5</c:f>
              <c:numCache>
                <c:formatCode>General</c:formatCode>
                <c:ptCount val="4"/>
                <c:pt idx="0">
                  <c:v>10</c:v>
                </c:pt>
                <c:pt idx="1">
                  <c:v>24</c:v>
                </c:pt>
                <c:pt idx="2">
                  <c:v>12</c:v>
                </c:pt>
                <c:pt idx="3">
                  <c:v>28</c:v>
                </c:pt>
              </c:numCache>
            </c:numRef>
          </c:val>
          <c:smooth val="0"/>
        </c:ser>
        <c:ser>
          <c:idx val="1"/>
          <c:order val="1"/>
          <c:tx>
            <c:strRef>
              <c:f>Sheet1!$C$1</c:f>
              <c:strCache>
                <c:ptCount val="1"/>
                <c:pt idx="0">
                  <c:v>Amb</c:v>
                </c:pt>
              </c:strCache>
            </c:strRef>
          </c:tx>
          <c:invertIfNegative val="0"/>
          <c:spPr>
            <a:solidFill>
              <a:srgbClr val="4F81BD"/>
            </a:solidFill>
            <a:ln w="25400" cap="flat">
              <a:solidFill>
                <a:srgbClr val="4F81BD"/>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c:symbol val="dot"/>
            <c:size val="6"/>
            <c:spPr>
              <a:solidFill>
                <a:srgbClr val="4F81BD"/>
              </a:solidFill>
              <a:ln w="9525" cap="flat">
                <a:solidFill>
                  <a:srgbClr val="4F81BD"/>
                </a:solidFill>
                <a:prstDash val="solid"/>
                <a:round/>
              </a:ln>
              <a:effectLst/>
            </c:spPr>
          </c:marker>
          <c:cat>
            <c:strRef>
              <c:f>Sheet1!$A$2:$A$5</c:f>
              <c:strCache>
                <c:ptCount val="4"/>
                <c:pt idx="0">
                  <c:v>Q1</c:v>
                </c:pt>
                <c:pt idx="1">
                  <c:v>Q2</c:v>
                </c:pt>
                <c:pt idx="2">
                  <c:v>Q3</c:v>
                </c:pt>
                <c:pt idx="3">
                  <c:v>Q4</c:v>
                </c:pt>
              </c:strCache>
            </c:strRef>
          </c:cat>
          <c:val>
            <c:numRef>
              <c:f>Sheet1!$C$2:$C$5</c:f>
              <c:numCache>
                <c:formatCode>General</c:formatCode>
                <c:ptCount val="4"/>
                <c:pt idx="0">
                  <c:v>22</c:v>
                </c:pt>
                <c:pt idx="1">
                  <c:v>39</c:v>
                </c:pt>
                <c:pt idx="2">
                  <c:v>44</c:v>
                </c:pt>
                <c:pt idx="3">
                  <c:v>38</c:v>
                </c:pt>
              </c:numCache>
            </c:numRef>
          </c:val>
          <c:smooth val="0"/>
        </c:ser>
        <c:ser>
          <c:idx val="2"/>
          <c:order val="2"/>
          <c:tx>
            <c:strRef>
              <c:f>Sheet1!$D$1</c:f>
              <c:strCache>
                <c:ptCount val="1"/>
                <c:pt idx="0">
                  <c:v>Grn</c:v>
                </c:pt>
              </c:strCache>
            </c:strRef>
          </c:tx>
          <c:invertIfNegative val="0"/>
          <c:spPr>
            <a:solidFill>
              <a:srgbClr val="9BBB59"/>
            </a:solidFill>
            <a:ln w="25400" cap="flat">
              <a:solidFill>
                <a:srgbClr val="9BBB59"/>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c:symbol val="dot"/>
            <c:size val="6"/>
            <c:spPr>
              <a:solidFill>
                <a:srgbClr val="9BBB59"/>
              </a:solidFill>
              <a:ln w="9525" cap="flat">
                <a:solidFill>
                  <a:srgbClr val="9BBB59"/>
                </a:solidFill>
                <a:prstDash val="solid"/>
                <a:round/>
              </a:ln>
              <a:effectLst/>
            </c:spPr>
          </c:marker>
          <c:cat>
            <c:strRef>
              <c:f>Sheet1!$A$2:$A$5</c:f>
              <c:strCache>
                <c:ptCount val="4"/>
                <c:pt idx="0">
                  <c:v>Q1</c:v>
                </c:pt>
                <c:pt idx="1">
                  <c:v>Q2</c:v>
                </c:pt>
                <c:pt idx="2">
                  <c:v>Q3</c:v>
                </c:pt>
                <c:pt idx="3">
                  <c:v>Q4</c:v>
                </c:pt>
              </c:strCache>
            </c:strRef>
          </c:cat>
          <c:val>
            <c:numRef>
              <c:f>Sheet1!$D$2:$D$5</c:f>
              <c:numCache>
                <c:formatCode>General</c:formatCode>
                <c:ptCount val="4"/>
                <c:pt idx="0">
                  <c:v>55</c:v>
                </c:pt>
                <c:pt idx="1">
                  <c:v/>
                </c:pt>
                <c:pt idx="2">
                  <c:v/>
                </c:pt>
                <c:pt idx="3">
                  <c:v>55</c:v>
                </c:pt>
              </c:numCache>
            </c:numRef>
          </c:val>
          <c:smooth val="0"/>
        </c:ser>
        <c:ser>
          <c:idx val="3"/>
          <c:order val="3"/>
          <c:tx>
            <c:strRef>
              <c:f>Sheet1!$E$1</c:f>
              <c:strCache>
                <c:ptCount val="1"/>
                <c:pt idx="0">
                  <c:v>Unk</c:v>
                </c:pt>
              </c:strCache>
            </c:strRef>
          </c:tx>
          <c:invertIfNegative val="0"/>
          <c:spPr>
            <a:solidFill>
              <a:srgbClr val="8064A2"/>
            </a:solidFill>
            <a:ln w="25400" cap="flat">
              <a:solidFill>
                <a:srgbClr val="8064A2"/>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c:symbol val="dot"/>
            <c:size val="6"/>
            <c:spPr>
              <a:solidFill>
                <a:srgbClr val="8064A2"/>
              </a:solidFill>
              <a:ln w="9525" cap="flat">
                <a:solidFill>
                  <a:srgbClr val="8064A2"/>
                </a:solidFill>
                <a:prstDash val="solid"/>
                <a:round/>
              </a:ln>
              <a:effectLst/>
            </c:spPr>
          </c:marker>
          <c:cat>
            <c:strRef>
              <c:f>Sheet1!$A$2:$A$5</c:f>
              <c:strCache>
                <c:ptCount val="4"/>
                <c:pt idx="0">
                  <c:v>Q1</c:v>
                </c:pt>
                <c:pt idx="1">
                  <c:v>Q2</c:v>
                </c:pt>
                <c:pt idx="2">
                  <c:v>Q3</c:v>
                </c:pt>
                <c:pt idx="3">
                  <c:v>Q4</c:v>
                </c:pt>
              </c:strCache>
            </c:strRef>
          </c:cat>
          <c:val>
            <c:numRef>
              <c:f>Sheet1!$E$2:$E$5</c:f>
              <c:numCache>
                <c:formatCode>General</c:formatCode>
                <c:ptCount val="4"/>
                <c:pt idx="0">
                  <c:v>10</c:v>
                </c:pt>
                <c:pt idx="1">
                  <c:v>10</c:v>
                </c:pt>
                <c:pt idx="2">
                  <c:v>8</c:v>
                </c:pt>
                <c:pt idx="3">
                  <c:v>4</c:v>
                </c:pt>
              </c:numCache>
            </c:numRef>
          </c:val>
          <c:smooth val="0"/>
        </c:s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val="1"/>
        <c:axId val="2094734554"/>
        <c:axId val="2094734552"/>
        <c:axId val="2094734556"/>
      </c:lineChart>
      <c:catAx>
        <c:axId val="2094734554"/>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catAx>
      <c:valAx>
        <c:axId val="2094734552"/>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noFill/>
        <a:ln>
          <a:noFill/>
        </a:ln>
        <a:effectLst/>
      </c:spPr>
    </c:plotArea>
    <c:plotVisOnly val="1"/>
    <c:dispBlanksAs val="span"/>
  </c:chart>
  <c:spPr>
    <a:noFill/>
    <a:ln w="12700" cap="flat">
      <a:noFill/>
      <a:miter lim="400000"/>
    </a:ln>
    <a:effectLst/>
  </c:sp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c:date1904 val="0"/>
  <c:chart>
    <c:title>
      <c:tx>
        <c:rich>
          <a:bodyPr/>
          <a:lstStyle/>
          <a:p>
            <a:pPr>
              <a:defRPr sz="1800" b="0" i="0" u="none" strike="noStrike">
                <a:solidFill>
                  <a:srgbClr val="000000"/>
                </a:solidFill>
                <a:latin typeface="Arial"/>
              </a:defRPr>
            </a:pPr>
            <a:r>
              <a:rPr sz="1800" b="0" i="0" u="none" strike="noStrike">
                <a:solidFill>
                  <a:srgbClr val="000000"/>
                </a:solidFill>
                <a:latin typeface="Arial"/>
              </a:rPr>
              <a:t>none</a:t>
            </a:r>
          </a:p>
        </c:rich>
      </c:tx>
      <c:layout/>
      <c:overlay val="0"/>
    </c:title>
    <c:autoTitleDeleted val="0"/>
    <c:plotArea>
      <c:layout/>
      <c:lineChart>
        <c:varyColors val="0"/>
        <c:ser>
          <c:idx val="0"/>
          <c:order val="0"/>
          <c:tx>
            <c:strRef>
              <c:f>Sheet1!$B$1</c:f>
              <c:strCache>
                <c:ptCount val="1"/>
                <c:pt idx="0">
                  <c:v>Red</c:v>
                </c:pt>
              </c:strCache>
            </c:strRef>
          </c:tx>
          <c:invertIfNegative val="0"/>
          <c:spPr>
            <a:solidFill>
              <a:srgbClr val="C0504D"/>
            </a:solidFill>
            <a:ln w="25400" cap="flat">
              <a:solidFill>
                <a:srgbClr val="C0504D"/>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c:symbol val="none"/>
            <c:size val="6"/>
            <c:spPr>
              <a:solidFill>
                <a:srgbClr val="C0504D"/>
              </a:solidFill>
              <a:ln w="9525" cap="flat">
                <a:solidFill>
                  <a:srgbClr val="C0504D"/>
                </a:solidFill>
                <a:prstDash val="solid"/>
                <a:round/>
              </a:ln>
              <a:effectLst/>
            </c:spPr>
          </c:marker>
          <c:cat>
            <c:strRef>
              <c:f>Sheet1!$A$2:$A$5</c:f>
              <c:strCache>
                <c:ptCount val="4"/>
                <c:pt idx="0">
                  <c:v>Q1</c:v>
                </c:pt>
                <c:pt idx="1">
                  <c:v>Q2</c:v>
                </c:pt>
                <c:pt idx="2">
                  <c:v>Q3</c:v>
                </c:pt>
                <c:pt idx="3">
                  <c:v>Q4</c:v>
                </c:pt>
              </c:strCache>
            </c:strRef>
          </c:cat>
          <c:val>
            <c:numRef>
              <c:f>Sheet1!$B$2:$B$5</c:f>
              <c:numCache>
                <c:formatCode>General</c:formatCode>
                <c:ptCount val="4"/>
                <c:pt idx="0">
                  <c:v>10</c:v>
                </c:pt>
                <c:pt idx="1">
                  <c:v>24</c:v>
                </c:pt>
                <c:pt idx="2">
                  <c:v>12</c:v>
                </c:pt>
                <c:pt idx="3">
                  <c:v>28</c:v>
                </c:pt>
              </c:numCache>
            </c:numRef>
          </c:val>
          <c:smooth val="0"/>
        </c:ser>
        <c:ser>
          <c:idx val="1"/>
          <c:order val="1"/>
          <c:tx>
            <c:strRef>
              <c:f>Sheet1!$C$1</c:f>
              <c:strCache>
                <c:ptCount val="1"/>
                <c:pt idx="0">
                  <c:v>Amb</c:v>
                </c:pt>
              </c:strCache>
            </c:strRef>
          </c:tx>
          <c:invertIfNegative val="0"/>
          <c:spPr>
            <a:solidFill>
              <a:srgbClr val="4F81BD"/>
            </a:solidFill>
            <a:ln w="25400" cap="flat">
              <a:solidFill>
                <a:srgbClr val="4F81BD"/>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c:symbol val="none"/>
            <c:size val="6"/>
            <c:spPr>
              <a:solidFill>
                <a:srgbClr val="4F81BD"/>
              </a:solidFill>
              <a:ln w="9525" cap="flat">
                <a:solidFill>
                  <a:srgbClr val="4F81BD"/>
                </a:solidFill>
                <a:prstDash val="solid"/>
                <a:round/>
              </a:ln>
              <a:effectLst/>
            </c:spPr>
          </c:marker>
          <c:cat>
            <c:strRef>
              <c:f>Sheet1!$A$2:$A$5</c:f>
              <c:strCache>
                <c:ptCount val="4"/>
                <c:pt idx="0">
                  <c:v>Q1</c:v>
                </c:pt>
                <c:pt idx="1">
                  <c:v>Q2</c:v>
                </c:pt>
                <c:pt idx="2">
                  <c:v>Q3</c:v>
                </c:pt>
                <c:pt idx="3">
                  <c:v>Q4</c:v>
                </c:pt>
              </c:strCache>
            </c:strRef>
          </c:cat>
          <c:val>
            <c:numRef>
              <c:f>Sheet1!$C$2:$C$5</c:f>
              <c:numCache>
                <c:formatCode>General</c:formatCode>
                <c:ptCount val="4"/>
                <c:pt idx="0">
                  <c:v>22</c:v>
                </c:pt>
                <c:pt idx="1">
                  <c:v>39</c:v>
                </c:pt>
                <c:pt idx="2">
                  <c:v>44</c:v>
                </c:pt>
                <c:pt idx="3">
                  <c:v>38</c:v>
                </c:pt>
              </c:numCache>
            </c:numRef>
          </c:val>
          <c:smooth val="0"/>
        </c:ser>
        <c:ser>
          <c:idx val="2"/>
          <c:order val="2"/>
          <c:tx>
            <c:strRef>
              <c:f>Sheet1!$D$1</c:f>
              <c:strCache>
                <c:ptCount val="1"/>
                <c:pt idx="0">
                  <c:v>Grn</c:v>
                </c:pt>
              </c:strCache>
            </c:strRef>
          </c:tx>
          <c:invertIfNegative val="0"/>
          <c:spPr>
            <a:solidFill>
              <a:srgbClr val="9BBB59"/>
            </a:solidFill>
            <a:ln w="25400" cap="flat">
              <a:solidFill>
                <a:srgbClr val="9BBB59"/>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c:symbol val="none"/>
            <c:size val="6"/>
            <c:spPr>
              <a:solidFill>
                <a:srgbClr val="9BBB59"/>
              </a:solidFill>
              <a:ln w="9525" cap="flat">
                <a:solidFill>
                  <a:srgbClr val="9BBB59"/>
                </a:solidFill>
                <a:prstDash val="solid"/>
                <a:round/>
              </a:ln>
              <a:effectLst/>
            </c:spPr>
          </c:marker>
          <c:cat>
            <c:strRef>
              <c:f>Sheet1!$A$2:$A$5</c:f>
              <c:strCache>
                <c:ptCount val="4"/>
                <c:pt idx="0">
                  <c:v>Q1</c:v>
                </c:pt>
                <c:pt idx="1">
                  <c:v>Q2</c:v>
                </c:pt>
                <c:pt idx="2">
                  <c:v>Q3</c:v>
                </c:pt>
                <c:pt idx="3">
                  <c:v>Q4</c:v>
                </c:pt>
              </c:strCache>
            </c:strRef>
          </c:cat>
          <c:val>
            <c:numRef>
              <c:f>Sheet1!$D$2:$D$5</c:f>
              <c:numCache>
                <c:formatCode>General</c:formatCode>
                <c:ptCount val="4"/>
                <c:pt idx="0">
                  <c:v>55</c:v>
                </c:pt>
                <c:pt idx="1">
                  <c:v/>
                </c:pt>
                <c:pt idx="2">
                  <c:v/>
                </c:pt>
                <c:pt idx="3">
                  <c:v>55</c:v>
                </c:pt>
              </c:numCache>
            </c:numRef>
          </c:val>
          <c:smooth val="0"/>
        </c:ser>
        <c:ser>
          <c:idx val="3"/>
          <c:order val="3"/>
          <c:tx>
            <c:strRef>
              <c:f>Sheet1!$E$1</c:f>
              <c:strCache>
                <c:ptCount val="1"/>
                <c:pt idx="0">
                  <c:v>Unk</c:v>
                </c:pt>
              </c:strCache>
            </c:strRef>
          </c:tx>
          <c:invertIfNegative val="0"/>
          <c:spPr>
            <a:solidFill>
              <a:srgbClr val="8064A2"/>
            </a:solidFill>
            <a:ln w="25400" cap="flat">
              <a:solidFill>
                <a:srgbClr val="8064A2"/>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c:symbol val="none"/>
            <c:size val="6"/>
            <c:spPr>
              <a:solidFill>
                <a:srgbClr val="8064A2"/>
              </a:solidFill>
              <a:ln w="9525" cap="flat">
                <a:solidFill>
                  <a:srgbClr val="8064A2"/>
                </a:solidFill>
                <a:prstDash val="solid"/>
                <a:round/>
              </a:ln>
              <a:effectLst/>
            </c:spPr>
          </c:marker>
          <c:cat>
            <c:strRef>
              <c:f>Sheet1!$A$2:$A$5</c:f>
              <c:strCache>
                <c:ptCount val="4"/>
                <c:pt idx="0">
                  <c:v>Q1</c:v>
                </c:pt>
                <c:pt idx="1">
                  <c:v>Q2</c:v>
                </c:pt>
                <c:pt idx="2">
                  <c:v>Q3</c:v>
                </c:pt>
                <c:pt idx="3">
                  <c:v>Q4</c:v>
                </c:pt>
              </c:strCache>
            </c:strRef>
          </c:cat>
          <c:val>
            <c:numRef>
              <c:f>Sheet1!$E$2:$E$5</c:f>
              <c:numCache>
                <c:formatCode>General</c:formatCode>
                <c:ptCount val="4"/>
                <c:pt idx="0">
                  <c:v>10</c:v>
                </c:pt>
                <c:pt idx="1">
                  <c:v>10</c:v>
                </c:pt>
                <c:pt idx="2">
                  <c:v>8</c:v>
                </c:pt>
                <c:pt idx="3">
                  <c:v>4</c:v>
                </c:pt>
              </c:numCache>
            </c:numRef>
          </c:val>
          <c:smooth val="0"/>
        </c:s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val="1"/>
        <c:axId val="2094734554"/>
        <c:axId val="2094734552"/>
        <c:axId val="2094734556"/>
      </c:lineChart>
      <c:catAx>
        <c:axId val="2094734554"/>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catAx>
      <c:valAx>
        <c:axId val="2094734552"/>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noFill/>
        <a:ln>
          <a:noFill/>
        </a:ln>
        <a:effectLst/>
      </c:spPr>
    </c:plotArea>
    <c:plotVisOnly val="1"/>
    <c:dispBlanksAs val="span"/>
  </c:chart>
  <c:spPr>
    <a:noFill/>
    <a:ln w="12700" cap="flat">
      <a:noFill/>
      <a:miter lim="400000"/>
    </a:ln>
    <a:effectLst/>
  </c:sp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c:date1904 val="0"/>
  <c:chart>
    <c:title>
      <c:tx>
        <c:rich>
          <a:bodyPr/>
          <a:lstStyle/>
          <a:p>
            <a:pPr>
              <a:defRPr sz="1800" b="0" i="0" u="none" strike="noStrike">
                <a:solidFill>
                  <a:srgbClr val="000000"/>
                </a:solidFill>
                <a:latin typeface="Arial"/>
              </a:defRPr>
            </a:pPr>
            <a:r>
              <a:rPr sz="1800" b="0" i="0" u="none" strike="noStrike">
                <a:solidFill>
                  <a:srgbClr val="000000"/>
                </a:solidFill>
                <a:latin typeface="Arial"/>
              </a:rPr>
              <a:t>square</a:t>
            </a:r>
          </a:p>
        </c:rich>
      </c:tx>
      <c:layout/>
      <c:overlay val="0"/>
    </c:title>
    <c:autoTitleDeleted val="0"/>
    <c:plotArea>
      <c:layout/>
      <c:lineChart>
        <c:varyColors val="0"/>
        <c:ser>
          <c:idx val="0"/>
          <c:order val="0"/>
          <c:tx>
            <c:strRef>
              <c:f>Sheet1!$B$1</c:f>
              <c:strCache>
                <c:ptCount val="1"/>
                <c:pt idx="0">
                  <c:v>Red</c:v>
                </c:pt>
              </c:strCache>
            </c:strRef>
          </c:tx>
          <c:invertIfNegative val="0"/>
          <c:spPr>
            <a:solidFill>
              <a:srgbClr val="C0504D"/>
            </a:solidFill>
            <a:ln w="25400" cap="flat">
              <a:solidFill>
                <a:srgbClr val="C0504D"/>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c:symbol val="square"/>
            <c:size val="9"/>
            <c:spPr>
              <a:solidFill>
                <a:srgbClr val="C0504D"/>
              </a:solidFill>
              <a:ln w="9525" cap="flat">
                <a:solidFill>
                  <a:srgbClr val="C0504D"/>
                </a:solidFill>
                <a:prstDash val="solid"/>
                <a:round/>
              </a:ln>
              <a:effectLst/>
            </c:spPr>
          </c:marker>
          <c:cat>
            <c:strRef>
              <c:f>Sheet1!$A$2:$A$5</c:f>
              <c:strCache>
                <c:ptCount val="4"/>
                <c:pt idx="0">
                  <c:v>Q1</c:v>
                </c:pt>
                <c:pt idx="1">
                  <c:v>Q2</c:v>
                </c:pt>
                <c:pt idx="2">
                  <c:v>Q3</c:v>
                </c:pt>
                <c:pt idx="3">
                  <c:v>Q4</c:v>
                </c:pt>
              </c:strCache>
            </c:strRef>
          </c:cat>
          <c:val>
            <c:numRef>
              <c:f>Sheet1!$B$2:$B$5</c:f>
              <c:numCache>
                <c:formatCode>General</c:formatCode>
                <c:ptCount val="4"/>
                <c:pt idx="0">
                  <c:v>10</c:v>
                </c:pt>
                <c:pt idx="1">
                  <c:v>24</c:v>
                </c:pt>
                <c:pt idx="2">
                  <c:v>12</c:v>
                </c:pt>
                <c:pt idx="3">
                  <c:v>28</c:v>
                </c:pt>
              </c:numCache>
            </c:numRef>
          </c:val>
          <c:smooth val="0"/>
        </c:ser>
        <c:ser>
          <c:idx val="1"/>
          <c:order val="1"/>
          <c:tx>
            <c:strRef>
              <c:f>Sheet1!$C$1</c:f>
              <c:strCache>
                <c:ptCount val="1"/>
                <c:pt idx="0">
                  <c:v>Amb</c:v>
                </c:pt>
              </c:strCache>
            </c:strRef>
          </c:tx>
          <c:invertIfNegative val="0"/>
          <c:spPr>
            <a:solidFill>
              <a:srgbClr val="4F81BD"/>
            </a:solidFill>
            <a:ln w="25400" cap="flat">
              <a:solidFill>
                <a:srgbClr val="4F81BD"/>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c:symbol val="square"/>
            <c:size val="9"/>
            <c:spPr>
              <a:solidFill>
                <a:srgbClr val="4F81BD"/>
              </a:solidFill>
              <a:ln w="9525" cap="flat">
                <a:solidFill>
                  <a:srgbClr val="4F81BD"/>
                </a:solidFill>
                <a:prstDash val="solid"/>
                <a:round/>
              </a:ln>
              <a:effectLst/>
            </c:spPr>
          </c:marker>
          <c:cat>
            <c:strRef>
              <c:f>Sheet1!$A$2:$A$5</c:f>
              <c:strCache>
                <c:ptCount val="4"/>
                <c:pt idx="0">
                  <c:v>Q1</c:v>
                </c:pt>
                <c:pt idx="1">
                  <c:v>Q2</c:v>
                </c:pt>
                <c:pt idx="2">
                  <c:v>Q3</c:v>
                </c:pt>
                <c:pt idx="3">
                  <c:v>Q4</c:v>
                </c:pt>
              </c:strCache>
            </c:strRef>
          </c:cat>
          <c:val>
            <c:numRef>
              <c:f>Sheet1!$C$2:$C$5</c:f>
              <c:numCache>
                <c:formatCode>General</c:formatCode>
                <c:ptCount val="4"/>
                <c:pt idx="0">
                  <c:v>22</c:v>
                </c:pt>
                <c:pt idx="1">
                  <c:v>39</c:v>
                </c:pt>
                <c:pt idx="2">
                  <c:v>44</c:v>
                </c:pt>
                <c:pt idx="3">
                  <c:v>38</c:v>
                </c:pt>
              </c:numCache>
            </c:numRef>
          </c:val>
          <c:smooth val="0"/>
        </c:ser>
        <c:ser>
          <c:idx val="2"/>
          <c:order val="2"/>
          <c:tx>
            <c:strRef>
              <c:f>Sheet1!$D$1</c:f>
              <c:strCache>
                <c:ptCount val="1"/>
                <c:pt idx="0">
                  <c:v>Grn</c:v>
                </c:pt>
              </c:strCache>
            </c:strRef>
          </c:tx>
          <c:invertIfNegative val="0"/>
          <c:spPr>
            <a:solidFill>
              <a:srgbClr val="9BBB59"/>
            </a:solidFill>
            <a:ln w="25400" cap="flat">
              <a:solidFill>
                <a:srgbClr val="9BBB59"/>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c:symbol val="square"/>
            <c:size val="9"/>
            <c:spPr>
              <a:solidFill>
                <a:srgbClr val="9BBB59"/>
              </a:solidFill>
              <a:ln w="9525" cap="flat">
                <a:solidFill>
                  <a:srgbClr val="9BBB59"/>
                </a:solidFill>
                <a:prstDash val="solid"/>
                <a:round/>
              </a:ln>
              <a:effectLst/>
            </c:spPr>
          </c:marker>
          <c:cat>
            <c:strRef>
              <c:f>Sheet1!$A$2:$A$5</c:f>
              <c:strCache>
                <c:ptCount val="4"/>
                <c:pt idx="0">
                  <c:v>Q1</c:v>
                </c:pt>
                <c:pt idx="1">
                  <c:v>Q2</c:v>
                </c:pt>
                <c:pt idx="2">
                  <c:v>Q3</c:v>
                </c:pt>
                <c:pt idx="3">
                  <c:v>Q4</c:v>
                </c:pt>
              </c:strCache>
            </c:strRef>
          </c:cat>
          <c:val>
            <c:numRef>
              <c:f>Sheet1!$D$2:$D$5</c:f>
              <c:numCache>
                <c:formatCode>General</c:formatCode>
                <c:ptCount val="4"/>
                <c:pt idx="0">
                  <c:v>55</c:v>
                </c:pt>
                <c:pt idx="1">
                  <c:v/>
                </c:pt>
                <c:pt idx="2">
                  <c:v/>
                </c:pt>
                <c:pt idx="3">
                  <c:v>55</c:v>
                </c:pt>
              </c:numCache>
            </c:numRef>
          </c:val>
          <c:smooth val="0"/>
        </c:ser>
        <c:ser>
          <c:idx val="3"/>
          <c:order val="3"/>
          <c:tx>
            <c:strRef>
              <c:f>Sheet1!$E$1</c:f>
              <c:strCache>
                <c:ptCount val="1"/>
                <c:pt idx="0">
                  <c:v>Unk</c:v>
                </c:pt>
              </c:strCache>
            </c:strRef>
          </c:tx>
          <c:invertIfNegative val="0"/>
          <c:spPr>
            <a:solidFill>
              <a:srgbClr val="8064A2"/>
            </a:solidFill>
            <a:ln w="25400" cap="flat">
              <a:solidFill>
                <a:srgbClr val="8064A2"/>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c:symbol val="square"/>
            <c:size val="9"/>
            <c:spPr>
              <a:solidFill>
                <a:srgbClr val="8064A2"/>
              </a:solidFill>
              <a:ln w="9525" cap="flat">
                <a:solidFill>
                  <a:srgbClr val="8064A2"/>
                </a:solidFill>
                <a:prstDash val="solid"/>
                <a:round/>
              </a:ln>
              <a:effectLst/>
            </c:spPr>
          </c:marker>
          <c:cat>
            <c:strRef>
              <c:f>Sheet1!$A$2:$A$5</c:f>
              <c:strCache>
                <c:ptCount val="4"/>
                <c:pt idx="0">
                  <c:v>Q1</c:v>
                </c:pt>
                <c:pt idx="1">
                  <c:v>Q2</c:v>
                </c:pt>
                <c:pt idx="2">
                  <c:v>Q3</c:v>
                </c:pt>
                <c:pt idx="3">
                  <c:v>Q4</c:v>
                </c:pt>
              </c:strCache>
            </c:strRef>
          </c:cat>
          <c:val>
            <c:numRef>
              <c:f>Sheet1!$E$2:$E$5</c:f>
              <c:numCache>
                <c:formatCode>General</c:formatCode>
                <c:ptCount val="4"/>
                <c:pt idx="0">
                  <c:v>10</c:v>
                </c:pt>
                <c:pt idx="1">
                  <c:v>10</c:v>
                </c:pt>
                <c:pt idx="2">
                  <c:v>8</c:v>
                </c:pt>
                <c:pt idx="3">
                  <c:v>4</c:v>
                </c:pt>
              </c:numCache>
            </c:numRef>
          </c:val>
          <c:smooth val="0"/>
        </c:s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val="1"/>
        <c:axId val="2094734554"/>
        <c:axId val="2094734552"/>
        <c:axId val="2094734556"/>
      </c:lineChart>
      <c:catAx>
        <c:axId val="2094734554"/>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catAx>
      <c:valAx>
        <c:axId val="2094734552"/>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noFill/>
        <a:ln>
          <a:noFill/>
        </a:ln>
        <a:effectLst/>
      </c:spPr>
    </c:plotArea>
    <c:plotVisOnly val="1"/>
    <c:dispBlanksAs val="span"/>
  </c:chart>
  <c:spPr>
    <a:noFill/>
    <a:ln w="12700" cap="flat">
      <a:noFill/>
      <a:miter lim="400000"/>
    </a:ln>
    <a:effectLst/>
  </c:sp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c:date1904 val="0"/>
  <c:chart>
    <c:title>
      <c:tx>
        <c:rich>
          <a:bodyPr/>
          <a:lstStyle/>
          <a:p>
            <a:pPr>
              <a:defRPr sz="1800" b="0" i="0" u="none" strike="noStrike">
                <a:solidFill>
                  <a:srgbClr val="000000"/>
                </a:solidFill>
                <a:latin typeface="Arial"/>
              </a:defRPr>
            </a:pPr>
            <a:r>
              <a:rPr sz="1800" b="0" i="0" u="none" strike="noStrike">
                <a:solidFill>
                  <a:srgbClr val="000000"/>
                </a:solidFill>
                <a:latin typeface="Arial"/>
              </a:rPr>
              <a:t>triangle</a:t>
            </a:r>
          </a:p>
        </c:rich>
      </c:tx>
      <c:layout/>
      <c:overlay val="0"/>
    </c:title>
    <c:autoTitleDeleted val="0"/>
    <c:plotArea>
      <c:layout/>
      <c:lineChart>
        <c:varyColors val="0"/>
        <c:ser>
          <c:idx val="0"/>
          <c:order val="0"/>
          <c:tx>
            <c:strRef>
              <c:f>Sheet1!$B$1</c:f>
              <c:strCache>
                <c:ptCount val="1"/>
                <c:pt idx="0">
                  <c:v>Red</c:v>
                </c:pt>
              </c:strCache>
            </c:strRef>
          </c:tx>
          <c:invertIfNegative val="0"/>
          <c:spPr>
            <a:solidFill>
              <a:srgbClr val="C0504D"/>
            </a:solidFill>
            <a:ln w="25400" cap="flat">
              <a:solidFill>
                <a:srgbClr val="C0504D"/>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c:symbol val="triangle"/>
            <c:size val="12"/>
            <c:spPr>
              <a:solidFill>
                <a:srgbClr val="C0504D"/>
              </a:solidFill>
              <a:ln w="9525" cap="flat">
                <a:solidFill>
                  <a:srgbClr val="C0504D"/>
                </a:solidFill>
                <a:prstDash val="solid"/>
                <a:round/>
              </a:ln>
              <a:effectLst/>
            </c:spPr>
          </c:marker>
          <c:cat>
            <c:strRef>
              <c:f>Sheet1!$A$2:$A$5</c:f>
              <c:strCache>
                <c:ptCount val="4"/>
                <c:pt idx="0">
                  <c:v>Q1</c:v>
                </c:pt>
                <c:pt idx="1">
                  <c:v>Q2</c:v>
                </c:pt>
                <c:pt idx="2">
                  <c:v>Q3</c:v>
                </c:pt>
                <c:pt idx="3">
                  <c:v>Q4</c:v>
                </c:pt>
              </c:strCache>
            </c:strRef>
          </c:cat>
          <c:val>
            <c:numRef>
              <c:f>Sheet1!$B$2:$B$5</c:f>
              <c:numCache>
                <c:formatCode>General</c:formatCode>
                <c:ptCount val="4"/>
                <c:pt idx="0">
                  <c:v>10</c:v>
                </c:pt>
                <c:pt idx="1">
                  <c:v>24</c:v>
                </c:pt>
                <c:pt idx="2">
                  <c:v>12</c:v>
                </c:pt>
                <c:pt idx="3">
                  <c:v>28</c:v>
                </c:pt>
              </c:numCache>
            </c:numRef>
          </c:val>
          <c:smooth val="0"/>
        </c:ser>
        <c:ser>
          <c:idx val="1"/>
          <c:order val="1"/>
          <c:tx>
            <c:strRef>
              <c:f>Sheet1!$C$1</c:f>
              <c:strCache>
                <c:ptCount val="1"/>
                <c:pt idx="0">
                  <c:v>Amb</c:v>
                </c:pt>
              </c:strCache>
            </c:strRef>
          </c:tx>
          <c:invertIfNegative val="0"/>
          <c:spPr>
            <a:solidFill>
              <a:srgbClr val="4F81BD"/>
            </a:solidFill>
            <a:ln w="25400" cap="flat">
              <a:solidFill>
                <a:srgbClr val="4F81BD"/>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c:symbol val="triangle"/>
            <c:size val="12"/>
            <c:spPr>
              <a:solidFill>
                <a:srgbClr val="4F81BD"/>
              </a:solidFill>
              <a:ln w="9525" cap="flat">
                <a:solidFill>
                  <a:srgbClr val="4F81BD"/>
                </a:solidFill>
                <a:prstDash val="solid"/>
                <a:round/>
              </a:ln>
              <a:effectLst/>
            </c:spPr>
          </c:marker>
          <c:cat>
            <c:strRef>
              <c:f>Sheet1!$A$2:$A$5</c:f>
              <c:strCache>
                <c:ptCount val="4"/>
                <c:pt idx="0">
                  <c:v>Q1</c:v>
                </c:pt>
                <c:pt idx="1">
                  <c:v>Q2</c:v>
                </c:pt>
                <c:pt idx="2">
                  <c:v>Q3</c:v>
                </c:pt>
                <c:pt idx="3">
                  <c:v>Q4</c:v>
                </c:pt>
              </c:strCache>
            </c:strRef>
          </c:cat>
          <c:val>
            <c:numRef>
              <c:f>Sheet1!$C$2:$C$5</c:f>
              <c:numCache>
                <c:formatCode>General</c:formatCode>
                <c:ptCount val="4"/>
                <c:pt idx="0">
                  <c:v>22</c:v>
                </c:pt>
                <c:pt idx="1">
                  <c:v>39</c:v>
                </c:pt>
                <c:pt idx="2">
                  <c:v>44</c:v>
                </c:pt>
                <c:pt idx="3">
                  <c:v>38</c:v>
                </c:pt>
              </c:numCache>
            </c:numRef>
          </c:val>
          <c:smooth val="0"/>
        </c:ser>
        <c:ser>
          <c:idx val="2"/>
          <c:order val="2"/>
          <c:tx>
            <c:strRef>
              <c:f>Sheet1!$D$1</c:f>
              <c:strCache>
                <c:ptCount val="1"/>
                <c:pt idx="0">
                  <c:v>Grn</c:v>
                </c:pt>
              </c:strCache>
            </c:strRef>
          </c:tx>
          <c:invertIfNegative val="0"/>
          <c:spPr>
            <a:solidFill>
              <a:srgbClr val="9BBB59"/>
            </a:solidFill>
            <a:ln w="25400" cap="flat">
              <a:solidFill>
                <a:srgbClr val="9BBB59"/>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c:symbol val="triangle"/>
            <c:size val="12"/>
            <c:spPr>
              <a:solidFill>
                <a:srgbClr val="9BBB59"/>
              </a:solidFill>
              <a:ln w="9525" cap="flat">
                <a:solidFill>
                  <a:srgbClr val="9BBB59"/>
                </a:solidFill>
                <a:prstDash val="solid"/>
                <a:round/>
              </a:ln>
              <a:effectLst/>
            </c:spPr>
          </c:marker>
          <c:cat>
            <c:strRef>
              <c:f>Sheet1!$A$2:$A$5</c:f>
              <c:strCache>
                <c:ptCount val="4"/>
                <c:pt idx="0">
                  <c:v>Q1</c:v>
                </c:pt>
                <c:pt idx="1">
                  <c:v>Q2</c:v>
                </c:pt>
                <c:pt idx="2">
                  <c:v>Q3</c:v>
                </c:pt>
                <c:pt idx="3">
                  <c:v>Q4</c:v>
                </c:pt>
              </c:strCache>
            </c:strRef>
          </c:cat>
          <c:val>
            <c:numRef>
              <c:f>Sheet1!$D$2:$D$5</c:f>
              <c:numCache>
                <c:formatCode>General</c:formatCode>
                <c:ptCount val="4"/>
                <c:pt idx="0">
                  <c:v>55</c:v>
                </c:pt>
                <c:pt idx="1">
                  <c:v/>
                </c:pt>
                <c:pt idx="2">
                  <c:v/>
                </c:pt>
                <c:pt idx="3">
                  <c:v>55</c:v>
                </c:pt>
              </c:numCache>
            </c:numRef>
          </c:val>
          <c:smooth val="0"/>
        </c:ser>
        <c:ser>
          <c:idx val="3"/>
          <c:order val="3"/>
          <c:tx>
            <c:strRef>
              <c:f>Sheet1!$E$1</c:f>
              <c:strCache>
                <c:ptCount val="1"/>
                <c:pt idx="0">
                  <c:v>Unk</c:v>
                </c:pt>
              </c:strCache>
            </c:strRef>
          </c:tx>
          <c:invertIfNegative val="0"/>
          <c:spPr>
            <a:solidFill>
              <a:srgbClr val="8064A2"/>
            </a:solidFill>
            <a:ln w="25400" cap="flat">
              <a:solidFill>
                <a:srgbClr val="8064A2"/>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c:symbol val="triangle"/>
            <c:size val="12"/>
            <c:spPr>
              <a:solidFill>
                <a:srgbClr val="8064A2"/>
              </a:solidFill>
              <a:ln w="9525" cap="flat">
                <a:solidFill>
                  <a:srgbClr val="8064A2"/>
                </a:solidFill>
                <a:prstDash val="solid"/>
                <a:round/>
              </a:ln>
              <a:effectLst/>
            </c:spPr>
          </c:marker>
          <c:cat>
            <c:strRef>
              <c:f>Sheet1!$A$2:$A$5</c:f>
              <c:strCache>
                <c:ptCount val="4"/>
                <c:pt idx="0">
                  <c:v>Q1</c:v>
                </c:pt>
                <c:pt idx="1">
                  <c:v>Q2</c:v>
                </c:pt>
                <c:pt idx="2">
                  <c:v>Q3</c:v>
                </c:pt>
                <c:pt idx="3">
                  <c:v>Q4</c:v>
                </c:pt>
              </c:strCache>
            </c:strRef>
          </c:cat>
          <c:val>
            <c:numRef>
              <c:f>Sheet1!$E$2:$E$5</c:f>
              <c:numCache>
                <c:formatCode>General</c:formatCode>
                <c:ptCount val="4"/>
                <c:pt idx="0">
                  <c:v>10</c:v>
                </c:pt>
                <c:pt idx="1">
                  <c:v>10</c:v>
                </c:pt>
                <c:pt idx="2">
                  <c:v>8</c:v>
                </c:pt>
                <c:pt idx="3">
                  <c:v>4</c:v>
                </c:pt>
              </c:numCache>
            </c:numRef>
          </c:val>
          <c:smooth val="0"/>
        </c:s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val="1"/>
        <c:axId val="2094734554"/>
        <c:axId val="2094734552"/>
        <c:axId val="2094734556"/>
      </c:lineChart>
      <c:catAx>
        <c:axId val="2094734554"/>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catAx>
      <c:valAx>
        <c:axId val="2094734552"/>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noFill/>
        <a:ln>
          <a:noFill/>
        </a:ln>
        <a:effectLst/>
      </c:spPr>
    </c:plotArea>
    <c:plotVisOnly val="1"/>
    <c:dispBlanksAs val="span"/>
  </c:chart>
  <c:spPr>
    <a:noFill/>
    <a:ln w="12700" cap="flat">
      <a:noFill/>
      <a:miter lim="400000"/>
    </a:ln>
    <a:effectLst/>
  </c:sp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c:date1904 val="0"/>
  <c:chart>
    <c:autoTitleDeleted val="1"/>
    <c:plotArea>
      <c:layout/>
      <c:lineChart>
        <c:varyColors val="0"/>
        <c:ser>
          <c:idx val="0"/>
          <c:order val="0"/>
          <c:tx>
            <c:strRef>
              <c:f>Sheet1!$B$1</c:f>
              <c:strCache>
                <c:ptCount val="1"/>
                <c:pt idx="0">
                  <c:v>Series0</c:v>
                </c:pt>
              </c:strCache>
            </c:strRef>
          </c:tx>
          <c:invertIfNegative val="0"/>
          <c:spPr>
            <a:solidFill>
              <a:srgbClr val="C0504D"/>
            </a:solidFill>
            <a:ln w="25400" cap="flat">
              <a:solidFill>
                <a:srgbClr val="C0504D"/>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c:symbol val="circle"/>
            <c:size val="6"/>
            <c:spPr>
              <a:solidFill>
                <a:srgbClr val="C0504D"/>
              </a:solidFill>
              <a:ln w="9525" cap="flat">
                <a:solidFill>
                  <a:srgbClr val="C0504D"/>
                </a:solidFill>
                <a:prstDash val="solid"/>
                <a:round/>
              </a:ln>
              <a:effectLst/>
            </c:spPr>
          </c:marke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11725</c:v>
                </c:pt>
                <c:pt idx="1">
                  <c:v>18106</c:v>
                </c:pt>
                <c:pt idx="2">
                  <c:v>12599</c:v>
                </c:pt>
                <c:pt idx="3">
                  <c:v>11796</c:v>
                </c:pt>
                <c:pt idx="4">
                  <c:v>10439</c:v>
                </c:pt>
                <c:pt idx="5">
                  <c:v>8710</c:v>
                </c:pt>
                <c:pt idx="6">
                  <c:v>2011</c:v>
                </c:pt>
                <c:pt idx="7">
                  <c:v>1847</c:v>
                </c:pt>
                <c:pt idx="8">
                  <c:v>642</c:v>
                </c:pt>
                <c:pt idx="9">
                  <c:v>15837</c:v>
                </c:pt>
                <c:pt idx="10">
                  <c:v>5284</c:v>
                </c:pt>
                <c:pt idx="11">
                  <c:v>2848</c:v>
                </c:pt>
              </c:numCache>
            </c:numRef>
          </c:val>
          <c:smooth val="0"/>
        </c:ser>
        <c:ser>
          <c:idx val="1"/>
          <c:order val="1"/>
          <c:tx>
            <c:strRef>
              <c:f>Sheet1!$C$1</c:f>
              <c:strCache>
                <c:ptCount val="1"/>
                <c:pt idx="0">
                  <c:v>Series1</c:v>
                </c:pt>
              </c:strCache>
            </c:strRef>
          </c:tx>
          <c:invertIfNegative val="0"/>
          <c:spPr>
            <a:solidFill>
              <a:srgbClr val="4F81BD"/>
            </a:solidFill>
            <a:ln w="25400" cap="flat">
              <a:solidFill>
                <a:srgbClr val="4F81BD"/>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c:symbol val="circle"/>
            <c:size val="6"/>
            <c:spPr>
              <a:solidFill>
                <a:srgbClr val="4F81BD"/>
              </a:solidFill>
              <a:ln w="9525" cap="flat">
                <a:solidFill>
                  <a:srgbClr val="4F81BD"/>
                </a:solidFill>
                <a:prstDash val="solid"/>
                <a:round/>
              </a:ln>
              <a:effectLst/>
            </c:spPr>
          </c:marke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8205</c:v>
                </c:pt>
                <c:pt idx="1">
                  <c:v>4443</c:v>
                </c:pt>
                <c:pt idx="2">
                  <c:v>8232</c:v>
                </c:pt>
                <c:pt idx="3">
                  <c:v>16336</c:v>
                </c:pt>
                <c:pt idx="4">
                  <c:v>8425</c:v>
                </c:pt>
                <c:pt idx="5">
                  <c:v>13251</c:v>
                </c:pt>
                <c:pt idx="6">
                  <c:v>5764</c:v>
                </c:pt>
                <c:pt idx="7">
                  <c:v>4710</c:v>
                </c:pt>
                <c:pt idx="8">
                  <c:v>4936</c:v>
                </c:pt>
                <c:pt idx="9">
                  <c:v>15300</c:v>
                </c:pt>
                <c:pt idx="10">
                  <c:v>18996</c:v>
                </c:pt>
                <c:pt idx="11">
                  <c:v>105</c:v>
                </c:pt>
              </c:numCache>
            </c:numRef>
          </c:val>
          <c:smooth val="0"/>
        </c:ser>
        <c:ser>
          <c:idx val="2"/>
          <c:order val="2"/>
          <c:tx>
            <c:strRef>
              <c:f>Sheet1!$D$1</c:f>
              <c:strCache>
                <c:ptCount val="1"/>
                <c:pt idx="0">
                  <c:v>Series2</c:v>
                </c:pt>
              </c:strCache>
            </c:strRef>
          </c:tx>
          <c:invertIfNegative val="0"/>
          <c:spPr>
            <a:solidFill>
              <a:srgbClr val="9BBB59"/>
            </a:solidFill>
            <a:ln w="25400" cap="flat">
              <a:solidFill>
                <a:srgbClr val="9BBB59"/>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c:symbol val="circle"/>
            <c:size val="6"/>
            <c:spPr>
              <a:solidFill>
                <a:srgbClr val="9BBB59"/>
              </a:solidFill>
              <a:ln w="9525" cap="flat">
                <a:solidFill>
                  <a:srgbClr val="9BBB59"/>
                </a:solidFill>
                <a:prstDash val="solid"/>
                <a:round/>
              </a:ln>
              <a:effectLst/>
            </c:spPr>
          </c:marke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Sheet1!$D$2:$D$13</c:f>
              <c:numCache>
                <c:formatCode>General</c:formatCode>
                <c:ptCount val="12"/>
                <c:pt idx="0">
                  <c:v>9820</c:v>
                </c:pt>
                <c:pt idx="1">
                  <c:v>12973</c:v>
                </c:pt>
                <c:pt idx="2">
                  <c:v>18485</c:v>
                </c:pt>
                <c:pt idx="3">
                  <c:v>13100</c:v>
                </c:pt>
                <c:pt idx="4">
                  <c:v>11188</c:v>
                </c:pt>
                <c:pt idx="5">
                  <c:v>15920</c:v>
                </c:pt>
                <c:pt idx="6">
                  <c:v>2573</c:v>
                </c:pt>
                <c:pt idx="7">
                  <c:v>17876</c:v>
                </c:pt>
                <c:pt idx="8">
                  <c:v>11660</c:v>
                </c:pt>
                <c:pt idx="9">
                  <c:v>10461</c:v>
                </c:pt>
                <c:pt idx="10">
                  <c:v>17627</c:v>
                </c:pt>
                <c:pt idx="11">
                  <c:v>13186</c:v>
                </c:pt>
              </c:numCache>
            </c:numRef>
          </c:val>
          <c:smooth val="0"/>
        </c:ser>
        <c:ser>
          <c:idx val="3"/>
          <c:order val="3"/>
          <c:tx>
            <c:strRef>
              <c:f>Sheet1!$E$1</c:f>
              <c:strCache>
                <c:ptCount val="1"/>
                <c:pt idx="0">
                  <c:v>Series3</c:v>
                </c:pt>
              </c:strCache>
            </c:strRef>
          </c:tx>
          <c:invertIfNegative val="0"/>
          <c:spPr>
            <a:solidFill>
              <a:srgbClr val="8064A2"/>
            </a:solidFill>
            <a:ln w="25400" cap="flat">
              <a:solidFill>
                <a:srgbClr val="8064A2"/>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c:symbol val="circle"/>
            <c:size val="6"/>
            <c:spPr>
              <a:solidFill>
                <a:srgbClr val="8064A2"/>
              </a:solidFill>
              <a:ln w="9525" cap="flat">
                <a:solidFill>
                  <a:srgbClr val="8064A2"/>
                </a:solidFill>
                <a:prstDash val="solid"/>
                <a:round/>
              </a:ln>
              <a:effectLst/>
            </c:spPr>
          </c:marke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Sheet1!$E$2:$E$13</c:f>
              <c:numCache>
                <c:formatCode>General</c:formatCode>
                <c:ptCount val="12"/>
                <c:pt idx="0">
                  <c:v>9394</c:v>
                </c:pt>
                <c:pt idx="1">
                  <c:v>2516</c:v>
                </c:pt>
                <c:pt idx="2">
                  <c:v>13162</c:v>
                </c:pt>
                <c:pt idx="3">
                  <c:v>18758</c:v>
                </c:pt>
                <c:pt idx="4">
                  <c:v>6951</c:v>
                </c:pt>
                <c:pt idx="5">
                  <c:v>7943</c:v>
                </c:pt>
                <c:pt idx="6">
                  <c:v>12883</c:v>
                </c:pt>
                <c:pt idx="7">
                  <c:v>16376</c:v>
                </c:pt>
                <c:pt idx="8">
                  <c:v>3502</c:v>
                </c:pt>
                <c:pt idx="9">
                  <c:v>4550</c:v>
                </c:pt>
                <c:pt idx="10">
                  <c:v>17140</c:v>
                </c:pt>
                <c:pt idx="11">
                  <c:v>12165</c:v>
                </c:pt>
              </c:numCache>
            </c:numRef>
          </c:val>
          <c:smooth val="0"/>
        </c:ser>
        <c:ser>
          <c:idx val="4"/>
          <c:order val="4"/>
          <c:tx>
            <c:strRef>
              <c:f>Sheet1!$F$1</c:f>
              <c:strCache>
                <c:ptCount val="1"/>
                <c:pt idx="0">
                  <c:v>Series4</c:v>
                </c:pt>
              </c:strCache>
            </c:strRef>
          </c:tx>
          <c:invertIfNegative val="0"/>
          <c:spPr>
            <a:solidFill>
              <a:srgbClr val="4BACC6"/>
            </a:solidFill>
            <a:ln w="25400" cap="flat">
              <a:solidFill>
                <a:srgbClr val="4BACC6"/>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c:symbol val="circle"/>
            <c:size val="6"/>
            <c:spPr>
              <a:solidFill>
                <a:srgbClr val="4BACC6"/>
              </a:solidFill>
              <a:ln w="9525" cap="flat">
                <a:solidFill>
                  <a:srgbClr val="4BACC6"/>
                </a:solidFill>
                <a:prstDash val="solid"/>
                <a:round/>
              </a:ln>
              <a:effectLst/>
            </c:spPr>
          </c:marke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Sheet1!$F$2:$F$13</c:f>
              <c:numCache>
                <c:formatCode>General</c:formatCode>
                <c:ptCount val="12"/>
                <c:pt idx="0">
                  <c:v>5359</c:v>
                </c:pt>
                <c:pt idx="1">
                  <c:v>12136</c:v>
                </c:pt>
                <c:pt idx="2">
                  <c:v>10838</c:v>
                </c:pt>
                <c:pt idx="3">
                  <c:v>16470</c:v>
                </c:pt>
                <c:pt idx="4">
                  <c:v>1653</c:v>
                </c:pt>
                <c:pt idx="5">
                  <c:v>10914</c:v>
                </c:pt>
                <c:pt idx="6">
                  <c:v>5859</c:v>
                </c:pt>
                <c:pt idx="7">
                  <c:v>16703</c:v>
                </c:pt>
                <c:pt idx="8">
                  <c:v>2384</c:v>
                </c:pt>
                <c:pt idx="9">
                  <c:v>11353</c:v>
                </c:pt>
                <c:pt idx="10">
                  <c:v>7104</c:v>
                </c:pt>
                <c:pt idx="11">
                  <c:v>6176</c:v>
                </c:pt>
              </c:numCache>
            </c:numRef>
          </c:val>
          <c:smooth val="0"/>
        </c:ser>
        <c:ser>
          <c:idx val="5"/>
          <c:order val="5"/>
          <c:tx>
            <c:strRef>
              <c:f>Sheet1!$G$1</c:f>
              <c:strCache>
                <c:ptCount val="1"/>
                <c:pt idx="0">
                  <c:v>Series5</c:v>
                </c:pt>
              </c:strCache>
            </c:strRef>
          </c:tx>
          <c:invertIfNegative val="0"/>
          <c:spPr>
            <a:solidFill>
              <a:srgbClr val="F79646"/>
            </a:solidFill>
            <a:ln w="25400" cap="flat">
              <a:solidFill>
                <a:srgbClr val="F79646"/>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c:symbol val="circle"/>
            <c:size val="6"/>
            <c:spPr>
              <a:solidFill>
                <a:srgbClr val="F79646"/>
              </a:solidFill>
              <a:ln w="9525" cap="flat">
                <a:solidFill>
                  <a:srgbClr val="F79646"/>
                </a:solidFill>
                <a:prstDash val="solid"/>
                <a:round/>
              </a:ln>
              <a:effectLst/>
            </c:spPr>
          </c:marke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Sheet1!$G$2:$G$13</c:f>
              <c:numCache>
                <c:formatCode>General</c:formatCode>
                <c:ptCount val="12"/>
                <c:pt idx="0">
                  <c:v>16809</c:v>
                </c:pt>
                <c:pt idx="1">
                  <c:v>9894</c:v>
                </c:pt>
                <c:pt idx="2">
                  <c:v>16805</c:v>
                </c:pt>
                <c:pt idx="3">
                  <c:v>3424</c:v>
                </c:pt>
                <c:pt idx="4">
                  <c:v>16962</c:v>
                </c:pt>
                <c:pt idx="5">
                  <c:v>6661</c:v>
                </c:pt>
                <c:pt idx="6">
                  <c:v>145</c:v>
                </c:pt>
                <c:pt idx="7">
                  <c:v>8861</c:v>
                </c:pt>
                <c:pt idx="8">
                  <c:v>18161</c:v>
                </c:pt>
                <c:pt idx="9">
                  <c:v>1807</c:v>
                </c:pt>
                <c:pt idx="10">
                  <c:v>14892</c:v>
                </c:pt>
                <c:pt idx="11">
                  <c:v>9956</c:v>
                </c:pt>
              </c:numCache>
            </c:numRef>
          </c:val>
          <c:smooth val="0"/>
        </c:ser>
        <c:ser>
          <c:idx val="6"/>
          <c:order val="6"/>
          <c:tx>
            <c:strRef>
              <c:f>Sheet1!$H$1</c:f>
              <c:strCache>
                <c:ptCount val="1"/>
                <c:pt idx="0">
                  <c:v>Series6</c:v>
                </c:pt>
              </c:strCache>
            </c:strRef>
          </c:tx>
          <c:invertIfNegative val="0"/>
          <c:spPr>
            <a:solidFill>
              <a:srgbClr val="628FC6"/>
            </a:solidFill>
            <a:ln w="25400" cap="flat">
              <a:solidFill>
                <a:srgbClr val="628FC6"/>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c:symbol val="circle"/>
            <c:size val="6"/>
            <c:spPr>
              <a:solidFill>
                <a:srgbClr val="628FC6"/>
              </a:solidFill>
              <a:ln w="9525" cap="flat">
                <a:solidFill>
                  <a:srgbClr val="628FC6"/>
                </a:solidFill>
                <a:prstDash val="solid"/>
                <a:round/>
              </a:ln>
              <a:effectLst/>
            </c:spPr>
          </c:marke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Sheet1!$H$2:$H$13</c:f>
              <c:numCache>
                <c:formatCode>General</c:formatCode>
                <c:ptCount val="12"/>
                <c:pt idx="0">
                  <c:v>18611</c:v>
                </c:pt>
                <c:pt idx="1">
                  <c:v>17528</c:v>
                </c:pt>
                <c:pt idx="2">
                  <c:v>18234</c:v>
                </c:pt>
                <c:pt idx="3">
                  <c:v>11529</c:v>
                </c:pt>
                <c:pt idx="4">
                  <c:v>11913</c:v>
                </c:pt>
                <c:pt idx="5">
                  <c:v>14992</c:v>
                </c:pt>
                <c:pt idx="6">
                  <c:v>19361</c:v>
                </c:pt>
                <c:pt idx="7">
                  <c:v>2359</c:v>
                </c:pt>
                <c:pt idx="8">
                  <c:v>18296</c:v>
                </c:pt>
                <c:pt idx="9">
                  <c:v>5538</c:v>
                </c:pt>
                <c:pt idx="10">
                  <c:v>755</c:v>
                </c:pt>
                <c:pt idx="11">
                  <c:v>5948</c:v>
                </c:pt>
              </c:numCache>
            </c:numRef>
          </c:val>
          <c:smooth val="0"/>
        </c:ser>
        <c:ser>
          <c:idx val="7"/>
          <c:order val="7"/>
          <c:tx>
            <c:strRef>
              <c:f>Sheet1!$I$1</c:f>
              <c:strCache>
                <c:ptCount val="1"/>
                <c:pt idx="0">
                  <c:v>Series7</c:v>
                </c:pt>
              </c:strCache>
            </c:strRef>
          </c:tx>
          <c:invertIfNegative val="0"/>
          <c:spPr>
            <a:solidFill>
              <a:srgbClr val="C86360"/>
            </a:solidFill>
            <a:ln w="25400" cap="flat">
              <a:solidFill>
                <a:srgbClr val="C86360"/>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c:symbol val="circle"/>
            <c:size val="6"/>
            <c:spPr>
              <a:solidFill>
                <a:srgbClr val="C86360"/>
              </a:solidFill>
              <a:ln w="9525" cap="flat">
                <a:solidFill>
                  <a:srgbClr val="C86360"/>
                </a:solidFill>
                <a:prstDash val="solid"/>
                <a:round/>
              </a:ln>
              <a:effectLst/>
            </c:spPr>
          </c:marke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Sheet1!$I$2:$I$13</c:f>
              <c:numCache>
                <c:formatCode>General</c:formatCode>
                <c:ptCount val="12"/>
                <c:pt idx="0">
                  <c:v>18647</c:v>
                </c:pt>
                <c:pt idx="1">
                  <c:v>12533</c:v>
                </c:pt>
                <c:pt idx="2">
                  <c:v>17345</c:v>
                </c:pt>
                <c:pt idx="3">
                  <c:v>9456</c:v>
                </c:pt>
                <c:pt idx="4">
                  <c:v>3360</c:v>
                </c:pt>
                <c:pt idx="5">
                  <c:v>6336</c:v>
                </c:pt>
                <c:pt idx="6">
                  <c:v>11682</c:v>
                </c:pt>
                <c:pt idx="7">
                  <c:v>9359</c:v>
                </c:pt>
                <c:pt idx="8">
                  <c:v>10906</c:v>
                </c:pt>
                <c:pt idx="9">
                  <c:v>6697</c:v>
                </c:pt>
                <c:pt idx="10">
                  <c:v>15479</c:v>
                </c:pt>
                <c:pt idx="11">
                  <c:v>7647</c:v>
                </c:pt>
              </c:numCache>
            </c:numRef>
          </c:val>
          <c:smooth val="0"/>
        </c:ser>
        <c:ser>
          <c:idx val="8"/>
          <c:order val="8"/>
          <c:tx>
            <c:strRef>
              <c:f>Sheet1!$J$1</c:f>
              <c:strCache>
                <c:ptCount val="1"/>
                <c:pt idx="0">
                  <c:v>Series8</c:v>
                </c:pt>
              </c:strCache>
            </c:strRef>
          </c:tx>
          <c:invertIfNegative val="0"/>
          <c:spPr>
            <a:solidFill>
              <a:srgbClr val="C0504D"/>
            </a:solidFill>
            <a:ln w="25400" cap="flat">
              <a:solidFill>
                <a:srgbClr val="C0504D"/>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c:symbol val="circle"/>
            <c:size val="6"/>
            <c:spPr>
              <a:solidFill>
                <a:srgbClr val="C0504D"/>
              </a:solidFill>
              <a:ln w="9525" cap="flat">
                <a:solidFill>
                  <a:srgbClr val="C0504D"/>
                </a:solidFill>
                <a:prstDash val="solid"/>
                <a:round/>
              </a:ln>
              <a:effectLst/>
            </c:spPr>
          </c:marke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Sheet1!$J$2:$J$13</c:f>
              <c:numCache>
                <c:formatCode>General</c:formatCode>
                <c:ptCount val="12"/>
                <c:pt idx="0">
                  <c:v>15156</c:v>
                </c:pt>
                <c:pt idx="1">
                  <c:v>10832</c:v>
                </c:pt>
                <c:pt idx="2">
                  <c:v>7484</c:v>
                </c:pt>
                <c:pt idx="3">
                  <c:v>10526</c:v>
                </c:pt>
                <c:pt idx="4">
                  <c:v>10130</c:v>
                </c:pt>
                <c:pt idx="5">
                  <c:v>18989</c:v>
                </c:pt>
                <c:pt idx="6">
                  <c:v>13305</c:v>
                </c:pt>
                <c:pt idx="7">
                  <c:v>13955</c:v>
                </c:pt>
                <c:pt idx="8">
                  <c:v>18830</c:v>
                </c:pt>
                <c:pt idx="9">
                  <c:v>3629</c:v>
                </c:pt>
                <c:pt idx="10">
                  <c:v>3377</c:v>
                </c:pt>
                <c:pt idx="11">
                  <c:v>17269</c:v>
                </c:pt>
              </c:numCache>
            </c:numRef>
          </c:val>
          <c:smooth val="0"/>
        </c:ser>
        <c:ser>
          <c:idx val="9"/>
          <c:order val="9"/>
          <c:tx>
            <c:strRef>
              <c:f>Sheet1!$K$1</c:f>
              <c:strCache>
                <c:ptCount val="1"/>
                <c:pt idx="0">
                  <c:v>Series9</c:v>
                </c:pt>
              </c:strCache>
            </c:strRef>
          </c:tx>
          <c:invertIfNegative val="0"/>
          <c:spPr>
            <a:solidFill>
              <a:srgbClr val="4F81BD"/>
            </a:solidFill>
            <a:ln w="25400" cap="flat">
              <a:solidFill>
                <a:srgbClr val="4F81BD"/>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c:symbol val="circle"/>
            <c:size val="6"/>
            <c:spPr>
              <a:solidFill>
                <a:srgbClr val="4F81BD"/>
              </a:solidFill>
              <a:ln w="9525" cap="flat">
                <a:solidFill>
                  <a:srgbClr val="4F81BD"/>
                </a:solidFill>
                <a:prstDash val="solid"/>
                <a:round/>
              </a:ln>
              <a:effectLst/>
            </c:spPr>
          </c:marke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Sheet1!$K$2:$K$13</c:f>
              <c:numCache>
                <c:formatCode>General</c:formatCode>
                <c:ptCount val="12"/>
                <c:pt idx="0">
                  <c:v>17877</c:v>
                </c:pt>
                <c:pt idx="1">
                  <c:v>11695</c:v>
                </c:pt>
                <c:pt idx="2">
                  <c:v>5793</c:v>
                </c:pt>
                <c:pt idx="3">
                  <c:v>13976</c:v>
                </c:pt>
                <c:pt idx="4">
                  <c:v>15473</c:v>
                </c:pt>
                <c:pt idx="5">
                  <c:v>4428</c:v>
                </c:pt>
                <c:pt idx="6">
                  <c:v>3465</c:v>
                </c:pt>
                <c:pt idx="7">
                  <c:v>7547</c:v>
                </c:pt>
                <c:pt idx="8">
                  <c:v>2833</c:v>
                </c:pt>
                <c:pt idx="9">
                  <c:v>9082</c:v>
                </c:pt>
                <c:pt idx="10">
                  <c:v>18795</c:v>
                </c:pt>
                <c:pt idx="11">
                  <c:v>6338</c:v>
                </c:pt>
              </c:numCache>
            </c:numRef>
          </c:val>
          <c:smooth val="0"/>
        </c:ser>
        <c:ser>
          <c:idx val="10"/>
          <c:order val="10"/>
          <c:tx>
            <c:strRef>
              <c:f>Sheet1!$L$1</c:f>
              <c:strCache>
                <c:ptCount val="1"/>
                <c:pt idx="0">
                  <c:v>Series10</c:v>
                </c:pt>
              </c:strCache>
            </c:strRef>
          </c:tx>
          <c:invertIfNegative val="0"/>
          <c:spPr>
            <a:solidFill>
              <a:srgbClr val="9BBB59"/>
            </a:solidFill>
            <a:ln w="25400" cap="flat">
              <a:solidFill>
                <a:srgbClr val="9BBB59"/>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c:symbol val="circle"/>
            <c:size val="6"/>
            <c:spPr>
              <a:solidFill>
                <a:srgbClr val="9BBB59"/>
              </a:solidFill>
              <a:ln w="9525" cap="flat">
                <a:solidFill>
                  <a:srgbClr val="9BBB59"/>
                </a:solidFill>
                <a:prstDash val="solid"/>
                <a:round/>
              </a:ln>
              <a:effectLst/>
            </c:spPr>
          </c:marke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Sheet1!$L$2:$L$13</c:f>
              <c:numCache>
                <c:formatCode>General</c:formatCode>
                <c:ptCount val="12"/>
                <c:pt idx="0">
                  <c:v>15184</c:v>
                </c:pt>
                <c:pt idx="1">
                  <c:v>2591</c:v>
                </c:pt>
                <c:pt idx="2">
                  <c:v>42</c:v>
                </c:pt>
                <c:pt idx="3">
                  <c:v>12676</c:v>
                </c:pt>
                <c:pt idx="4">
                  <c:v>13269</c:v>
                </c:pt>
                <c:pt idx="5">
                  <c:v>4079</c:v>
                </c:pt>
                <c:pt idx="6">
                  <c:v>1496</c:v>
                </c:pt>
                <c:pt idx="7">
                  <c:v>7545</c:v>
                </c:pt>
                <c:pt idx="8">
                  <c:v>304</c:v>
                </c:pt>
                <c:pt idx="9">
                  <c:v>19238</c:v>
                </c:pt>
                <c:pt idx="10">
                  <c:v>13626</c:v>
                </c:pt>
                <c:pt idx="11">
                  <c:v>11620</c:v>
                </c:pt>
              </c:numCache>
            </c:numRef>
          </c:val>
          <c:smooth val="0"/>
        </c:ser>
        <c:ser>
          <c:idx val="11"/>
          <c:order val="11"/>
          <c:tx>
            <c:strRef>
              <c:f>Sheet1!$M$1</c:f>
              <c:strCache>
                <c:ptCount val="1"/>
                <c:pt idx="0">
                  <c:v>Series11</c:v>
                </c:pt>
              </c:strCache>
            </c:strRef>
          </c:tx>
          <c:invertIfNegative val="0"/>
          <c:spPr>
            <a:solidFill>
              <a:srgbClr val="8064A2"/>
            </a:solidFill>
            <a:ln w="25400" cap="flat">
              <a:solidFill>
                <a:srgbClr val="8064A2"/>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c:symbol val="circle"/>
            <c:size val="6"/>
            <c:spPr>
              <a:solidFill>
                <a:srgbClr val="8064A2"/>
              </a:solidFill>
              <a:ln w="9525" cap="flat">
                <a:solidFill>
                  <a:srgbClr val="8064A2"/>
                </a:solidFill>
                <a:prstDash val="solid"/>
                <a:round/>
              </a:ln>
              <a:effectLst/>
            </c:spPr>
          </c:marke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Sheet1!$M$2:$M$13</c:f>
              <c:numCache>
                <c:formatCode>General</c:formatCode>
                <c:ptCount val="12"/>
                <c:pt idx="0">
                  <c:v>18327</c:v>
                </c:pt>
                <c:pt idx="1">
                  <c:v>13322</c:v>
                </c:pt>
                <c:pt idx="2">
                  <c:v>15920</c:v>
                </c:pt>
                <c:pt idx="3">
                  <c:v>9134</c:v>
                </c:pt>
                <c:pt idx="4">
                  <c:v>7751</c:v>
                </c:pt>
                <c:pt idx="5">
                  <c:v>526</c:v>
                </c:pt>
                <c:pt idx="6">
                  <c:v>8944</c:v>
                </c:pt>
                <c:pt idx="7">
                  <c:v>9752</c:v>
                </c:pt>
                <c:pt idx="8">
                  <c:v>7347</c:v>
                </c:pt>
                <c:pt idx="9">
                  <c:v>14466</c:v>
                </c:pt>
                <c:pt idx="10">
                  <c:v>7892</c:v>
                </c:pt>
                <c:pt idx="11">
                  <c:v>11087</c:v>
                </c:pt>
              </c:numCache>
            </c:numRef>
          </c:val>
          <c:smooth val="0"/>
        </c:ser>
        <c:ser>
          <c:idx val="12"/>
          <c:order val="12"/>
          <c:tx>
            <c:strRef>
              <c:f>Sheet1!$N$1</c:f>
              <c:strCache>
                <c:ptCount val="1"/>
                <c:pt idx="0">
                  <c:v>Series12</c:v>
                </c:pt>
              </c:strCache>
            </c:strRef>
          </c:tx>
          <c:invertIfNegative val="0"/>
          <c:spPr>
            <a:solidFill>
              <a:srgbClr val="4BACC6"/>
            </a:solidFill>
            <a:ln w="25400" cap="flat">
              <a:solidFill>
                <a:srgbClr val="4BACC6"/>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c:symbol val="circle"/>
            <c:size val="6"/>
            <c:spPr>
              <a:solidFill>
                <a:srgbClr val="4BACC6"/>
              </a:solidFill>
              <a:ln w="9525" cap="flat">
                <a:solidFill>
                  <a:srgbClr val="4BACC6"/>
                </a:solidFill>
                <a:prstDash val="solid"/>
                <a:round/>
              </a:ln>
              <a:effectLst/>
            </c:spPr>
          </c:marke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Sheet1!$N$2:$N$13</c:f>
              <c:numCache>
                <c:formatCode>General</c:formatCode>
                <c:ptCount val="12"/>
                <c:pt idx="0">
                  <c:v>7725</c:v>
                </c:pt>
                <c:pt idx="1">
                  <c:v>12984</c:v>
                </c:pt>
                <c:pt idx="2">
                  <c:v>8415</c:v>
                </c:pt>
                <c:pt idx="3">
                  <c:v>1372</c:v>
                </c:pt>
                <c:pt idx="4">
                  <c:v>1083</c:v>
                </c:pt>
                <c:pt idx="5">
                  <c:v>18048</c:v>
                </c:pt>
                <c:pt idx="6">
                  <c:v>18578</c:v>
                </c:pt>
                <c:pt idx="7">
                  <c:v>11475</c:v>
                </c:pt>
                <c:pt idx="8">
                  <c:v>14808</c:v>
                </c:pt>
                <c:pt idx="9">
                  <c:v>311</c:v>
                </c:pt>
                <c:pt idx="10">
                  <c:v>43</c:v>
                </c:pt>
                <c:pt idx="11">
                  <c:v>9925</c:v>
                </c:pt>
              </c:numCache>
            </c:numRef>
          </c:val>
          <c:smooth val="0"/>
        </c:ser>
        <c:ser>
          <c:idx val="13"/>
          <c:order val="13"/>
          <c:tx>
            <c:strRef>
              <c:f>Sheet1!$O$1</c:f>
              <c:strCache>
                <c:ptCount val="1"/>
                <c:pt idx="0">
                  <c:v>Series13</c:v>
                </c:pt>
              </c:strCache>
            </c:strRef>
          </c:tx>
          <c:invertIfNegative val="0"/>
          <c:spPr>
            <a:solidFill>
              <a:srgbClr val="F79646"/>
            </a:solidFill>
            <a:ln w="25400" cap="flat">
              <a:solidFill>
                <a:srgbClr val="F79646"/>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c:symbol val="circle"/>
            <c:size val="6"/>
            <c:spPr>
              <a:solidFill>
                <a:srgbClr val="F79646"/>
              </a:solidFill>
              <a:ln w="9525" cap="flat">
                <a:solidFill>
                  <a:srgbClr val="F79646"/>
                </a:solidFill>
                <a:prstDash val="solid"/>
                <a:round/>
              </a:ln>
              <a:effectLst/>
            </c:spPr>
          </c:marke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Sheet1!$O$2:$O$13</c:f>
              <c:numCache>
                <c:formatCode>General</c:formatCode>
                <c:ptCount val="12"/>
                <c:pt idx="0">
                  <c:v>10495</c:v>
                </c:pt>
                <c:pt idx="1">
                  <c:v>7499</c:v>
                </c:pt>
                <c:pt idx="2">
                  <c:v>7332</c:v>
                </c:pt>
                <c:pt idx="3">
                  <c:v>3038</c:v>
                </c:pt>
                <c:pt idx="4">
                  <c:v>240</c:v>
                </c:pt>
                <c:pt idx="5">
                  <c:v>8357</c:v>
                </c:pt>
                <c:pt idx="6">
                  <c:v>5296</c:v>
                </c:pt>
                <c:pt idx="7">
                  <c:v>5360</c:v>
                </c:pt>
                <c:pt idx="8">
                  <c:v>15560</c:v>
                </c:pt>
                <c:pt idx="9">
                  <c:v>1567</c:v>
                </c:pt>
                <c:pt idx="10">
                  <c:v>17672</c:v>
                </c:pt>
                <c:pt idx="11">
                  <c:v>6009</c:v>
                </c:pt>
              </c:numCache>
            </c:numRef>
          </c:val>
          <c:smooth val="0"/>
        </c:ser>
        <c:ser>
          <c:idx val="14"/>
          <c:order val="14"/>
          <c:tx>
            <c:strRef>
              <c:f>Sheet1!$P$1</c:f>
              <c:strCache>
                <c:ptCount val="1"/>
                <c:pt idx="0">
                  <c:v>Series14</c:v>
                </c:pt>
              </c:strCache>
            </c:strRef>
          </c:tx>
          <c:invertIfNegative val="0"/>
          <c:spPr>
            <a:solidFill>
              <a:srgbClr val="628FC6"/>
            </a:solidFill>
            <a:ln w="25400" cap="flat">
              <a:solidFill>
                <a:srgbClr val="628FC6"/>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c:symbol val="circle"/>
            <c:size val="6"/>
            <c:spPr>
              <a:solidFill>
                <a:srgbClr val="628FC6"/>
              </a:solidFill>
              <a:ln w="9525" cap="flat">
                <a:solidFill>
                  <a:srgbClr val="628FC6"/>
                </a:solidFill>
                <a:prstDash val="solid"/>
                <a:round/>
              </a:ln>
              <a:effectLst/>
            </c:spPr>
          </c:marke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Sheet1!$P$2:$P$13</c:f>
              <c:numCache>
                <c:formatCode>General</c:formatCode>
                <c:ptCount val="12"/>
                <c:pt idx="0">
                  <c:v>4831</c:v>
                </c:pt>
                <c:pt idx="1">
                  <c:v>9666</c:v>
                </c:pt>
                <c:pt idx="2">
                  <c:v>7817</c:v>
                </c:pt>
                <c:pt idx="3">
                  <c:v>16045</c:v>
                </c:pt>
                <c:pt idx="4">
                  <c:v>3638</c:v>
                </c:pt>
                <c:pt idx="5">
                  <c:v>8158</c:v>
                </c:pt>
                <c:pt idx="6">
                  <c:v>15964</c:v>
                </c:pt>
                <c:pt idx="7">
                  <c:v>8715</c:v>
                </c:pt>
                <c:pt idx="8">
                  <c:v>19672</c:v>
                </c:pt>
                <c:pt idx="9">
                  <c:v>7676</c:v>
                </c:pt>
                <c:pt idx="10">
                  <c:v>18583</c:v>
                </c:pt>
                <c:pt idx="11">
                  <c:v>19521</c:v>
                </c:pt>
              </c:numCache>
            </c:numRef>
          </c:val>
          <c:smooth val="0"/>
        </c:s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val="1"/>
        <c:axId val="2094734554"/>
        <c:axId val="2094734552"/>
        <c:axId val="2094734556"/>
      </c:lineChart>
      <c:catAx>
        <c:axId val="2094734554"/>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catAx>
      <c:valAx>
        <c:axId val="2094734552"/>
        <c:scaling>
          <c:orientation val="minMax"/>
          <c:max val="20000"/>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solidFill>
          <a:srgbClr val="F2F9FC"/>
        </a:solidFill>
        <a:ln>
          <a:noFill/>
        </a:ln>
        <a:effectLst/>
      </c:spPr>
    </c:plotArea>
    <c:legend>
      <c:legendPos val="r"/>
      <c:layout/>
      <c:overlay val="0"/>
    </c:legend>
    <c:plotVisOnly val="1"/>
    <c:dispBlanksAs val="span"/>
  </c:chart>
  <c:spPr>
    <a:noFill/>
    <a:ln w="12700" cap="flat">
      <a:noFill/>
      <a:miter lim="400000"/>
    </a:ln>
    <a:effectLst/>
  </c:sp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c:date1904 val="0"/>
  <c:chart>
    <c:autoTitleDeleted val="1"/>
    <c:plotArea>
      <c:layout/>
      <c:areaChart>
        <c:varyColors val="0"/>
        <c:ser>
          <c:idx val="0"/>
          <c:order val="0"/>
          <c:tx>
            <c:strRef>
              <c:f>Sheet1!$B$1</c:f>
              <c:strCache>
                <c:ptCount val="1"/>
                <c:pt idx="0">
                  <c:v>Actual Sales</c:v>
                </c:pt>
              </c:strCache>
            </c:strRef>
          </c:tx>
          <c:invertIfNegative val="0"/>
          <c:spPr>
            <a:solidFill>
              <a:srgbClr val="C0504D"/>
            </a:solidFill>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showLegendKey val="0"/>
            <c:showVal val="0"/>
            <c:showCatName val="0"/>
            <c:showSerName val="0"/>
            <c:showPercent val="0"/>
            <c:showBubbleSize val="0"/>
            <c:showLeaderLines val="0"/>
          </c:dLbls>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1500</c:v>
                </c:pt>
                <c:pt idx="1">
                  <c:v>4600</c:v>
                </c:pt>
                <c:pt idx="2">
                  <c:v>5156</c:v>
                </c:pt>
                <c:pt idx="3">
                  <c:v>3167</c:v>
                </c:pt>
                <c:pt idx="4">
                  <c:v>8510</c:v>
                </c:pt>
                <c:pt idx="5">
                  <c:v>8009</c:v>
                </c:pt>
                <c:pt idx="6">
                  <c:v>6006</c:v>
                </c:pt>
                <c:pt idx="7">
                  <c:v>7855</c:v>
                </c:pt>
                <c:pt idx="8">
                  <c:v>12102</c:v>
                </c:pt>
                <c:pt idx="9">
                  <c:v>12789</c:v>
                </c:pt>
                <c:pt idx="10">
                  <c:v>10123</c:v>
                </c:pt>
                <c:pt idx="11">
                  <c:v>15121</c:v>
                </c:pt>
              </c:numCache>
            </c:numRef>
          </c:val>
        </c:ser>
        <c:ser>
          <c:idx val="1"/>
          <c:order val="1"/>
          <c:tx>
            <c:strRef>
              <c:f>Sheet1!$C$1</c:f>
              <c:strCache>
                <c:ptCount val="1"/>
                <c:pt idx="0">
                  <c:v>Proj Sales</c:v>
                </c:pt>
              </c:strCache>
            </c:strRef>
          </c:tx>
          <c:invertIfNegative val="0"/>
          <c:spPr>
            <a:solidFill>
              <a:srgbClr val="4F81BD"/>
            </a:solidFill>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showLegendKey val="0"/>
            <c:showVal val="0"/>
            <c:showCatName val="0"/>
            <c:showSerName val="0"/>
            <c:showPercent val="0"/>
            <c:showBubbleSize val="0"/>
            <c:showLeaderLines val="0"/>
          </c:dLbls>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1000</c:v>
                </c:pt>
                <c:pt idx="1">
                  <c:v>2600</c:v>
                </c:pt>
                <c:pt idx="2">
                  <c:v>3456</c:v>
                </c:pt>
                <c:pt idx="3">
                  <c:v>4567</c:v>
                </c:pt>
                <c:pt idx="4">
                  <c:v>5010</c:v>
                </c:pt>
                <c:pt idx="5">
                  <c:v>6009</c:v>
                </c:pt>
                <c:pt idx="6">
                  <c:v>7006</c:v>
                </c:pt>
                <c:pt idx="7">
                  <c:v>8855</c:v>
                </c:pt>
                <c:pt idx="8">
                  <c:v>9102</c:v>
                </c:pt>
                <c:pt idx="9">
                  <c:v>10789</c:v>
                </c:pt>
                <c:pt idx="10">
                  <c:v>11123</c:v>
                </c:pt>
                <c:pt idx="11">
                  <c:v>12121</c:v>
                </c:pt>
              </c:numCache>
            </c:numRef>
          </c:val>
        </c:ser>
        <c:dLbls>
          <c:numFmt formatCode="#,##0" sourceLinked="0"/>
          <c:txPr>
            <a:bodyPr/>
            <a:lstStyle/>
            <a:p>
              <a:pPr>
                <a:defRPr b="0" i="0" strike="noStrike" sz="1200" u="none">
                  <a:solidFill>
                    <a:srgbClr val="000000"/>
                  </a:solidFill>
                  <a:latin typeface="Arial"/>
                </a:defRPr>
              </a:pPr>
            </a:p>
          </c:txPr>
          <c:showLegendKey val="0"/>
          <c:showVal val="0"/>
          <c:showCatName val="0"/>
          <c:showSerName val="0"/>
          <c:showPercent val="0"/>
          <c:showBubbleSize val="0"/>
          <c:showLeaderLines val="0"/>
        </c:dLbls>
        <c:axId val="2094734554"/>
        <c:axId val="2094734552"/>
        <c:axId val="2094734556"/>
      </c:areaChart>
      <c:catAx>
        <c:axId val="2094734554"/>
        <c:scaling>
          <c:orientation val="maxMin"/>
        </c:scaling>
        <c:delete val="0"/>
        <c:axPos val="b"/>
        <c:numFmt formatCode="General" sourceLinked="0"/>
        <c:majorTickMark val="out"/>
        <c:minorTickMark val="none"/>
        <c:tickLblPos val="low"/>
        <c:spPr>
          <a:ln w="12700" cap="flat">
            <a:solidFill>
              <a:srgbClr val="888888"/>
            </a:solidFill>
            <a:prstDash val="solid"/>
            <a:round/>
          </a:ln>
        </c:spPr>
        <c:txPr>
          <a:bodyPr rot="2700000"/>
          <a:lstStyle/>
          <a:p>
            <a:pPr>
              <a:defRPr sz="1200" b="0" i="0" u="none" strike="noStrike">
                <a:solidFill>
                  <a:srgbClr val="000000"/>
                </a:solidFill>
                <a:latin typeface="Arial"/>
              </a:defRPr>
            </a:pPr>
            <a:endParaRPr lang="en-US"/>
          </a:p>
        </c:txPr>
        <c:crossAx val="2094734552"/>
        <c:crosses val="autoZero"/>
        <c:auto val="1"/>
        <c:lblAlgn val="ctr"/>
        <c:noMultiLvlLbl val="1"/>
      </c:catAx>
      <c:valAx>
        <c:axId val="2094734552"/>
        <c:scaling>
          <c:orientation val="maxMin"/>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midCat"/>
      </c:valAx>
      <c:spPr>
        <a:noFill/>
        <a:ln>
          <a:noFill/>
        </a:ln>
        <a:effectLst/>
      </c:spPr>
    </c:plotArea>
    <c:plotVisOnly val="1"/>
    <c:dispBlanksAs val="span"/>
  </c:chart>
  <c:spPr>
    <a:noFill/>
    <a:ln w="12700" cap="flat">
      <a:noFill/>
      <a:miter lim="400000"/>
    </a:ln>
    <a:effectLst/>
  </c:sp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c:date1904 val="0"/>
  <c:chart>
    <c:autoTitleDeleted val="1"/>
    <c:plotArea>
      <c:layout/>
      <c:areaChart>
        <c:varyColors val="0"/>
        <c:ser>
          <c:idx val="0"/>
          <c:order val="0"/>
          <c:tx>
            <c:strRef>
              <c:f>Sheet1!$B$1</c:f>
              <c:strCache>
                <c:ptCount val="1"/>
                <c:pt idx="0">
                  <c:v>Actual Sales</c:v>
                </c:pt>
              </c:strCache>
            </c:strRef>
          </c:tx>
          <c:invertIfNegative val="0"/>
          <c:spPr>
            <a:solidFill>
              <a:srgbClr val="0088CC">
                <a:alpha val="25000"/>
              </a:srgbClr>
            </a:solidFill>
            <a:ln w="25400" cap="flat">
              <a:solidFill>
                <a:srgbClr val="FFFFFF"/>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showLegendKey val="0"/>
            <c:showVal val="0"/>
            <c:showCatName val="0"/>
            <c:showSerName val="0"/>
            <c:showPercent val="0"/>
            <c:showBubbleSize val="0"/>
            <c:showLeaderLines val="0"/>
          </c:dLbls>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1500</c:v>
                </c:pt>
                <c:pt idx="1">
                  <c:v>4600</c:v>
                </c:pt>
                <c:pt idx="2">
                  <c:v>5156</c:v>
                </c:pt>
                <c:pt idx="3">
                  <c:v>3167</c:v>
                </c:pt>
                <c:pt idx="4">
                  <c:v>8510</c:v>
                </c:pt>
                <c:pt idx="5">
                  <c:v>8009</c:v>
                </c:pt>
                <c:pt idx="6">
                  <c:v>6006</c:v>
                </c:pt>
                <c:pt idx="7">
                  <c:v>7855</c:v>
                </c:pt>
                <c:pt idx="8">
                  <c:v>12102</c:v>
                </c:pt>
                <c:pt idx="9">
                  <c:v>12789</c:v>
                </c:pt>
                <c:pt idx="10">
                  <c:v>10123</c:v>
                </c:pt>
                <c:pt idx="11">
                  <c:v>15121</c:v>
                </c:pt>
              </c:numCache>
            </c:numRef>
          </c:val>
        </c:ser>
        <c:ser>
          <c:idx val="1"/>
          <c:order val="1"/>
          <c:tx>
            <c:strRef>
              <c:f>Sheet1!$C$1</c:f>
              <c:strCache>
                <c:ptCount val="1"/>
                <c:pt idx="0">
                  <c:v>Proj Sales</c:v>
                </c:pt>
              </c:strCache>
            </c:strRef>
          </c:tx>
          <c:invertIfNegative val="0"/>
          <c:spPr>
            <a:solidFill>
              <a:srgbClr val="99FFCC">
                <a:alpha val="25000"/>
              </a:srgbClr>
            </a:solidFill>
            <a:ln w="25400" cap="flat">
              <a:solidFill>
                <a:srgbClr val="FFFFFF"/>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showLegendKey val="0"/>
            <c:showVal val="0"/>
            <c:showCatName val="0"/>
            <c:showSerName val="0"/>
            <c:showPercent val="0"/>
            <c:showBubbleSize val="0"/>
            <c:showLeaderLines val="0"/>
          </c:dLbls>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1000</c:v>
                </c:pt>
                <c:pt idx="1">
                  <c:v>2600</c:v>
                </c:pt>
                <c:pt idx="2">
                  <c:v>3456</c:v>
                </c:pt>
                <c:pt idx="3">
                  <c:v>4567</c:v>
                </c:pt>
                <c:pt idx="4">
                  <c:v>5010</c:v>
                </c:pt>
                <c:pt idx="5">
                  <c:v>6009</c:v>
                </c:pt>
                <c:pt idx="6">
                  <c:v>7006</c:v>
                </c:pt>
                <c:pt idx="7">
                  <c:v>8855</c:v>
                </c:pt>
                <c:pt idx="8">
                  <c:v>9102</c:v>
                </c:pt>
                <c:pt idx="9">
                  <c:v>10789</c:v>
                </c:pt>
                <c:pt idx="10">
                  <c:v>11123</c:v>
                </c:pt>
                <c:pt idx="11">
                  <c:v>12121</c:v>
                </c:pt>
              </c:numCache>
            </c:numRef>
          </c:val>
        </c:ser>
        <c:dLbls>
          <c:numFmt formatCode="#,##0" sourceLinked="0"/>
          <c:txPr>
            <a:bodyPr/>
            <a:lstStyle/>
            <a:p>
              <a:pPr>
                <a:defRPr b="0" i="0" strike="noStrike" sz="1200" u="none">
                  <a:solidFill>
                    <a:srgbClr val="000000"/>
                  </a:solidFill>
                  <a:latin typeface="Arial"/>
                </a:defRPr>
              </a:pPr>
            </a:p>
          </c:txPr>
          <c:showLegendKey val="0"/>
          <c:showVal val="0"/>
          <c:showCatName val="0"/>
          <c:showSerName val="0"/>
          <c:showPercent val="0"/>
          <c:showBubbleSize val="0"/>
          <c:showLeaderLines val="0"/>
        </c:dLbls>
        <c:axId val="2094734554"/>
        <c:axId val="2094734552"/>
        <c:axId val="2094734556"/>
      </c:areaChart>
      <c:catAx>
        <c:axId val="2094734554"/>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catAx>
      <c:valAx>
        <c:axId val="2094734552"/>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rot="300000"/>
          <a:lstStyle/>
          <a:p>
            <a:pPr>
              <a:defRPr sz="1200" b="0" i="0" u="none" strike="noStrike">
                <a:solidFill>
                  <a:srgbClr val="000000"/>
                </a:solidFill>
                <a:latin typeface="Arial"/>
              </a:defRPr>
            </a:pPr>
            <a:endParaRPr lang="en-US"/>
          </a:p>
        </c:txPr>
        <c:crossAx val="2094734554"/>
        <c:crosses val="autoZero"/>
        <c:crossBetween val="midCat"/>
      </c:valAx>
      <c:spPr>
        <a:solidFill>
          <a:srgbClr val="D1E1F1"/>
        </a:solidFill>
        <a:ln>
          <a:noFill/>
        </a:ln>
        <a:effectLst/>
      </c:spPr>
    </c:plotArea>
    <c:plotVisOnly val="1"/>
    <c:dispBlanksAs val="span"/>
  </c:chart>
  <c:spPr>
    <a:noFill/>
    <a:ln w="12700" cap="flat">
      <a:noFill/>
      <a:miter lim="400000"/>
    </a:ln>
    <a:effectLst/>
  </c:sp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c:date1904 val="0"/>
  <c:chart>
    <c:autoTitleDeleted val="1"/>
    <c:plotArea>
      <c:layout/>
      <c:areaChart>
        <c:varyColors val="0"/>
        <c:ser>
          <c:idx val="0"/>
          <c:order val="0"/>
          <c:tx>
            <c:strRef>
              <c:f>Sheet1!$B$1</c:f>
              <c:strCache>
                <c:ptCount val="1"/>
                <c:pt idx="0">
                  <c:v>Actual Sales</c:v>
                </c:pt>
              </c:strCache>
            </c:strRef>
          </c:tx>
          <c:invertIfNegative val="0"/>
          <c:spPr>
            <a:solidFill>
              <a:srgbClr val="0088CC">
                <a:alpha val="50000"/>
              </a:srgbClr>
            </a:solidFill>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showLegendKey val="0"/>
            <c:showVal val="0"/>
            <c:showCatName val="0"/>
            <c:showSerName val="0"/>
            <c:showPercent val="0"/>
            <c:showBubbleSize val="0"/>
            <c:showLeaderLines val="0"/>
          </c:dLbls>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1500</c:v>
                </c:pt>
                <c:pt idx="1">
                  <c:v>4600</c:v>
                </c:pt>
                <c:pt idx="2">
                  <c:v>5156</c:v>
                </c:pt>
                <c:pt idx="3">
                  <c:v>3167</c:v>
                </c:pt>
                <c:pt idx="4">
                  <c:v>8510</c:v>
                </c:pt>
                <c:pt idx="5">
                  <c:v>8009</c:v>
                </c:pt>
                <c:pt idx="6">
                  <c:v>6006</c:v>
                </c:pt>
                <c:pt idx="7">
                  <c:v>7855</c:v>
                </c:pt>
                <c:pt idx="8">
                  <c:v>12102</c:v>
                </c:pt>
                <c:pt idx="9">
                  <c:v>12789</c:v>
                </c:pt>
                <c:pt idx="10">
                  <c:v>10123</c:v>
                </c:pt>
                <c:pt idx="11">
                  <c:v>15121</c:v>
                </c:pt>
              </c:numCache>
            </c:numRef>
          </c:val>
        </c:ser>
        <c:ser>
          <c:idx val="1"/>
          <c:order val="1"/>
          <c:tx>
            <c:strRef>
              <c:f>Sheet1!$C$1</c:f>
              <c:strCache>
                <c:ptCount val="1"/>
                <c:pt idx="0">
                  <c:v>Proj Sales</c:v>
                </c:pt>
              </c:strCache>
            </c:strRef>
          </c:tx>
          <c:invertIfNegative val="0"/>
          <c:spPr>
            <a:solidFill>
              <a:srgbClr val="99FFCC">
                <a:alpha val="50000"/>
              </a:srgbClr>
            </a:solidFill>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showLegendKey val="0"/>
            <c:showVal val="0"/>
            <c:showCatName val="0"/>
            <c:showSerName val="0"/>
            <c:showPercent val="0"/>
            <c:showBubbleSize val="0"/>
            <c:showLeaderLines val="0"/>
          </c:dLbls>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1000</c:v>
                </c:pt>
                <c:pt idx="1">
                  <c:v>2600</c:v>
                </c:pt>
                <c:pt idx="2">
                  <c:v>3456</c:v>
                </c:pt>
                <c:pt idx="3">
                  <c:v>4567</c:v>
                </c:pt>
                <c:pt idx="4">
                  <c:v>5010</c:v>
                </c:pt>
                <c:pt idx="5">
                  <c:v>6009</c:v>
                </c:pt>
                <c:pt idx="6">
                  <c:v>7006</c:v>
                </c:pt>
                <c:pt idx="7">
                  <c:v>8855</c:v>
                </c:pt>
                <c:pt idx="8">
                  <c:v>9102</c:v>
                </c:pt>
                <c:pt idx="9">
                  <c:v>10789</c:v>
                </c:pt>
                <c:pt idx="10">
                  <c:v>11123</c:v>
                </c:pt>
                <c:pt idx="11">
                  <c:v>12121</c:v>
                </c:pt>
              </c:numCache>
            </c:numRef>
          </c:val>
        </c:ser>
        <c:dLbls>
          <c:numFmt formatCode="#,##0" sourceLinked="0"/>
          <c:txPr>
            <a:bodyPr/>
            <a:lstStyle/>
            <a:p>
              <a:pPr>
                <a:defRPr b="0" i="0" strike="noStrike" sz="1200" u="none">
                  <a:solidFill>
                    <a:srgbClr val="000000"/>
                  </a:solidFill>
                  <a:latin typeface="Arial"/>
                </a:defRPr>
              </a:pPr>
            </a:p>
          </c:txPr>
          <c:showLegendKey val="0"/>
          <c:showVal val="0"/>
          <c:showCatName val="0"/>
          <c:showSerName val="0"/>
          <c:showPercent val="0"/>
          <c:showBubbleSize val="0"/>
          <c:showLeaderLines val="0"/>
        </c:dLbls>
        <c:axId val="2094734554"/>
        <c:axId val="2094734552"/>
        <c:axId val="2094734556"/>
      </c:areaChart>
      <c:catAx>
        <c:axId val="2094734554"/>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catAx>
      <c:valAx>
        <c:axId val="2094734552"/>
        <c:scaling>
          <c:orientation val="minMax"/>
        </c:scaling>
        <c:delete val="0"/>
        <c:axPos val="l"/>
        <c:majorGridlines>
          <c:spPr>
            <a:ln w="12700" cap="flat">
              <a:solidFill>
                <a:srgbClr val="888888"/>
              </a:solidFill>
              <a:prstDash val="solid"/>
              <a:round/>
            </a:ln>
          </c:spPr>
        </c:majorGridlines>
        <c:numFmt formatCode="#,K"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midCat"/>
      </c:valAx>
      <c:spPr>
        <a:noFill/>
        <a:ln>
          <a:noFill/>
        </a:ln>
        <a:effectLst/>
      </c:spPr>
    </c:plotArea>
    <c:plotVisOnly val="1"/>
    <c:dispBlanksAs val="span"/>
  </c:chart>
  <c:spPr>
    <a:noFill/>
    <a:ln w="12700" cap="flat">
      <a:noFill/>
      <a:miter lim="400000"/>
    </a:ln>
    <a:effectLst/>
  </c:sp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c:date1904 val="0"/>
  <c:chart>
    <c:autoTitleDeleted val="1"/>
    <c:plotArea>
      <c:layout/>
      <c:areaChart>
        <c:varyColors val="0"/>
        <c:ser>
          <c:idx val="0"/>
          <c:order val="0"/>
          <c:tx>
            <c:strRef>
              <c:f>Sheet1!$B$1</c:f>
              <c:strCache>
                <c:ptCount val="1"/>
                <c:pt idx="0">
                  <c:v>Actual Sales</c:v>
                </c:pt>
              </c:strCache>
            </c:strRef>
          </c:tx>
          <c:invertIfNegative val="0"/>
          <c:spPr>
            <a:solidFill>
              <a:srgbClr val="CC8833">
                <a:alpha val="75000"/>
              </a:srgbClr>
            </a:solidFill>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showLegendKey val="0"/>
            <c:showVal val="0"/>
            <c:showCatName val="0"/>
            <c:showSerName val="0"/>
            <c:showPercent val="0"/>
            <c:showBubbleSize val="0"/>
            <c:showLeaderLines val="0"/>
          </c:dLbls>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1500</c:v>
                </c:pt>
                <c:pt idx="1">
                  <c:v>4600</c:v>
                </c:pt>
                <c:pt idx="2">
                  <c:v>5156</c:v>
                </c:pt>
                <c:pt idx="3">
                  <c:v>3167</c:v>
                </c:pt>
                <c:pt idx="4">
                  <c:v>8510</c:v>
                </c:pt>
                <c:pt idx="5">
                  <c:v>8009</c:v>
                </c:pt>
                <c:pt idx="6">
                  <c:v>6006</c:v>
                </c:pt>
                <c:pt idx="7">
                  <c:v>7855</c:v>
                </c:pt>
                <c:pt idx="8">
                  <c:v>12102</c:v>
                </c:pt>
                <c:pt idx="9">
                  <c:v>12789</c:v>
                </c:pt>
                <c:pt idx="10">
                  <c:v>10123</c:v>
                </c:pt>
                <c:pt idx="11">
                  <c:v>15121</c:v>
                </c:pt>
              </c:numCache>
            </c:numRef>
          </c:val>
        </c:ser>
        <c:ser>
          <c:idx val="1"/>
          <c:order val="1"/>
          <c:tx>
            <c:strRef>
              <c:f>Sheet1!$C$1</c:f>
              <c:strCache>
                <c:ptCount val="1"/>
                <c:pt idx="0">
                  <c:v>Proj Sales</c:v>
                </c:pt>
              </c:strCache>
            </c:strRef>
          </c:tx>
          <c:invertIfNegative val="0"/>
          <c:spPr>
            <a:solidFill>
              <a:srgbClr val="CCFF69">
                <a:alpha val="75000"/>
              </a:srgbClr>
            </a:solidFill>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showLegendKey val="0"/>
            <c:showVal val="0"/>
            <c:showCatName val="0"/>
            <c:showSerName val="0"/>
            <c:showPercent val="0"/>
            <c:showBubbleSize val="0"/>
            <c:showLeaderLines val="0"/>
          </c:dLbls>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1000</c:v>
                </c:pt>
                <c:pt idx="1">
                  <c:v>2600</c:v>
                </c:pt>
                <c:pt idx="2">
                  <c:v>3456</c:v>
                </c:pt>
                <c:pt idx="3">
                  <c:v>4567</c:v>
                </c:pt>
                <c:pt idx="4">
                  <c:v>5010</c:v>
                </c:pt>
                <c:pt idx="5">
                  <c:v>6009</c:v>
                </c:pt>
                <c:pt idx="6">
                  <c:v>7006</c:v>
                </c:pt>
                <c:pt idx="7">
                  <c:v>8855</c:v>
                </c:pt>
                <c:pt idx="8">
                  <c:v>9102</c:v>
                </c:pt>
                <c:pt idx="9">
                  <c:v>10789</c:v>
                </c:pt>
                <c:pt idx="10">
                  <c:v>11123</c:v>
                </c:pt>
                <c:pt idx="11">
                  <c:v>12121</c:v>
                </c:pt>
              </c:numCache>
            </c:numRef>
          </c:val>
        </c:ser>
        <c:dLbls>
          <c:numFmt formatCode="#,##0" sourceLinked="0"/>
          <c:txPr>
            <a:bodyPr/>
            <a:lstStyle/>
            <a:p>
              <a:pPr>
                <a:defRPr b="0" i="0" strike="noStrike" sz="1200" u="none">
                  <a:solidFill>
                    <a:srgbClr val="000000"/>
                  </a:solidFill>
                  <a:latin typeface="Arial"/>
                </a:defRPr>
              </a:pPr>
            </a:p>
          </c:txPr>
          <c:showLegendKey val="0"/>
          <c:showVal val="0"/>
          <c:showCatName val="0"/>
          <c:showSerName val="0"/>
          <c:showPercent val="0"/>
          <c:showBubbleSize val="0"/>
          <c:showLeaderLines val="0"/>
        </c:dLbls>
        <c:axId val="2094734554"/>
        <c:axId val="2094734552"/>
        <c:axId val="2094734556"/>
      </c:areaChart>
      <c:catAx>
        <c:axId val="2094734554"/>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catAx>
      <c:valAx>
        <c:axId val="2094734552"/>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midCat"/>
      </c:valAx>
      <c:spPr>
        <a:noFill/>
        <a:ln>
          <a:noFill/>
        </a:ln>
        <a:effectLst/>
      </c:spPr>
    </c:plotArea>
    <c:plotVisOnly val="1"/>
    <c:dispBlanksAs val="span"/>
  </c:chart>
  <c:spPr>
    <a:noFill/>
    <a:ln w="12700" cap="flat">
      <a:noFill/>
      <a:miter lim="400000"/>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chart>
    <c:title>
      <c:tx>
        <c:rich>
          <a:bodyPr/>
          <a:lstStyle/>
          <a:p>
            <a:pPr>
              <a:defRPr sz="1600" b="0" i="0" u="none" strike="noStrike">
                <a:solidFill>
                  <a:srgbClr val="33CF22"/>
                </a:solidFill>
                <a:latin typeface="Helvetica Neue"/>
              </a:defRPr>
            </a:pPr>
            <a:r>
              <a:rPr sz="1600" b="0" i="0" u="none" strike="noStrike">
                <a:solidFill>
                  <a:srgbClr val="33CF22"/>
                </a:solidFill>
                <a:latin typeface="Helvetica Neue"/>
              </a:rPr>
              <a:t>Sales by Region</a:t>
            </a:r>
          </a:p>
        </c:rich>
      </c:tx>
      <c:layout/>
      <c:overlay val="0"/>
    </c:title>
    <c:autoTitleDeleted val="0"/>
    <c:plotArea>
      <c:layout/>
      <c:barChart>
        <c:barDir val="bar"/>
        <c:grouping val="standard"/>
        <c:varyColors val="0"/>
        <c:ser>
          <c:idx val="0"/>
          <c:order val="0"/>
          <c:tx>
            <c:strRef>
              <c:f>Sheet1!$B$1</c:f>
              <c:strCache>
                <c:ptCount val="1"/>
                <c:pt idx="0">
                  <c:v>California</c:v>
                </c:pt>
              </c:strCache>
            </c:strRef>
          </c:tx>
          <c:invertIfNegative val="0"/>
          <c:spPr>
            <a:solidFill>
              <a:srgbClr val="C0504D"/>
            </a:solidFill>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Sheet1!$A$2:$A$6</c:f>
              <c:strCache>
                <c:ptCount val="5"/>
                <c:pt idx="0">
                  <c:v>Apartment</c:v>
                </c:pt>
                <c:pt idx="1">
                  <c:v>Townhome</c:v>
                </c:pt>
                <c:pt idx="2">
                  <c:v>Duplex</c:v>
                </c:pt>
                <c:pt idx="3">
                  <c:v>House</c:v>
                </c:pt>
                <c:pt idx="4">
                  <c:v>Big House</c:v>
                </c:pt>
              </c:strCache>
            </c:strRef>
          </c:cat>
          <c:val>
            <c:numRef>
              <c:f>Sheet1!$B$2:$B$6</c:f>
              <c:numCache>
                <c:formatCode>General</c:formatCode>
                <c:ptCount val="5"/>
                <c:pt idx="0">
                  <c:v>2000</c:v>
                </c:pt>
                <c:pt idx="1">
                  <c:v>2800</c:v>
                </c:pt>
                <c:pt idx="2">
                  <c:v>3200</c:v>
                </c:pt>
                <c:pt idx="3">
                  <c:v>4000</c:v>
                </c:pt>
                <c:pt idx="4">
                  <c:v>5000</c:v>
                </c:pt>
              </c:numCache>
            </c:numRef>
          </c:val>
        </c:ser>
        <c:ser>
          <c:idx val="1"/>
          <c:order val="1"/>
          <c:tx>
            <c:strRef>
              <c:f>Sheet1!$C$1</c:f>
              <c:strCache>
                <c:ptCount val="1"/>
                <c:pt idx="0">
                  <c:v>Texas</c:v>
                </c:pt>
              </c:strCache>
            </c:strRef>
          </c:tx>
          <c:invertIfNegative val="0"/>
          <c:spPr>
            <a:solidFill>
              <a:srgbClr val="4F81BD"/>
            </a:solidFill>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Sheet1!$A$2:$A$6</c:f>
              <c:strCache>
                <c:ptCount val="5"/>
                <c:pt idx="0">
                  <c:v>Apartment</c:v>
                </c:pt>
                <c:pt idx="1">
                  <c:v>Townhome</c:v>
                </c:pt>
                <c:pt idx="2">
                  <c:v>Duplex</c:v>
                </c:pt>
                <c:pt idx="3">
                  <c:v>House</c:v>
                </c:pt>
                <c:pt idx="4">
                  <c:v>Big House</c:v>
                </c:pt>
              </c:strCache>
            </c:strRef>
          </c:cat>
          <c:val>
            <c:numRef>
              <c:f>Sheet1!$C$2:$C$6</c:f>
              <c:numCache>
                <c:formatCode>General</c:formatCode>
                <c:ptCount val="5"/>
                <c:pt idx="0">
                  <c:v>1400</c:v>
                </c:pt>
                <c:pt idx="1">
                  <c:v>2000</c:v>
                </c:pt>
                <c:pt idx="2">
                  <c:v>2500</c:v>
                </c:pt>
                <c:pt idx="3">
                  <c:v>3000</c:v>
                </c:pt>
                <c:pt idx="4">
                  <c:v>3800</c:v>
                </c:pt>
              </c:numCache>
            </c:numRef>
          </c:val>
        </c:s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gapWidth val="150"/>
        <c:overlap val="0"/>
        <c:axId val="2094734554"/>
        <c:axId val="2094734552"/>
        <c:axId val="2094734556"/>
      </c:barChart>
      <c:catAx>
        <c:axId val="2094734554"/>
        <c:scaling>
          <c:orientation val="minMax"/>
        </c:scaling>
        <c:delete val="0"/>
        <c:axPos val="l"/>
        <c:numFmt formatCode="General" sourceLinked="0"/>
        <c:majorTickMark val="out"/>
        <c:minorTickMark val="none"/>
        <c:tickLblPos val="nextTo"/>
        <c:spPr>
          <a:ln w="12700" cap="flat">
            <a:solidFill>
              <a:srgbClr val="888888"/>
            </a:solidFill>
            <a:prstDash val="solid"/>
            <a:round/>
          </a:ln>
        </c:spPr>
        <c:txPr>
          <a:bodyPr/>
          <a:lstStyle/>
          <a:p>
            <a:pPr>
              <a:defRPr sz="1400" b="0" i="0" u="none" strike="noStrike">
                <a:solidFill>
                  <a:srgbClr val="CC0000"/>
                </a:solidFill>
                <a:latin typeface="Helvetica Neue"/>
              </a:defRPr>
            </a:pPr>
            <a:endParaRPr lang="en-US"/>
          </a:p>
        </c:txPr>
        <c:crossAx val="2094734552"/>
        <c:crosses val="autoZero"/>
        <c:auto val="1"/>
        <c:lblAlgn val="ctr"/>
        <c:noMultiLvlLbl val="1"/>
      </c:catAx>
      <c:valAx>
        <c:axId val="2094734552"/>
        <c:scaling>
          <c:orientation val="minMax"/>
        </c:scaling>
        <c:delete val="0"/>
        <c:axPos val="b"/>
        <c:majorGridlines>
          <c:spPr>
            <a:ln w="12700" cap="flat">
              <a:solidFill>
                <a:srgbClr val="888888"/>
              </a:solidFill>
              <a:prstDash val="solid"/>
              <a:round/>
            </a:ln>
          </c:spPr>
        </c:majorGridlines>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solidFill>
          <a:srgbClr val="F1C1C1"/>
        </a:solidFill>
        <a:ln w="38100" cap="flat">
          <a:solidFill>
            <a:srgbClr val="CF0909"/>
          </a:solidFill>
        </a:ln>
        <a:effectLst/>
      </c:spPr>
    </c:plotArea>
    <c:plotVisOnly val="1"/>
    <c:dispBlanksAs val="span"/>
  </c:chart>
  <c:spPr>
    <a:noFill/>
    <a:ln w="12700" cap="flat">
      <a:noFill/>
      <a:miter lim="400000"/>
    </a:ln>
    <a:effectLst/>
  </c:sp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c:date1904 val="0"/>
  <c:chart>
    <c:autoTitleDeleted val="1"/>
    <c:plotArea>
      <c:layout/>
      <c:pieChart>
        <c:varyColors val="0"/>
        <c:ser>
          <c:idx val="0"/>
          <c:order val="0"/>
          <c:tx>
            <c:strRef>
              <c:f>Sheet1!$B$1</c:f>
              <c:strCache>
                <c:ptCount val="1"/>
                <c:pt idx="0">
                  <c:v>Project Status</c:v>
                </c:pt>
              </c:strCache>
            </c:strRef>
          </c:tx>
          <c:spPr>
            <a:solidFill>
              <a:schemeClr val="accent1"/>
            </a:solidFill>
            <a:ln w="9525" cap="flat">
              <a:solidFill>
                <a:srgbClr val="F9F9F9"/>
              </a:solidFill>
              <a:prstDash val="solid"/>
              <a:round/>
            </a:ln>
            <a:effectLst>
              <a:outerShdw sx="100000" sy="100000" kx="0" ky="0" algn="bl" blurRad="38100" rotWithShape="1" dist="23000" dir="5400000">
                <a:srgbClr val="000000">
                  <a:alpha val="35000"/>
                </a:srgbClr>
              </a:outerShdw>
            </a:effectLst>
          </c:spPr>
          <c:explosion val="0"/>
          <c:dPt>
            <c:idx val="0"/>
            <c:explosion val="0"/>
            <c:spPr>
              <a:solidFill>
                <a:srgbClr val="5DA5DA"/>
              </a:solidFill>
              <a:effectLst>
                <a:outerShdw sx="100000" sy="100000" kx="0" ky="0" algn="bl" blurRad="38100" rotWithShape="1" dist="23000" dir="5400000">
                  <a:srgbClr val="000000">
                    <a:alpha val="35000"/>
                  </a:srgbClr>
                </a:outerShdw>
              </a:effectLst>
            </c:spPr>
          </c:dPt>
          <c:dPt>
            <c:idx val="1"/>
            <c:explosion val="0"/>
            <c:spPr>
              <a:solidFill>
                <a:srgbClr val="FAA43A"/>
              </a:solidFill>
              <a:effectLst>
                <a:outerShdw sx="100000" sy="100000" kx="0" ky="0" algn="bl" blurRad="38100" rotWithShape="1" dist="23000" dir="5400000">
                  <a:srgbClr val="000000">
                    <a:alpha val="35000"/>
                  </a:srgbClr>
                </a:outerShdw>
              </a:effectLst>
            </c:spPr>
          </c:dPt>
          <c:dPt>
            <c:idx val="2"/>
            <c:explosion val="0"/>
            <c:spPr>
              <a:solidFill>
                <a:srgbClr val="60BD68"/>
              </a:solidFill>
              <a:effectLst>
                <a:outerShdw sx="100000" sy="100000" kx="0" ky="0" algn="bl" blurRad="38100" rotWithShape="1" dist="23000" dir="5400000">
                  <a:srgbClr val="000000">
                    <a:alpha val="35000"/>
                  </a:srgbClr>
                </a:outerShdw>
              </a:effectLst>
            </c:spPr>
          </c:dPt>
          <c:dPt>
            <c:idx val="3"/>
            <c:explosion val="0"/>
            <c:spPr>
              <a:solidFill>
                <a:srgbClr val="F17CB0"/>
              </a:solidFill>
              <a:effectLst>
                <a:outerShdw sx="100000" sy="100000" kx="0" ky="0" algn="bl" blurRad="38100" rotWithShape="1" dist="23000" dir="5400000">
                  <a:srgbClr val="000000">
                    <a:alpha val="35000"/>
                  </a:srgbClr>
                </a:outerShdw>
              </a:effectLst>
            </c:spPr>
          </c:dPt>
          <c:dLbls>
            <c:dLbl>
              <c:idx val="0"/>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1"/>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2"/>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3"/>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numFmt formatCode="0%" sourceLinked="0"/>
            <c:txPr>
              <a:bodyPr/>
              <a:lstStyle/>
              <a:p>
                <a:pPr>
                  <a:defRPr b="0" i="0" strike="noStrike" sz="1800" u="none">
                    <a:solidFill>
                      <a:srgbClr val="000000"/>
                    </a:solidFill>
                    <a:latin typeface="Arial"/>
                  </a:defRPr>
                </a:pPr>
              </a:p>
            </c:txPr>
            <c:dLblPos val="ctr"/>
            <c:showLegendKey val="0"/>
            <c:showVal val="0"/>
            <c:showCatName val="1"/>
            <c:showSerName val="0"/>
            <c:showPercent val="1"/>
            <c:showBubbleSize val="0"/>
            <c:showLeaderLines val="0"/>
          </c:dLbls>
          <c:cat>
            <c:strRef>
              <c:f>Sheet1!$A$2:$A$5</c:f>
              <c:strCache>
                <c:ptCount val="4"/>
                <c:pt idx="0">
                  <c:v>Red</c:v>
                </c:pt>
                <c:pt idx="1">
                  <c:v>Amber</c:v>
                </c:pt>
                <c:pt idx="2">
                  <c:v>Green</c:v>
                </c:pt>
                <c:pt idx="3">
                  <c:v>Unknown</c:v>
                </c:pt>
              </c:strCache>
            </c:strRef>
          </c:cat>
          <c:val>
            <c:numRef>
              <c:f>Sheet1!$B$2:$B$5</c:f>
              <c:numCache>
                <c:ptCount val="4"/>
                <c:pt idx="0">
                  <c:v>8</c:v>
                </c:pt>
                <c:pt idx="1">
                  <c:v>20</c:v>
                </c:pt>
                <c:pt idx="2">
                  <c:v>30</c:v>
                </c:pt>
                <c:pt idx="3">
                  <c:v>2</c:v>
                </c:pt>
              </c:numCache>
            </c:numRef>
          </c:val>
        </c:ser>
        <c:firstSliceAng val="0"/>
      </c:pieChart>
      <c:spPr>
        <a:noFill/>
        <a:ln>
          <a:noFill/>
        </a:ln>
        <a:effectLst/>
      </c:spPr>
    </c:plotArea>
    <c:legend>
      <c:legendPos val="l"/>
      <c:layout/>
      <c:overlay val="0"/>
      <c:txPr>
        <a:bodyPr/>
        <a:lstStyle/>
        <a:p>
          <a:pPr>
            <a:defRPr>
              <a:latin typeface="Courier New"/>
              <a:cs typeface="Courier New"/>
            </a:defRPr>
          </a:pPr>
          <a:endParaRPr lang="en-US"/>
        </a:p>
      </c:txPr>
    </c:legend>
    <c:plotVisOnly val="1"/>
    <c:dispBlanksAs val="span"/>
  </c:chart>
  <c:spPr>
    <a:noFill/>
    <a:ln w="12700" cap="flat">
      <a:noFill/>
      <a:miter lim="400000"/>
    </a:ln>
    <a:effectLst/>
  </c:sp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c:date1904 val="0"/>
  <c:chart>
    <c:autoTitleDeleted val="1"/>
    <c:plotArea>
      <c:layout/>
      <c:pieChart>
        <c:varyColors val="0"/>
        <c:ser>
          <c:idx val="0"/>
          <c:order val="0"/>
          <c:tx>
            <c:strRef>
              <c:f>Sheet1!$B$1</c:f>
              <c:strCache>
                <c:ptCount val="1"/>
                <c:pt idx="0">
                  <c:v>Project Status</c:v>
                </c:pt>
              </c:strCache>
            </c:strRef>
          </c:tx>
          <c:spPr>
            <a:solidFill>
              <a:schemeClr val="accent1"/>
            </a:solidFill>
            <a:ln w="9525" cap="flat">
              <a:solidFill>
                <a:srgbClr val="F9F9F9"/>
              </a:solidFill>
              <a:prstDash val="solid"/>
              <a:round/>
            </a:ln>
            <a:effectLst>
              <a:outerShdw sx="100000" sy="100000" kx="0" ky="0" algn="bl" blurRad="38100" rotWithShape="1" dist="23000" dir="5400000">
                <a:srgbClr val="000000">
                  <a:alpha val="35000"/>
                </a:srgbClr>
              </a:outerShdw>
            </a:effectLst>
          </c:spPr>
          <c:explosion val="0"/>
          <c:dPt>
            <c:idx val="0"/>
            <c:explosion val="0"/>
            <c:spPr>
              <a:solidFill>
                <a:srgbClr val="5DA5DA"/>
              </a:solidFill>
              <a:effectLst>
                <a:outerShdw sx="100000" sy="100000" kx="0" ky="0" algn="bl" blurRad="38100" rotWithShape="1" dist="23000" dir="5400000">
                  <a:srgbClr val="000000">
                    <a:alpha val="35000"/>
                  </a:srgbClr>
                </a:outerShdw>
              </a:effectLst>
            </c:spPr>
          </c:dPt>
          <c:dPt>
            <c:idx val="1"/>
            <c:explosion val="0"/>
            <c:spPr>
              <a:solidFill>
                <a:srgbClr val="FAA43A"/>
              </a:solidFill>
              <a:effectLst>
                <a:outerShdw sx="100000" sy="100000" kx="0" ky="0" algn="bl" blurRad="38100" rotWithShape="1" dist="23000" dir="5400000">
                  <a:srgbClr val="000000">
                    <a:alpha val="35000"/>
                  </a:srgbClr>
                </a:outerShdw>
              </a:effectLst>
            </c:spPr>
          </c:dPt>
          <c:dPt>
            <c:idx val="2"/>
            <c:explosion val="0"/>
            <c:spPr>
              <a:solidFill>
                <a:srgbClr val="60BD68"/>
              </a:solidFill>
              <a:effectLst>
                <a:outerShdw sx="100000" sy="100000" kx="0" ky="0" algn="bl" blurRad="38100" rotWithShape="1" dist="23000" dir="5400000">
                  <a:srgbClr val="000000">
                    <a:alpha val="35000"/>
                  </a:srgbClr>
                </a:outerShdw>
              </a:effectLst>
            </c:spPr>
          </c:dPt>
          <c:dPt>
            <c:idx val="3"/>
            <c:explosion val="0"/>
            <c:spPr>
              <a:solidFill>
                <a:srgbClr val="F17CB0"/>
              </a:solidFill>
              <a:effectLst>
                <a:outerShdw sx="100000" sy="100000" kx="0" ky="0" algn="bl" blurRad="38100" rotWithShape="1" dist="23000" dir="5400000">
                  <a:srgbClr val="000000">
                    <a:alpha val="35000"/>
                  </a:srgbClr>
                </a:outerShdw>
              </a:effectLst>
            </c:spPr>
          </c:dPt>
          <c:dLbls>
            <c:dLbl>
              <c:idx val="0"/>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1"/>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2"/>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3"/>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numFmt formatCode="0%" sourceLinked="0"/>
            <c:txPr>
              <a:bodyPr/>
              <a:lstStyle/>
              <a:p>
                <a:pPr>
                  <a:defRPr b="0" i="0" strike="noStrike" sz="1800" u="none">
                    <a:solidFill>
                      <a:srgbClr val="000000"/>
                    </a:solidFill>
                    <a:latin typeface="Arial"/>
                  </a:defRPr>
                </a:pPr>
              </a:p>
            </c:txPr>
            <c:dLblPos val="ctr"/>
            <c:showLegendKey val="0"/>
            <c:showVal val="0"/>
            <c:showCatName val="1"/>
            <c:showSerName val="0"/>
            <c:showPercent val="1"/>
            <c:showBubbleSize val="0"/>
            <c:showLeaderLines val="0"/>
          </c:dLbls>
          <c:cat>
            <c:strRef>
              <c:f>Sheet1!$A$2:$A$5</c:f>
              <c:strCache>
                <c:ptCount val="4"/>
                <c:pt idx="0">
                  <c:v>Red</c:v>
                </c:pt>
                <c:pt idx="1">
                  <c:v>Amber</c:v>
                </c:pt>
                <c:pt idx="2">
                  <c:v>Green</c:v>
                </c:pt>
                <c:pt idx="3">
                  <c:v>Unknown</c:v>
                </c:pt>
              </c:strCache>
            </c:strRef>
          </c:cat>
          <c:val>
            <c:numRef>
              <c:f>Sheet1!$B$2:$B$5</c:f>
              <c:numCache>
                <c:ptCount val="4"/>
                <c:pt idx="0">
                  <c:v>8</c:v>
                </c:pt>
                <c:pt idx="1">
                  <c:v>20</c:v>
                </c:pt>
                <c:pt idx="2">
                  <c:v>30</c:v>
                </c:pt>
                <c:pt idx="3">
                  <c:v>2</c:v>
                </c:pt>
              </c:numCache>
            </c:numRef>
          </c:val>
        </c:ser>
        <c:firstSliceAng val="0"/>
      </c:pieChart>
      <c:spPr>
        <a:noFill/>
        <a:ln>
          <a:noFill/>
        </a:ln>
        <a:effectLst/>
      </c:spPr>
    </c:plotArea>
    <c:legend>
      <c:legendPos val="t"/>
      <c:layout/>
      <c:overlay val="0"/>
    </c:legend>
    <c:plotVisOnly val="1"/>
    <c:dispBlanksAs val="span"/>
  </c:chart>
  <c:spPr>
    <a:noFill/>
    <a:ln w="12700" cap="flat">
      <a:noFill/>
      <a:miter lim="400000"/>
    </a:ln>
    <a:effectLst/>
  </c:sp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c:date1904 val="0"/>
  <c:chart>
    <c:autoTitleDeleted val="1"/>
    <c:plotArea>
      <c:layout/>
      <c:pieChart>
        <c:varyColors val="0"/>
        <c:ser>
          <c:idx val="0"/>
          <c:order val="0"/>
          <c:tx>
            <c:strRef>
              <c:f>Sheet1!$B$1</c:f>
              <c:strCache>
                <c:ptCount val="1"/>
                <c:pt idx="0">
                  <c:v>Location</c:v>
                </c:pt>
              </c:strCache>
            </c:strRef>
          </c:tx>
          <c:spPr>
            <a:solidFill>
              <a:schemeClr val="accent1"/>
            </a:solidFill>
            <a:ln w="9525" cap="flat">
              <a:solidFill>
                <a:srgbClr val="F9F9F9"/>
              </a:solidFill>
              <a:prstDash val="solid"/>
              <a:round/>
            </a:ln>
            <a:effectLst>
              <a:outerShdw sx="100000" sy="100000" kx="0" ky="0" algn="bl" blurRad="38100" rotWithShape="1" dist="23000" dir="5400000">
                <a:srgbClr val="000000">
                  <a:alpha val="35000"/>
                </a:srgbClr>
              </a:outerShdw>
            </a:effectLst>
          </c:spPr>
          <c:explosion val="0"/>
          <c:dPt>
            <c:idx val="0"/>
            <c:explosion val="0"/>
            <c:spPr>
              <a:solidFill>
                <a:srgbClr val="5DA5DA"/>
              </a:solidFill>
              <a:effectLst>
                <a:outerShdw sx="100000" sy="100000" kx="0" ky="0" algn="bl" blurRad="38100" rotWithShape="1" dist="23000" dir="5400000">
                  <a:srgbClr val="000000">
                    <a:alpha val="35000"/>
                  </a:srgbClr>
                </a:outerShdw>
              </a:effectLst>
            </c:spPr>
          </c:dPt>
          <c:dPt>
            <c:idx val="1"/>
            <c:explosion val="0"/>
            <c:spPr>
              <a:solidFill>
                <a:srgbClr val="FAA43A"/>
              </a:solidFill>
              <a:effectLst>
                <a:outerShdw sx="100000" sy="100000" kx="0" ky="0" algn="bl" blurRad="38100" rotWithShape="1" dist="23000" dir="5400000">
                  <a:srgbClr val="000000">
                    <a:alpha val="35000"/>
                  </a:srgbClr>
                </a:outerShdw>
              </a:effectLst>
            </c:spPr>
          </c:dPt>
          <c:dPt>
            <c:idx val="2"/>
            <c:explosion val="0"/>
            <c:spPr>
              <a:solidFill>
                <a:srgbClr val="60BD68"/>
              </a:solidFill>
              <a:effectLst>
                <a:outerShdw sx="100000" sy="100000" kx="0" ky="0" algn="bl" blurRad="38100" rotWithShape="1" dist="23000" dir="5400000">
                  <a:srgbClr val="000000">
                    <a:alpha val="35000"/>
                  </a:srgbClr>
                </a:outerShdw>
              </a:effectLst>
            </c:spPr>
          </c:dPt>
          <c:dPt>
            <c:idx val="3"/>
            <c:explosion val="0"/>
            <c:spPr>
              <a:solidFill>
                <a:srgbClr val="F17CB0"/>
              </a:solidFill>
              <a:effectLst>
                <a:outerShdw sx="100000" sy="100000" kx="0" ky="0" algn="bl" blurRad="38100" rotWithShape="1" dist="23000" dir="5400000">
                  <a:srgbClr val="000000">
                    <a:alpha val="35000"/>
                  </a:srgbClr>
                </a:outerShdw>
              </a:effectLst>
            </c:spPr>
          </c:dPt>
          <c:dPt>
            <c:idx val="4"/>
            <c:explosion val="0"/>
            <c:spPr>
              <a:solidFill>
                <a:srgbClr val="B2912F"/>
              </a:solidFill>
              <a:effectLst>
                <a:outerShdw sx="100000" sy="100000" kx="0" ky="0" algn="bl" blurRad="38100" rotWithShape="1" dist="23000" dir="5400000">
                  <a:srgbClr val="000000">
                    <a:alpha val="35000"/>
                  </a:srgbClr>
                </a:outerShdw>
              </a:effectLst>
            </c:spPr>
          </c:dPt>
          <c:dPt>
            <c:idx val="5"/>
            <c:explosion val="0"/>
            <c:spPr>
              <a:solidFill>
                <a:srgbClr val="B276B2"/>
              </a:solidFill>
              <a:effectLst>
                <a:outerShdw sx="100000" sy="100000" kx="0" ky="0" algn="bl" blurRad="38100" rotWithShape="1" dist="23000" dir="5400000">
                  <a:srgbClr val="000000">
                    <a:alpha val="35000"/>
                  </a:srgbClr>
                </a:outerShdw>
              </a:effectLst>
            </c:spPr>
          </c:dPt>
          <c:dPt>
            <c:idx val="6"/>
            <c:explosion val="0"/>
            <c:spPr>
              <a:solidFill>
                <a:srgbClr val="DECF3F"/>
              </a:solidFill>
              <a:effectLst>
                <a:outerShdw sx="100000" sy="100000" kx="0" ky="0" algn="bl" blurRad="38100" rotWithShape="1" dist="23000" dir="5400000">
                  <a:srgbClr val="000000">
                    <a:alpha val="35000"/>
                  </a:srgbClr>
                </a:outerShdw>
              </a:effectLst>
            </c:spPr>
          </c:dPt>
          <c:dLbls>
            <c:dLbl>
              <c:idx val="0"/>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1"/>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2"/>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3"/>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4"/>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5"/>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6"/>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numFmt formatCode="0%" sourceLinked="0"/>
            <c:txPr>
              <a:bodyPr/>
              <a:lstStyle/>
              <a:p>
                <a:pPr>
                  <a:defRPr b="0" i="0" strike="noStrike" sz="1800" u="none">
                    <a:solidFill>
                      <a:srgbClr val="000000"/>
                    </a:solidFill>
                    <a:latin typeface="Arial"/>
                  </a:defRPr>
                </a:pPr>
              </a:p>
            </c:txPr>
            <c:dLblPos val="ctr"/>
            <c:showLegendKey val="0"/>
            <c:showVal val="0"/>
            <c:showCatName val="1"/>
            <c:showSerName val="0"/>
            <c:showPercent val="1"/>
            <c:showBubbleSize val="0"/>
            <c:showLeaderLines val="0"/>
          </c:dLbls>
          <c:cat>
            <c:strRef>
              <c:f>Sheet1!$A$2:$A$8</c:f>
              <c:strCache>
                <c:ptCount val="7"/>
                <c:pt idx="0">
                  <c:v>CN</c:v>
                </c:pt>
                <c:pt idx="1">
                  <c:v>DE</c:v>
                </c:pt>
                <c:pt idx="2">
                  <c:v>GB</c:v>
                </c:pt>
                <c:pt idx="3">
                  <c:v>MX</c:v>
                </c:pt>
                <c:pt idx="4">
                  <c:v>JP</c:v>
                </c:pt>
                <c:pt idx="5">
                  <c:v>IN</c:v>
                </c:pt>
                <c:pt idx="6">
                  <c:v>US</c:v>
                </c:pt>
              </c:strCache>
            </c:strRef>
          </c:cat>
          <c:val>
            <c:numRef>
              <c:f>Sheet1!$B$2:$B$8</c:f>
              <c:numCache>
                <c:ptCount val="7"/>
                <c:pt idx="0">
                  <c:v>69</c:v>
                </c:pt>
                <c:pt idx="1">
                  <c:v>35</c:v>
                </c:pt>
                <c:pt idx="2">
                  <c:v>40</c:v>
                </c:pt>
                <c:pt idx="3">
                  <c:v>85</c:v>
                </c:pt>
                <c:pt idx="4">
                  <c:v>38</c:v>
                </c:pt>
                <c:pt idx="5">
                  <c:v>99</c:v>
                </c:pt>
                <c:pt idx="6">
                  <c:v>101</c:v>
                </c:pt>
              </c:numCache>
            </c:numRef>
          </c:val>
        </c:ser>
        <c:firstSliceAng val="0"/>
      </c:pieChart>
      <c:spPr>
        <a:noFill/>
        <a:ln>
          <a:noFill/>
        </a:ln>
        <a:effectLst/>
      </c:spPr>
    </c:plotArea>
    <c:legend>
      <c:legendPos val="r"/>
      <c:layout/>
      <c:overlay val="0"/>
    </c:legend>
    <c:plotVisOnly val="1"/>
    <c:dispBlanksAs val="span"/>
  </c:chart>
  <c:spPr>
    <a:noFill/>
    <a:ln w="12700" cap="flat">
      <a:noFill/>
      <a:miter lim="400000"/>
    </a:ln>
    <a:effectLst/>
  </c:sp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c:date1904 val="0"/>
  <c:chart>
    <c:autoTitleDeleted val="1"/>
    <c:plotArea>
      <c:layout/>
      <c:pieChart>
        <c:varyColors val="0"/>
        <c:ser>
          <c:idx val="0"/>
          <c:order val="0"/>
          <c:tx>
            <c:strRef>
              <c:f>Sheet1!$B$1</c:f>
              <c:strCache>
                <c:ptCount val="1"/>
                <c:pt idx="0">
                  <c:v>Location</c:v>
                </c:pt>
              </c:strCache>
            </c:strRef>
          </c:tx>
          <c:spPr>
            <a:solidFill>
              <a:schemeClr val="accent1"/>
            </a:solidFill>
            <a:ln w="9525" cap="flat">
              <a:solidFill>
                <a:srgbClr val="F9F9F9"/>
              </a:solidFill>
              <a:prstDash val="solid"/>
              <a:round/>
            </a:ln>
            <a:effectLst>
              <a:outerShdw sx="100000" sy="100000" kx="0" ky="0" algn="bl" blurRad="38100" rotWithShape="1" dist="23000" dir="5400000">
                <a:srgbClr val="000000">
                  <a:alpha val="35000"/>
                </a:srgbClr>
              </a:outerShdw>
            </a:effectLst>
          </c:spPr>
          <c:explosion val="0"/>
          <c:dPt>
            <c:idx val="0"/>
            <c:explosion val="0"/>
            <c:spPr>
              <a:solidFill>
                <a:srgbClr val="5DA5DA"/>
              </a:solidFill>
              <a:effectLst>
                <a:outerShdw sx="100000" sy="100000" kx="0" ky="0" algn="bl" blurRad="38100" rotWithShape="1" dist="23000" dir="5400000">
                  <a:srgbClr val="000000">
                    <a:alpha val="35000"/>
                  </a:srgbClr>
                </a:outerShdw>
              </a:effectLst>
            </c:spPr>
          </c:dPt>
          <c:dPt>
            <c:idx val="1"/>
            <c:explosion val="0"/>
            <c:spPr>
              <a:solidFill>
                <a:srgbClr val="FAA43A"/>
              </a:solidFill>
              <a:effectLst>
                <a:outerShdw sx="100000" sy="100000" kx="0" ky="0" algn="bl" blurRad="38100" rotWithShape="1" dist="23000" dir="5400000">
                  <a:srgbClr val="000000">
                    <a:alpha val="35000"/>
                  </a:srgbClr>
                </a:outerShdw>
              </a:effectLst>
            </c:spPr>
          </c:dPt>
          <c:dPt>
            <c:idx val="2"/>
            <c:explosion val="0"/>
            <c:spPr>
              <a:solidFill>
                <a:srgbClr val="60BD68"/>
              </a:solidFill>
              <a:effectLst>
                <a:outerShdw sx="100000" sy="100000" kx="0" ky="0" algn="bl" blurRad="38100" rotWithShape="1" dist="23000" dir="5400000">
                  <a:srgbClr val="000000">
                    <a:alpha val="35000"/>
                  </a:srgbClr>
                </a:outerShdw>
              </a:effectLst>
            </c:spPr>
          </c:dPt>
          <c:dPt>
            <c:idx val="3"/>
            <c:explosion val="0"/>
            <c:spPr>
              <a:solidFill>
                <a:srgbClr val="F17CB0"/>
              </a:solidFill>
              <a:effectLst>
                <a:outerShdw sx="100000" sy="100000" kx="0" ky="0" algn="bl" blurRad="38100" rotWithShape="1" dist="23000" dir="5400000">
                  <a:srgbClr val="000000">
                    <a:alpha val="35000"/>
                  </a:srgbClr>
                </a:outerShdw>
              </a:effectLst>
            </c:spPr>
          </c:dPt>
          <c:dPt>
            <c:idx val="4"/>
            <c:explosion val="0"/>
            <c:spPr>
              <a:solidFill>
                <a:srgbClr val="B2912F"/>
              </a:solidFill>
              <a:effectLst>
                <a:outerShdw sx="100000" sy="100000" kx="0" ky="0" algn="bl" blurRad="38100" rotWithShape="1" dist="23000" dir="5400000">
                  <a:srgbClr val="000000">
                    <a:alpha val="35000"/>
                  </a:srgbClr>
                </a:outerShdw>
              </a:effectLst>
            </c:spPr>
          </c:dPt>
          <c:dPt>
            <c:idx val="5"/>
            <c:explosion val="0"/>
            <c:spPr>
              <a:solidFill>
                <a:srgbClr val="B276B2"/>
              </a:solidFill>
              <a:effectLst>
                <a:outerShdw sx="100000" sy="100000" kx="0" ky="0" algn="bl" blurRad="38100" rotWithShape="1" dist="23000" dir="5400000">
                  <a:srgbClr val="000000">
                    <a:alpha val="35000"/>
                  </a:srgbClr>
                </a:outerShdw>
              </a:effectLst>
            </c:spPr>
          </c:dPt>
          <c:dPt>
            <c:idx val="6"/>
            <c:explosion val="0"/>
            <c:spPr>
              <a:solidFill>
                <a:srgbClr val="DECF3F"/>
              </a:solidFill>
              <a:effectLst>
                <a:outerShdw sx="100000" sy="100000" kx="0" ky="0" algn="bl" blurRad="38100" rotWithShape="1" dist="23000" dir="5400000">
                  <a:srgbClr val="000000">
                    <a:alpha val="35000"/>
                  </a:srgbClr>
                </a:outerShdw>
              </a:effectLst>
            </c:spPr>
          </c:dPt>
          <c:dLbls>
            <c:dLbl>
              <c:idx val="0"/>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1"/>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2"/>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3"/>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4"/>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5"/>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6"/>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numFmt formatCode="0%" sourceLinked="0"/>
            <c:txPr>
              <a:bodyPr/>
              <a:lstStyle/>
              <a:p>
                <a:pPr>
                  <a:defRPr b="0" i="0" strike="noStrike" sz="1800" u="none">
                    <a:solidFill>
                      <a:srgbClr val="000000"/>
                    </a:solidFill>
                    <a:latin typeface="Arial"/>
                  </a:defRPr>
                </a:pPr>
              </a:p>
            </c:txPr>
            <c:dLblPos val="ctr"/>
            <c:showLegendKey val="0"/>
            <c:showVal val="0"/>
            <c:showCatName val="1"/>
            <c:showSerName val="0"/>
            <c:showPercent val="1"/>
            <c:showBubbleSize val="0"/>
            <c:showLeaderLines val="0"/>
          </c:dLbls>
          <c:cat>
            <c:strRef>
              <c:f>Sheet1!$A$2:$A$8</c:f>
              <c:strCache>
                <c:ptCount val="7"/>
                <c:pt idx="0">
                  <c:v>CN</c:v>
                </c:pt>
                <c:pt idx="1">
                  <c:v>DE</c:v>
                </c:pt>
                <c:pt idx="2">
                  <c:v>GB</c:v>
                </c:pt>
                <c:pt idx="3">
                  <c:v>MX</c:v>
                </c:pt>
                <c:pt idx="4">
                  <c:v>JP</c:v>
                </c:pt>
                <c:pt idx="5">
                  <c:v>IN</c:v>
                </c:pt>
                <c:pt idx="6">
                  <c:v>US</c:v>
                </c:pt>
              </c:strCache>
            </c:strRef>
          </c:cat>
          <c:val>
            <c:numRef>
              <c:f>Sheet1!$B$2:$B$8</c:f>
              <c:numCache>
                <c:ptCount val="7"/>
                <c:pt idx="0">
                  <c:v>69</c:v>
                </c:pt>
                <c:pt idx="1">
                  <c:v>35</c:v>
                </c:pt>
                <c:pt idx="2">
                  <c:v>40</c:v>
                </c:pt>
                <c:pt idx="3">
                  <c:v>85</c:v>
                </c:pt>
                <c:pt idx="4">
                  <c:v>38</c:v>
                </c:pt>
                <c:pt idx="5">
                  <c:v>99</c:v>
                </c:pt>
                <c:pt idx="6">
                  <c:v>101</c:v>
                </c:pt>
              </c:numCache>
            </c:numRef>
          </c:val>
        </c:ser>
        <c:firstSliceAng val="0"/>
      </c:pieChart>
      <c:spPr>
        <a:noFill/>
        <a:ln>
          <a:noFill/>
        </a:ln>
        <a:effectLst/>
      </c:spPr>
    </c:plotArea>
    <c:legend>
      <c:legendPos val="b"/>
      <c:layout/>
      <c:overlay val="0"/>
    </c:legend>
    <c:plotVisOnly val="1"/>
    <c:dispBlanksAs val="span"/>
  </c:chart>
  <c:spPr>
    <a:noFill/>
    <a:ln w="12700" cap="flat">
      <a:noFill/>
      <a:miter lim="400000"/>
    </a:ln>
    <a:effectLst/>
  </c:sp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c:date1904 val="0"/>
  <c:chart>
    <c:title>
      <c:tx>
        <c:rich>
          <a:bodyPr/>
          <a:lstStyle/>
          <a:p>
            <a:pPr algn="l">
              <a:defRPr sz="1800" b="0" i="0" u="none" strike="noStrike">
                <a:solidFill>
                  <a:srgbClr val="000000"/>
                </a:solidFill>
                <a:latin typeface="Arial"/>
              </a:defRPr>
            </a:pPr>
            <a:r>
              <a:rPr sz="1800" b="0" i="0" u="none" strike="noStrike">
                <a:solidFill>
                  <a:srgbClr val="000000"/>
                </a:solidFill>
                <a:latin typeface="Arial"/>
              </a:rPr>
              <a:t>Left Title &amp; Large Legend</a:t>
            </a:r>
          </a:p>
        </c:rich>
      </c:tx>
      <c:layout/>
      <c:overlay val="0"/>
    </c:title>
    <c:autoTitleDeleted val="0"/>
    <c:plotArea>
      <c:layout/>
      <c:pieChart>
        <c:varyColors val="0"/>
        <c:ser>
          <c:idx val="0"/>
          <c:order val="0"/>
          <c:tx>
            <c:strRef>
              <c:f>Sheet1!$B$1</c:f>
              <c:strCache>
                <c:ptCount val="1"/>
                <c:pt idx="0">
                  <c:v>Location</c:v>
                </c:pt>
              </c:strCache>
            </c:strRef>
          </c:tx>
          <c:spPr>
            <a:solidFill>
              <a:schemeClr val="accent1"/>
            </a:solidFill>
            <a:ln w="9525" cap="flat">
              <a:solidFill>
                <a:srgbClr val="F9F9F9"/>
              </a:solidFill>
              <a:prstDash val="solid"/>
              <a:round/>
            </a:ln>
            <a:effectLst>
              <a:outerShdw sx="100000" sy="100000" kx="0" ky="0" algn="bl" blurRad="38100" rotWithShape="1" dist="23000" dir="5400000">
                <a:srgbClr val="000000">
                  <a:alpha val="35000"/>
                </a:srgbClr>
              </a:outerShdw>
            </a:effectLst>
          </c:spPr>
          <c:explosion val="0"/>
          <c:dPt>
            <c:idx val="0"/>
            <c:explosion val="0"/>
            <c:spPr>
              <a:solidFill>
                <a:srgbClr val="5DA5DA"/>
              </a:solidFill>
              <a:ln w="12700" cap="flat">
                <a:solidFill>
                  <a:srgbClr val="F1F1F1"/>
                </a:solidFill>
                <a:prstDash val="solid"/>
                <a:round/>
              </a:ln>
              <a:effectLst>
                <a:outerShdw sx="100000" sy="100000" kx="0" ky="0" algn="bl" blurRad="38100" rotWithShape="1" dist="23000" dir="5400000">
                  <a:srgbClr val="000000">
                    <a:alpha val="35000"/>
                  </a:srgbClr>
                </a:outerShdw>
              </a:effectLst>
            </c:spPr>
          </c:dPt>
          <c:dPt>
            <c:idx val="1"/>
            <c:explosion val="0"/>
            <c:spPr>
              <a:solidFill>
                <a:srgbClr val="FAA43A"/>
              </a:solidFill>
              <a:ln w="12700" cap="flat">
                <a:solidFill>
                  <a:srgbClr val="F1F1F1"/>
                </a:solidFill>
                <a:prstDash val="solid"/>
                <a:round/>
              </a:ln>
              <a:effectLst>
                <a:outerShdw sx="100000" sy="100000" kx="0" ky="0" algn="bl" blurRad="38100" rotWithShape="1" dist="23000" dir="5400000">
                  <a:srgbClr val="000000">
                    <a:alpha val="35000"/>
                  </a:srgbClr>
                </a:outerShdw>
              </a:effectLst>
            </c:spPr>
          </c:dPt>
          <c:dPt>
            <c:idx val="2"/>
            <c:explosion val="0"/>
            <c:spPr>
              <a:solidFill>
                <a:srgbClr val="60BD68"/>
              </a:solidFill>
              <a:ln w="12700" cap="flat">
                <a:solidFill>
                  <a:srgbClr val="F1F1F1"/>
                </a:solidFill>
                <a:prstDash val="solid"/>
                <a:round/>
              </a:ln>
              <a:effectLst>
                <a:outerShdw sx="100000" sy="100000" kx="0" ky="0" algn="bl" blurRad="38100" rotWithShape="1" dist="23000" dir="5400000">
                  <a:srgbClr val="000000">
                    <a:alpha val="35000"/>
                  </a:srgbClr>
                </a:outerShdw>
              </a:effectLst>
            </c:spPr>
          </c:dPt>
          <c:dPt>
            <c:idx val="3"/>
            <c:explosion val="0"/>
            <c:spPr>
              <a:solidFill>
                <a:srgbClr val="F17CB0"/>
              </a:solidFill>
              <a:ln w="12700" cap="flat">
                <a:solidFill>
                  <a:srgbClr val="F1F1F1"/>
                </a:solidFill>
                <a:prstDash val="solid"/>
                <a:round/>
              </a:ln>
              <a:effectLst>
                <a:outerShdw sx="100000" sy="100000" kx="0" ky="0" algn="bl" blurRad="38100" rotWithShape="1" dist="23000" dir="5400000">
                  <a:srgbClr val="000000">
                    <a:alpha val="35000"/>
                  </a:srgbClr>
                </a:outerShdw>
              </a:effectLst>
            </c:spPr>
          </c:dPt>
          <c:dPt>
            <c:idx val="4"/>
            <c:explosion val="0"/>
            <c:spPr>
              <a:solidFill>
                <a:srgbClr val="B2912F"/>
              </a:solidFill>
              <a:ln w="12700" cap="flat">
                <a:solidFill>
                  <a:srgbClr val="F1F1F1"/>
                </a:solidFill>
                <a:prstDash val="solid"/>
                <a:round/>
              </a:ln>
              <a:effectLst>
                <a:outerShdw sx="100000" sy="100000" kx="0" ky="0" algn="bl" blurRad="38100" rotWithShape="1" dist="23000" dir="5400000">
                  <a:srgbClr val="000000">
                    <a:alpha val="35000"/>
                  </a:srgbClr>
                </a:outerShdw>
              </a:effectLst>
            </c:spPr>
          </c:dPt>
          <c:dPt>
            <c:idx val="5"/>
            <c:explosion val="0"/>
            <c:spPr>
              <a:solidFill>
                <a:srgbClr val="B276B2"/>
              </a:solidFill>
              <a:ln w="12700" cap="flat">
                <a:solidFill>
                  <a:srgbClr val="F1F1F1"/>
                </a:solidFill>
                <a:prstDash val="solid"/>
                <a:round/>
              </a:ln>
              <a:effectLst>
                <a:outerShdw sx="100000" sy="100000" kx="0" ky="0" algn="bl" blurRad="38100" rotWithShape="1" dist="23000" dir="5400000">
                  <a:srgbClr val="000000">
                    <a:alpha val="35000"/>
                  </a:srgbClr>
                </a:outerShdw>
              </a:effectLst>
            </c:spPr>
          </c:dPt>
          <c:dPt>
            <c:idx val="6"/>
            <c:explosion val="0"/>
            <c:spPr>
              <a:solidFill>
                <a:srgbClr val="DECF3F"/>
              </a:solidFill>
              <a:ln w="12700" cap="flat">
                <a:solidFill>
                  <a:srgbClr val="F1F1F1"/>
                </a:solidFill>
                <a:prstDash val="solid"/>
                <a:round/>
              </a:ln>
              <a:effectLst>
                <a:outerShdw sx="100000" sy="100000" kx="0" ky="0" algn="bl" blurRad="38100" rotWithShape="1" dist="23000" dir="5400000">
                  <a:srgbClr val="000000">
                    <a:alpha val="35000"/>
                  </a:srgbClr>
                </a:outerShdw>
              </a:effectLst>
            </c:spPr>
          </c:dPt>
          <c:dLbls>
            <c:dLbl>
              <c:idx val="0"/>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1"/>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2"/>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3"/>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4"/>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5"/>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6"/>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numFmt formatCode="0%" sourceLinked="0"/>
            <c:txPr>
              <a:bodyPr/>
              <a:lstStyle/>
              <a:p>
                <a:pPr>
                  <a:defRPr b="0" i="0" strike="noStrike" sz="1800" u="none">
                    <a:solidFill>
                      <a:srgbClr val="000000"/>
                    </a:solidFill>
                    <a:latin typeface="Arial"/>
                  </a:defRPr>
                </a:pPr>
              </a:p>
            </c:txPr>
            <c:dLblPos val="ctr"/>
            <c:showLegendKey val="0"/>
            <c:showVal val="0"/>
            <c:showCatName val="1"/>
            <c:showSerName val="0"/>
            <c:showPercent val="1"/>
            <c:showBubbleSize val="0"/>
            <c:showLeaderLines val="0"/>
          </c:dLbls>
          <c:cat>
            <c:strRef>
              <c:f>Sheet1!$A$2:$A$8</c:f>
              <c:strCache>
                <c:ptCount val="7"/>
                <c:pt idx="0">
                  <c:v>CN</c:v>
                </c:pt>
                <c:pt idx="1">
                  <c:v>DE</c:v>
                </c:pt>
                <c:pt idx="2">
                  <c:v>GB</c:v>
                </c:pt>
                <c:pt idx="3">
                  <c:v>MX</c:v>
                </c:pt>
                <c:pt idx="4">
                  <c:v>JP</c:v>
                </c:pt>
                <c:pt idx="5">
                  <c:v>IN</c:v>
                </c:pt>
                <c:pt idx="6">
                  <c:v>US</c:v>
                </c:pt>
              </c:strCache>
            </c:strRef>
          </c:cat>
          <c:val>
            <c:numRef>
              <c:f>Sheet1!$B$2:$B$8</c:f>
              <c:numCache>
                <c:ptCount val="7"/>
                <c:pt idx="0">
                  <c:v>69</c:v>
                </c:pt>
                <c:pt idx="1">
                  <c:v>35</c:v>
                </c:pt>
                <c:pt idx="2">
                  <c:v>40</c:v>
                </c:pt>
                <c:pt idx="3">
                  <c:v>85</c:v>
                </c:pt>
                <c:pt idx="4">
                  <c:v>38</c:v>
                </c:pt>
                <c:pt idx="5">
                  <c:v>99</c:v>
                </c:pt>
                <c:pt idx="6">
                  <c:v>101</c:v>
                </c:pt>
              </c:numCache>
            </c:numRef>
          </c:val>
        </c:ser>
        <c:firstSliceAng val="0"/>
      </c:pieChart>
      <c:spPr>
        <a:noFill/>
        <a:ln>
          <a:noFill/>
        </a:ln>
        <a:effectLst/>
      </c:spPr>
    </c:plotArea>
    <c:legend>
      <c:legendPos val="t"/>
      <c:layout/>
      <c:overlay val="0"/>
      <c:txPr>
        <a:bodyPr/>
        <a:lstStyle/>
        <a:p>
          <a:pPr>
            <a:defRPr sz="1400">      </a:defRPr>
          </a:pPr>
          <a:endParaRPr lang="en-US"/>
        </a:p>
      </c:txPr>
    </c:legend>
    <c:plotVisOnly val="1"/>
    <c:dispBlanksAs val="span"/>
  </c:chart>
  <c:spPr>
    <a:noFill/>
    <a:ln w="12700" cap="flat">
      <a:noFill/>
      <a:miter lim="400000"/>
    </a:ln>
    <a:effectLst/>
  </c:sp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c:date1904 val="0"/>
  <c:chart>
    <c:title>
      <c:tx>
        <c:rich>
          <a:bodyPr/>
          <a:lstStyle/>
          <a:p>
            <a:pPr>
              <a:defRPr sz="1800" b="0" i="0" u="none" strike="noStrike">
                <a:solidFill>
                  <a:srgbClr val="000000"/>
                </a:solidFill>
                <a:latin typeface="Arial"/>
              </a:defRPr>
            </a:pPr>
            <a:r>
              <a:rPr sz="1800" b="0" i="0" u="none" strike="noStrike">
                <a:solidFill>
                  <a:srgbClr val="000000"/>
                </a:solidFill>
                <a:latin typeface="Arial"/>
              </a:rPr>
              <a:t>Title &amp; Legend</a:t>
            </a:r>
          </a:p>
        </c:rich>
      </c:tx>
      <c:layout/>
      <c:overlay val="0"/>
    </c:title>
    <c:autoTitleDeleted val="0"/>
    <c:plotArea>
      <c:layout/>
      <c:pieChart>
        <c:varyColors val="0"/>
        <c:ser>
          <c:idx val="0"/>
          <c:order val="0"/>
          <c:tx>
            <c:strRef>
              <c:f>Sheet1!$B$1</c:f>
              <c:strCache>
                <c:ptCount val="1"/>
                <c:pt idx="0">
                  <c:v>Location</c:v>
                </c:pt>
              </c:strCache>
            </c:strRef>
          </c:tx>
          <c:spPr>
            <a:solidFill>
              <a:schemeClr val="accent1"/>
            </a:solidFill>
            <a:ln w="9525" cap="flat">
              <a:solidFill>
                <a:srgbClr val="F9F9F9"/>
              </a:solidFill>
              <a:prstDash val="solid"/>
              <a:round/>
            </a:ln>
            <a:effectLst>
              <a:outerShdw sx="100000" sy="100000" kx="0" ky="0" algn="bl" blurRad="38100" rotWithShape="1" dist="23000" dir="5400000">
                <a:srgbClr val="000000">
                  <a:alpha val="35000"/>
                </a:srgbClr>
              </a:outerShdw>
            </a:effectLst>
          </c:spPr>
          <c:explosion val="0"/>
          <c:dPt>
            <c:idx val="0"/>
            <c:explosion val="0"/>
            <c:spPr>
              <a:solidFill>
                <a:srgbClr val="5DA5DA"/>
              </a:solidFill>
              <a:ln w="12700" cap="flat">
                <a:solidFill>
                  <a:srgbClr val="F1F1F1"/>
                </a:solidFill>
                <a:prstDash val="solid"/>
                <a:round/>
              </a:ln>
              <a:effectLst>
                <a:outerShdw sx="100000" sy="100000" kx="0" ky="0" algn="bl" blurRad="38100" rotWithShape="1" dist="23000" dir="5400000">
                  <a:srgbClr val="000000">
                    <a:alpha val="35000"/>
                  </a:srgbClr>
                </a:outerShdw>
              </a:effectLst>
            </c:spPr>
          </c:dPt>
          <c:dPt>
            <c:idx val="1"/>
            <c:explosion val="0"/>
            <c:spPr>
              <a:solidFill>
                <a:srgbClr val="FAA43A"/>
              </a:solidFill>
              <a:ln w="12700" cap="flat">
                <a:solidFill>
                  <a:srgbClr val="F1F1F1"/>
                </a:solidFill>
                <a:prstDash val="solid"/>
                <a:round/>
              </a:ln>
              <a:effectLst>
                <a:outerShdw sx="100000" sy="100000" kx="0" ky="0" algn="bl" blurRad="38100" rotWithShape="1" dist="23000" dir="5400000">
                  <a:srgbClr val="000000">
                    <a:alpha val="35000"/>
                  </a:srgbClr>
                </a:outerShdw>
              </a:effectLst>
            </c:spPr>
          </c:dPt>
          <c:dPt>
            <c:idx val="2"/>
            <c:explosion val="0"/>
            <c:spPr>
              <a:solidFill>
                <a:srgbClr val="60BD68"/>
              </a:solidFill>
              <a:ln w="12700" cap="flat">
                <a:solidFill>
                  <a:srgbClr val="F1F1F1"/>
                </a:solidFill>
                <a:prstDash val="solid"/>
                <a:round/>
              </a:ln>
              <a:effectLst>
                <a:outerShdw sx="100000" sy="100000" kx="0" ky="0" algn="bl" blurRad="38100" rotWithShape="1" dist="23000" dir="5400000">
                  <a:srgbClr val="000000">
                    <a:alpha val="35000"/>
                  </a:srgbClr>
                </a:outerShdw>
              </a:effectLst>
            </c:spPr>
          </c:dPt>
          <c:dPt>
            <c:idx val="3"/>
            <c:explosion val="0"/>
            <c:spPr>
              <a:solidFill>
                <a:srgbClr val="F17CB0"/>
              </a:solidFill>
              <a:ln w="12700" cap="flat">
                <a:solidFill>
                  <a:srgbClr val="F1F1F1"/>
                </a:solidFill>
                <a:prstDash val="solid"/>
                <a:round/>
              </a:ln>
              <a:effectLst>
                <a:outerShdw sx="100000" sy="100000" kx="0" ky="0" algn="bl" blurRad="38100" rotWithShape="1" dist="23000" dir="5400000">
                  <a:srgbClr val="000000">
                    <a:alpha val="35000"/>
                  </a:srgbClr>
                </a:outerShdw>
              </a:effectLst>
            </c:spPr>
          </c:dPt>
          <c:dPt>
            <c:idx val="4"/>
            <c:explosion val="0"/>
            <c:spPr>
              <a:solidFill>
                <a:srgbClr val="B2912F"/>
              </a:solidFill>
              <a:ln w="12700" cap="flat">
                <a:solidFill>
                  <a:srgbClr val="F1F1F1"/>
                </a:solidFill>
                <a:prstDash val="solid"/>
                <a:round/>
              </a:ln>
              <a:effectLst>
                <a:outerShdw sx="100000" sy="100000" kx="0" ky="0" algn="bl" blurRad="38100" rotWithShape="1" dist="23000" dir="5400000">
                  <a:srgbClr val="000000">
                    <a:alpha val="35000"/>
                  </a:srgbClr>
                </a:outerShdw>
              </a:effectLst>
            </c:spPr>
          </c:dPt>
          <c:dPt>
            <c:idx val="5"/>
            <c:explosion val="0"/>
            <c:spPr>
              <a:solidFill>
                <a:srgbClr val="B276B2"/>
              </a:solidFill>
              <a:ln w="12700" cap="flat">
                <a:solidFill>
                  <a:srgbClr val="F1F1F1"/>
                </a:solidFill>
                <a:prstDash val="solid"/>
                <a:round/>
              </a:ln>
              <a:effectLst>
                <a:outerShdw sx="100000" sy="100000" kx="0" ky="0" algn="bl" blurRad="38100" rotWithShape="1" dist="23000" dir="5400000">
                  <a:srgbClr val="000000">
                    <a:alpha val="35000"/>
                  </a:srgbClr>
                </a:outerShdw>
              </a:effectLst>
            </c:spPr>
          </c:dPt>
          <c:dPt>
            <c:idx val="6"/>
            <c:explosion val="0"/>
            <c:spPr>
              <a:solidFill>
                <a:srgbClr val="DECF3F"/>
              </a:solidFill>
              <a:ln w="12700" cap="flat">
                <a:solidFill>
                  <a:srgbClr val="F1F1F1"/>
                </a:solidFill>
                <a:prstDash val="solid"/>
                <a:round/>
              </a:ln>
              <a:effectLst>
                <a:outerShdw sx="100000" sy="100000" kx="0" ky="0" algn="bl" blurRad="38100" rotWithShape="1" dist="23000" dir="5400000">
                  <a:srgbClr val="000000">
                    <a:alpha val="35000"/>
                  </a:srgbClr>
                </a:outerShdw>
              </a:effectLst>
            </c:spPr>
          </c:dPt>
          <c:dLbls>
            <c:dLbl>
              <c:idx val="0"/>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1"/>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2"/>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3"/>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4"/>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5"/>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6"/>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numFmt formatCode="0%" sourceLinked="0"/>
            <c:txPr>
              <a:bodyPr/>
              <a:lstStyle/>
              <a:p>
                <a:pPr>
                  <a:defRPr b="0" i="0" strike="noStrike" sz="1800" u="none">
                    <a:solidFill>
                      <a:srgbClr val="000000"/>
                    </a:solidFill>
                    <a:latin typeface="Arial"/>
                  </a:defRPr>
                </a:pPr>
              </a:p>
            </c:txPr>
            <c:dLblPos val="ctr"/>
            <c:showLegendKey val="0"/>
            <c:showVal val="0"/>
            <c:showCatName val="1"/>
            <c:showSerName val="0"/>
            <c:showPercent val="1"/>
            <c:showBubbleSize val="0"/>
            <c:showLeaderLines val="0"/>
          </c:dLbls>
          <c:cat>
            <c:strRef>
              <c:f>Sheet1!$A$2:$A$8</c:f>
              <c:strCache>
                <c:ptCount val="7"/>
                <c:pt idx="0">
                  <c:v>CN</c:v>
                </c:pt>
                <c:pt idx="1">
                  <c:v>DE</c:v>
                </c:pt>
                <c:pt idx="2">
                  <c:v>GB</c:v>
                </c:pt>
                <c:pt idx="3">
                  <c:v>MX</c:v>
                </c:pt>
                <c:pt idx="4">
                  <c:v>JP</c:v>
                </c:pt>
                <c:pt idx="5">
                  <c:v>IN</c:v>
                </c:pt>
                <c:pt idx="6">
                  <c:v>US</c:v>
                </c:pt>
              </c:strCache>
            </c:strRef>
          </c:cat>
          <c:val>
            <c:numRef>
              <c:f>Sheet1!$B$2:$B$8</c:f>
              <c:numCache>
                <c:ptCount val="7"/>
                <c:pt idx="0">
                  <c:v>69</c:v>
                </c:pt>
                <c:pt idx="1">
                  <c:v>35</c:v>
                </c:pt>
                <c:pt idx="2">
                  <c:v>40</c:v>
                </c:pt>
                <c:pt idx="3">
                  <c:v>85</c:v>
                </c:pt>
                <c:pt idx="4">
                  <c:v>38</c:v>
                </c:pt>
                <c:pt idx="5">
                  <c:v>99</c:v>
                </c:pt>
                <c:pt idx="6">
                  <c:v>101</c:v>
                </c:pt>
              </c:numCache>
            </c:numRef>
          </c:val>
        </c:ser>
        <c:firstSliceAng val="0"/>
      </c:pieChart>
      <c:spPr>
        <a:noFill/>
        <a:ln>
          <a:noFill/>
        </a:ln>
        <a:effectLst/>
      </c:spPr>
    </c:plotArea>
    <c:legend>
      <c:legendPos val="b"/>
      <c:layout/>
      <c:overlay val="0"/>
    </c:legend>
    <c:plotVisOnly val="1"/>
    <c:dispBlanksAs val="span"/>
  </c:chart>
  <c:spPr>
    <a:noFill/>
    <a:ln w="12700" cap="flat">
      <a:noFill/>
      <a:miter lim="400000"/>
    </a:ln>
    <a:effectLst/>
  </c:sp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c:date1904 val="0"/>
  <c:chart>
    <c:autoTitleDeleted val="1"/>
    <c:plotArea>
      <c:layout/>
      <c:doughnutChart>
        <c:varyColors val="0"/>
        <c:ser>
          <c:idx val="0"/>
          <c:order val="0"/>
          <c:tx>
            <c:strRef>
              <c:f>Sheet1!$B$1</c:f>
              <c:strCache>
                <c:ptCount val="1"/>
                <c:pt idx="0">
                  <c:v>Project Status</c:v>
                </c:pt>
              </c:strCache>
            </c:strRef>
          </c:tx>
          <c:spPr>
            <a:solidFill>
              <a:schemeClr val="accent1"/>
            </a:solidFill>
            <a:ln w="9525" cap="flat">
              <a:solidFill>
                <a:srgbClr val="F9F9F9"/>
              </a:solidFill>
              <a:prstDash val="solid"/>
              <a:round/>
            </a:ln>
            <a:effectLst>
              <a:outerShdw sx="100000" sy="100000" kx="0" ky="0" algn="bl" blurRad="38100" rotWithShape="1" dist="23000" dir="5400000">
                <a:srgbClr val="000000">
                  <a:alpha val="35000"/>
                </a:srgbClr>
              </a:outerShdw>
            </a:effectLst>
          </c:spPr>
          <c:explosion val="0"/>
          <c:dPt>
            <c:idx val="0"/>
            <c:explosion val="0"/>
            <c:spPr>
              <a:solidFill>
                <a:srgbClr val="FC0000"/>
              </a:solidFill>
              <a:ln w="25400" cap="flat">
                <a:solidFill>
                  <a:srgbClr val="F1F1F1"/>
                </a:solidFill>
                <a:prstDash val="solid"/>
                <a:round/>
              </a:ln>
              <a:effectLst>
                <a:outerShdw sx="100000" sy="100000" kx="0" ky="0" algn="bl" blurRad="38100" rotWithShape="1" dist="23000" dir="5400000">
                  <a:srgbClr val="000000">
                    <a:alpha val="35000"/>
                  </a:srgbClr>
                </a:outerShdw>
              </a:effectLst>
            </c:spPr>
          </c:dPt>
          <c:dPt>
            <c:idx val="1"/>
            <c:explosion val="0"/>
            <c:spPr>
              <a:solidFill>
                <a:srgbClr val="FFCC00"/>
              </a:solidFill>
              <a:ln w="25400" cap="flat">
                <a:solidFill>
                  <a:srgbClr val="F1F1F1"/>
                </a:solidFill>
                <a:prstDash val="solid"/>
                <a:round/>
              </a:ln>
              <a:effectLst>
                <a:outerShdw sx="100000" sy="100000" kx="0" ky="0" algn="bl" blurRad="38100" rotWithShape="1" dist="23000" dir="5400000">
                  <a:srgbClr val="000000">
                    <a:alpha val="35000"/>
                  </a:srgbClr>
                </a:outerShdw>
              </a:effectLst>
            </c:spPr>
          </c:dPt>
          <c:dPt>
            <c:idx val="2"/>
            <c:explosion val="0"/>
            <c:spPr>
              <a:solidFill>
                <a:srgbClr val="009900"/>
              </a:solidFill>
              <a:ln w="25400" cap="flat">
                <a:solidFill>
                  <a:srgbClr val="F1F1F1"/>
                </a:solidFill>
                <a:prstDash val="solid"/>
                <a:round/>
              </a:ln>
              <a:effectLst>
                <a:outerShdw sx="100000" sy="100000" kx="0" ky="0" algn="bl" blurRad="38100" rotWithShape="1" dist="23000" dir="5400000">
                  <a:srgbClr val="000000">
                    <a:alpha val="35000"/>
                  </a:srgbClr>
                </a:outerShdw>
              </a:effectLst>
            </c:spPr>
          </c:dPt>
          <c:dPt>
            <c:idx val="3"/>
            <c:explosion val="0"/>
            <c:spPr>
              <a:solidFill>
                <a:srgbClr val="6600CC"/>
              </a:solidFill>
              <a:ln w="25400" cap="flat">
                <a:solidFill>
                  <a:srgbClr val="F1F1F1"/>
                </a:solidFill>
                <a:prstDash val="solid"/>
                <a:round/>
              </a:ln>
              <a:effectLst>
                <a:outerShdw sx="100000" sy="100000" kx="0" ky="0" algn="bl" blurRad="38100" rotWithShape="1" dist="23000" dir="5400000">
                  <a:srgbClr val="000000">
                    <a:alpha val="35000"/>
                  </a:srgbClr>
                </a:outerShdw>
              </a:effectLst>
            </c:spPr>
          </c:dPt>
          <c:dLbls>
            <c:dLbl>
              <c:idx val="0"/>
              <c:numFmt formatCode="0%" sourceLinked="0"/>
              <c:txPr>
                <a:bodyPr/>
                <a:lstStyle/>
                <a:p>
                  <a:pPr>
                    <a:defRPr b="0" i="0" strike="noStrike" sz="1400" u="none">
                      <a:solidFill>
                        <a:srgbClr val="FFFFFF"/>
                      </a:solidFill>
                      <a:latin typeface="Arial"/>
                    </a:defRPr>
                  </a:pPr>
                </a:p>
              </c:txPr>
              <c:showLegendKey val="0"/>
              <c:showVal val="0"/>
              <c:showCatName val="0"/>
              <c:showSerName val="0"/>
              <c:showPercent val="1"/>
              <c:showBubbleSize val="0"/>
            </c:dLbl>
            <c:dLbl>
              <c:idx val="1"/>
              <c:numFmt formatCode="0%" sourceLinked="0"/>
              <c:txPr>
                <a:bodyPr/>
                <a:lstStyle/>
                <a:p>
                  <a:pPr>
                    <a:defRPr b="0" i="0" strike="noStrike" sz="1400" u="none">
                      <a:solidFill>
                        <a:srgbClr val="FFFFFF"/>
                      </a:solidFill>
                      <a:latin typeface="Arial"/>
                    </a:defRPr>
                  </a:pPr>
                </a:p>
              </c:txPr>
              <c:showLegendKey val="0"/>
              <c:showVal val="0"/>
              <c:showCatName val="0"/>
              <c:showSerName val="0"/>
              <c:showPercent val="1"/>
              <c:showBubbleSize val="0"/>
            </c:dLbl>
            <c:dLbl>
              <c:idx val="2"/>
              <c:numFmt formatCode="0%" sourceLinked="0"/>
              <c:txPr>
                <a:bodyPr/>
                <a:lstStyle/>
                <a:p>
                  <a:pPr>
                    <a:defRPr b="0" i="0" strike="noStrike" sz="1400" u="none">
                      <a:solidFill>
                        <a:srgbClr val="FFFFFF"/>
                      </a:solidFill>
                      <a:latin typeface="Arial"/>
                    </a:defRPr>
                  </a:pPr>
                </a:p>
              </c:txPr>
              <c:showLegendKey val="0"/>
              <c:showVal val="0"/>
              <c:showCatName val="0"/>
              <c:showSerName val="0"/>
              <c:showPercent val="1"/>
              <c:showBubbleSize val="0"/>
            </c:dLbl>
            <c:dLbl>
              <c:idx val="3"/>
              <c:numFmt formatCode="0%" sourceLinked="0"/>
              <c:txPr>
                <a:bodyPr/>
                <a:lstStyle/>
                <a:p>
                  <a:pPr>
                    <a:defRPr b="0" i="0" strike="noStrike" sz="1400" u="none">
                      <a:solidFill>
                        <a:srgbClr val="FFFFFF"/>
                      </a:solidFill>
                      <a:latin typeface="Arial"/>
                    </a:defRPr>
                  </a:pPr>
                </a:p>
              </c:txPr>
              <c:showLegendKey val="0"/>
              <c:showVal val="0"/>
              <c:showCatName val="0"/>
              <c:showSerName val="0"/>
              <c:showPercent val="1"/>
              <c:showBubbleSize val="0"/>
            </c:dLbl>
            <c:numFmt formatCode="0%" sourceLinked="0"/>
            <c:txPr>
              <a:bodyPr/>
              <a:lstStyle/>
              <a:p>
                <a:pPr>
                  <a:defRPr b="0" i="0" strike="noStrike" sz="1800" u="none">
                    <a:solidFill>
                      <a:srgbClr val="000000"/>
                    </a:solidFill>
                    <a:latin typeface="Arial"/>
                  </a:defRPr>
                </a:pPr>
              </a:p>
            </c:txPr>
            <c:showLegendKey val="0"/>
            <c:showVal val="0"/>
            <c:showCatName val="1"/>
            <c:showSerName val="0"/>
            <c:showPercent val="1"/>
            <c:showBubbleSize val="0"/>
            <c:showLeaderLines val="0"/>
          </c:dLbls>
          <c:cat>
            <c:strRef>
              <c:f>Sheet1!$A$2:$A$5</c:f>
              <c:strCache>
                <c:ptCount val="4"/>
                <c:pt idx="0">
                  <c:v>Red</c:v>
                </c:pt>
                <c:pt idx="1">
                  <c:v>Amber</c:v>
                </c:pt>
                <c:pt idx="2">
                  <c:v>Green</c:v>
                </c:pt>
                <c:pt idx="3">
                  <c:v>Unknown</c:v>
                </c:pt>
              </c:strCache>
            </c:strRef>
          </c:cat>
          <c:val>
            <c:numRef>
              <c:f>Sheet1!$B$2:$B$5</c:f>
              <c:numCache>
                <c:ptCount val="4"/>
                <c:pt idx="0">
                  <c:v>8</c:v>
                </c:pt>
                <c:pt idx="1">
                  <c:v>20</c:v>
                </c:pt>
                <c:pt idx="2">
                  <c:v>30</c:v>
                </c:pt>
                <c:pt idx="3">
                  <c:v>2</c:v>
                </c:pt>
              </c:numCache>
            </c:numRef>
          </c:val>
        </c:ser>
        <c:firstSliceAng val="0"/>
        <c:holeSize val="70"/>
      </c:doughnutChart>
      <c:spPr>
        <a:noFill/>
        <a:ln>
          <a:noFill/>
        </a:ln>
        <a:effectLst/>
      </c:spPr>
    </c:plotArea>
    <c:legend>
      <c:legendPos val="r"/>
      <c:layout/>
      <c:overlay val="0"/>
    </c:legend>
    <c:plotVisOnly val="1"/>
    <c:dispBlanksAs val="span"/>
  </c:chart>
  <c:spPr>
    <a:noFill/>
    <a:ln w="12700" cap="flat">
      <a:noFill/>
      <a:miter lim="400000"/>
    </a:ln>
    <a:effectLst/>
  </c:sp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c:date1904 val="0"/>
  <c:chart>
    <c:autoTitleDeleted val="1"/>
    <c:plotArea>
      <c:layout/>
      <c:doughnutChart>
        <c:varyColors val="0"/>
        <c:ser>
          <c:idx val="0"/>
          <c:order val="0"/>
          <c:tx>
            <c:strRef>
              <c:f>Sheet1!$B$1</c:f>
              <c:strCache>
                <c:ptCount val="1"/>
                <c:pt idx="0">
                  <c:v>Location</c:v>
                </c:pt>
              </c:strCache>
            </c:strRef>
          </c:tx>
          <c:spPr>
            <a:solidFill>
              <a:schemeClr val="accent1"/>
            </a:solidFill>
            <a:ln w="9525" cap="flat">
              <a:solidFill>
                <a:srgbClr val="F9F9F9"/>
              </a:solidFill>
              <a:prstDash val="solid"/>
              <a:round/>
            </a:ln>
            <a:effectLst>
              <a:innerShdw sx="100000" sy="100000" kx="0" ky="0" algn="bl" blurRad="254000" rotWithShape="1" dist="254000" dir="5400000">
                <a:srgbClr val="000000">
                  <a:alpha val="35000"/>
                </a:srgbClr>
              </a:innerShdw>
            </a:effectLst>
          </c:spPr>
          <c:explosion val="0"/>
          <c:dPt>
            <c:idx val="0"/>
            <c:explosion val="0"/>
            <c:spPr>
              <a:solidFill>
                <a:srgbClr val="5DA5DA"/>
              </a:solidFill>
              <a:ln w="38100" cap="flat">
                <a:solidFill>
                  <a:srgbClr val="F1F1F1"/>
                </a:solidFill>
                <a:prstDash val="solid"/>
                <a:round/>
              </a:ln>
              <a:effectLst>
                <a:innerShdw sx="100000" sy="100000" kx="0" ky="0" algn="bl" blurRad="254000" rotWithShape="1" dist="254000" dir="5400000">
                  <a:srgbClr val="000000">
                    <a:alpha val="35000"/>
                  </a:srgbClr>
                </a:innerShdw>
              </a:effectLst>
            </c:spPr>
          </c:dPt>
          <c:dPt>
            <c:idx val="1"/>
            <c:explosion val="0"/>
            <c:spPr>
              <a:solidFill>
                <a:srgbClr val="FAA43A"/>
              </a:solidFill>
              <a:ln w="38100" cap="flat">
                <a:solidFill>
                  <a:srgbClr val="F1F1F1"/>
                </a:solidFill>
                <a:prstDash val="solid"/>
                <a:round/>
              </a:ln>
              <a:effectLst>
                <a:innerShdw sx="100000" sy="100000" kx="0" ky="0" algn="bl" blurRad="254000" rotWithShape="1" dist="254000" dir="5400000">
                  <a:srgbClr val="000000">
                    <a:alpha val="35000"/>
                  </a:srgbClr>
                </a:innerShdw>
              </a:effectLst>
            </c:spPr>
          </c:dPt>
          <c:dPt>
            <c:idx val="2"/>
            <c:explosion val="0"/>
            <c:spPr>
              <a:solidFill>
                <a:srgbClr val="60BD68"/>
              </a:solidFill>
              <a:ln w="38100" cap="flat">
                <a:solidFill>
                  <a:srgbClr val="F1F1F1"/>
                </a:solidFill>
                <a:prstDash val="solid"/>
                <a:round/>
              </a:ln>
              <a:effectLst>
                <a:innerShdw sx="100000" sy="100000" kx="0" ky="0" algn="bl" blurRad="254000" rotWithShape="1" dist="254000" dir="5400000">
                  <a:srgbClr val="000000">
                    <a:alpha val="35000"/>
                  </a:srgbClr>
                </a:innerShdw>
              </a:effectLst>
            </c:spPr>
          </c:dPt>
          <c:dPt>
            <c:idx val="3"/>
            <c:explosion val="0"/>
            <c:spPr>
              <a:solidFill>
                <a:srgbClr val="F17CB0"/>
              </a:solidFill>
              <a:ln w="38100" cap="flat">
                <a:solidFill>
                  <a:srgbClr val="F1F1F1"/>
                </a:solidFill>
                <a:prstDash val="solid"/>
                <a:round/>
              </a:ln>
              <a:effectLst>
                <a:innerShdw sx="100000" sy="100000" kx="0" ky="0" algn="bl" blurRad="254000" rotWithShape="1" dist="254000" dir="5400000">
                  <a:srgbClr val="000000">
                    <a:alpha val="35000"/>
                  </a:srgbClr>
                </a:innerShdw>
              </a:effectLst>
            </c:spPr>
          </c:dPt>
          <c:dPt>
            <c:idx val="4"/>
            <c:explosion val="0"/>
            <c:spPr>
              <a:solidFill>
                <a:srgbClr val="B2912F"/>
              </a:solidFill>
              <a:ln w="38100" cap="flat">
                <a:solidFill>
                  <a:srgbClr val="F1F1F1"/>
                </a:solidFill>
                <a:prstDash val="solid"/>
                <a:round/>
              </a:ln>
              <a:effectLst>
                <a:innerShdw sx="100000" sy="100000" kx="0" ky="0" algn="bl" blurRad="254000" rotWithShape="1" dist="254000" dir="5400000">
                  <a:srgbClr val="000000">
                    <a:alpha val="35000"/>
                  </a:srgbClr>
                </a:innerShdw>
              </a:effectLst>
            </c:spPr>
          </c:dPt>
          <c:dPt>
            <c:idx val="5"/>
            <c:explosion val="0"/>
            <c:spPr>
              <a:solidFill>
                <a:srgbClr val="B276B2"/>
              </a:solidFill>
              <a:ln w="38100" cap="flat">
                <a:solidFill>
                  <a:srgbClr val="F1F1F1"/>
                </a:solidFill>
                <a:prstDash val="solid"/>
                <a:round/>
              </a:ln>
              <a:effectLst>
                <a:innerShdw sx="100000" sy="100000" kx="0" ky="0" algn="bl" blurRad="254000" rotWithShape="1" dist="254000" dir="5400000">
                  <a:srgbClr val="000000">
                    <a:alpha val="35000"/>
                  </a:srgbClr>
                </a:innerShdw>
              </a:effectLst>
            </c:spPr>
          </c:dPt>
          <c:dPt>
            <c:idx val="6"/>
            <c:explosion val="0"/>
            <c:spPr>
              <a:solidFill>
                <a:srgbClr val="DECF3F"/>
              </a:solidFill>
              <a:ln w="38100" cap="flat">
                <a:solidFill>
                  <a:srgbClr val="F1F1F1"/>
                </a:solidFill>
                <a:prstDash val="solid"/>
                <a:round/>
              </a:ln>
              <a:effectLst>
                <a:innerShdw sx="100000" sy="100000" kx="0" ky="0" algn="bl" blurRad="254000" rotWithShape="1" dist="254000" dir="5400000">
                  <a:srgbClr val="000000">
                    <a:alpha val="35000"/>
                  </a:srgbClr>
                </a:innerShdw>
              </a:effectLst>
            </c:spPr>
          </c:dPt>
          <c:dLbls>
            <c:dLbl>
              <c:idx val="0"/>
              <c:numFmt formatCode="0%" sourceLinked="0"/>
              <c:txPr>
                <a:bodyPr/>
                <a:lstStyle/>
                <a:p>
                  <a:pPr>
                    <a:defRPr b="0" i="0" strike="noStrike" sz="1200" u="none">
                      <a:solidFill>
                        <a:srgbClr val="FFFFFF"/>
                      </a:solidFill>
                      <a:latin typeface="Arial"/>
                    </a:defRPr>
                  </a:pPr>
                </a:p>
              </c:txPr>
              <c:showLegendKey val="0"/>
              <c:showVal val="1"/>
              <c:showCatName val="1"/>
              <c:showSerName val="0"/>
              <c:showPercent val="1"/>
              <c:showBubbleSize val="0"/>
            </c:dLbl>
            <c:dLbl>
              <c:idx val="1"/>
              <c:numFmt formatCode="0%" sourceLinked="0"/>
              <c:txPr>
                <a:bodyPr/>
                <a:lstStyle/>
                <a:p>
                  <a:pPr>
                    <a:defRPr b="0" i="0" strike="noStrike" sz="1200" u="none">
                      <a:solidFill>
                        <a:srgbClr val="FFFFFF"/>
                      </a:solidFill>
                      <a:latin typeface="Arial"/>
                    </a:defRPr>
                  </a:pPr>
                </a:p>
              </c:txPr>
              <c:showLegendKey val="0"/>
              <c:showVal val="1"/>
              <c:showCatName val="1"/>
              <c:showSerName val="0"/>
              <c:showPercent val="1"/>
              <c:showBubbleSize val="0"/>
            </c:dLbl>
            <c:dLbl>
              <c:idx val="2"/>
              <c:numFmt formatCode="0%" sourceLinked="0"/>
              <c:txPr>
                <a:bodyPr/>
                <a:lstStyle/>
                <a:p>
                  <a:pPr>
                    <a:defRPr b="0" i="0" strike="noStrike" sz="1200" u="none">
                      <a:solidFill>
                        <a:srgbClr val="FFFFFF"/>
                      </a:solidFill>
                      <a:latin typeface="Arial"/>
                    </a:defRPr>
                  </a:pPr>
                </a:p>
              </c:txPr>
              <c:showLegendKey val="0"/>
              <c:showVal val="1"/>
              <c:showCatName val="1"/>
              <c:showSerName val="0"/>
              <c:showPercent val="1"/>
              <c:showBubbleSize val="0"/>
            </c:dLbl>
            <c:dLbl>
              <c:idx val="3"/>
              <c:numFmt formatCode="0%" sourceLinked="0"/>
              <c:txPr>
                <a:bodyPr/>
                <a:lstStyle/>
                <a:p>
                  <a:pPr>
                    <a:defRPr b="0" i="0" strike="noStrike" sz="1200" u="none">
                      <a:solidFill>
                        <a:srgbClr val="FFFFFF"/>
                      </a:solidFill>
                      <a:latin typeface="Arial"/>
                    </a:defRPr>
                  </a:pPr>
                </a:p>
              </c:txPr>
              <c:showLegendKey val="0"/>
              <c:showVal val="1"/>
              <c:showCatName val="1"/>
              <c:showSerName val="0"/>
              <c:showPercent val="1"/>
              <c:showBubbleSize val="0"/>
            </c:dLbl>
            <c:dLbl>
              <c:idx val="4"/>
              <c:numFmt formatCode="0%" sourceLinked="0"/>
              <c:txPr>
                <a:bodyPr/>
                <a:lstStyle/>
                <a:p>
                  <a:pPr>
                    <a:defRPr b="0" i="0" strike="noStrike" sz="1200" u="none">
                      <a:solidFill>
                        <a:srgbClr val="FFFFFF"/>
                      </a:solidFill>
                      <a:latin typeface="Arial"/>
                    </a:defRPr>
                  </a:pPr>
                </a:p>
              </c:txPr>
              <c:showLegendKey val="0"/>
              <c:showVal val="1"/>
              <c:showCatName val="1"/>
              <c:showSerName val="0"/>
              <c:showPercent val="1"/>
              <c:showBubbleSize val="0"/>
            </c:dLbl>
            <c:dLbl>
              <c:idx val="5"/>
              <c:numFmt formatCode="0%" sourceLinked="0"/>
              <c:txPr>
                <a:bodyPr/>
                <a:lstStyle/>
                <a:p>
                  <a:pPr>
                    <a:defRPr b="0" i="0" strike="noStrike" sz="1200" u="none">
                      <a:solidFill>
                        <a:srgbClr val="FFFFFF"/>
                      </a:solidFill>
                      <a:latin typeface="Arial"/>
                    </a:defRPr>
                  </a:pPr>
                </a:p>
              </c:txPr>
              <c:showLegendKey val="0"/>
              <c:showVal val="1"/>
              <c:showCatName val="1"/>
              <c:showSerName val="0"/>
              <c:showPercent val="1"/>
              <c:showBubbleSize val="0"/>
            </c:dLbl>
            <c:dLbl>
              <c:idx val="6"/>
              <c:numFmt formatCode="0%" sourceLinked="0"/>
              <c:txPr>
                <a:bodyPr/>
                <a:lstStyle/>
                <a:p>
                  <a:pPr>
                    <a:defRPr b="0" i="0" strike="noStrike" sz="1200" u="none">
                      <a:solidFill>
                        <a:srgbClr val="FFFFFF"/>
                      </a:solidFill>
                      <a:latin typeface="Arial"/>
                    </a:defRPr>
                  </a:pPr>
                </a:p>
              </c:txPr>
              <c:showLegendKey val="0"/>
              <c:showVal val="1"/>
              <c:showCatName val="1"/>
              <c:showSerName val="0"/>
              <c:showPercent val="1"/>
              <c:showBubbleSize val="0"/>
            </c:dLbl>
            <c:numFmt formatCode="0%" sourceLinked="0"/>
            <c:txPr>
              <a:bodyPr/>
              <a:lstStyle/>
              <a:p>
                <a:pPr>
                  <a:defRPr b="0" i="0" strike="noStrike" sz="1800" u="none">
                    <a:solidFill>
                      <a:srgbClr val="000000"/>
                    </a:solidFill>
                    <a:latin typeface="Arial"/>
                  </a:defRPr>
                </a:pPr>
              </a:p>
            </c:txPr>
            <c:showLegendKey val="0"/>
            <c:showVal val="0"/>
            <c:showCatName val="1"/>
            <c:showSerName val="0"/>
            <c:showPercent val="1"/>
            <c:showBubbleSize val="0"/>
            <c:showLeaderLines val="0"/>
          </c:dLbls>
          <c:cat>
            <c:strRef>
              <c:f>Sheet1!$A$2:$A$8</c:f>
              <c:strCache>
                <c:ptCount val="7"/>
                <c:pt idx="0">
                  <c:v>CN</c:v>
                </c:pt>
                <c:pt idx="1">
                  <c:v>DE</c:v>
                </c:pt>
                <c:pt idx="2">
                  <c:v>GB</c:v>
                </c:pt>
                <c:pt idx="3">
                  <c:v>MX</c:v>
                </c:pt>
                <c:pt idx="4">
                  <c:v>JP</c:v>
                </c:pt>
                <c:pt idx="5">
                  <c:v>IN</c:v>
                </c:pt>
                <c:pt idx="6">
                  <c:v>US</c:v>
                </c:pt>
              </c:strCache>
            </c:strRef>
          </c:cat>
          <c:val>
            <c:numRef>
              <c:f>Sheet1!$B$2:$B$8</c:f>
              <c:numCache>
                <c:ptCount val="7"/>
                <c:pt idx="0">
                  <c:v>69</c:v>
                </c:pt>
                <c:pt idx="1">
                  <c:v>35</c:v>
                </c:pt>
                <c:pt idx="2">
                  <c:v>40</c:v>
                </c:pt>
                <c:pt idx="3">
                  <c:v>85</c:v>
                </c:pt>
                <c:pt idx="4">
                  <c:v>38</c:v>
                </c:pt>
                <c:pt idx="5">
                  <c:v>99</c:v>
                </c:pt>
                <c:pt idx="6">
                  <c:v>101</c:v>
                </c:pt>
              </c:numCache>
            </c:numRef>
          </c:val>
        </c:ser>
        <c:firstSliceAng val="0"/>
        <c:holeSize val="50"/>
      </c:doughnutChart>
      <c:spPr>
        <a:noFill/>
        <a:ln>
          <a:noFill/>
        </a:ln>
        <a:effectLst/>
      </c:spPr>
    </c:plotArea>
    <c:plotVisOnly val="1"/>
    <c:dispBlanksAs val="span"/>
  </c:chart>
  <c:spPr>
    <a:noFill/>
    <a:ln w="12700" cap="flat">
      <a:noFill/>
      <a:miter lim="400000"/>
    </a:ln>
    <a:effectLst/>
  </c:sp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c:date1904 val="0"/>
  <c:chart>
    <c:autoTitleDeleted val="1"/>
    <c:plotArea>
      <c:layout/>
      <c:scatterChart>
        <c:scatterStyle val="lineMarker"/>
        <c:varyColors val="0"/>
        <c:ser>
          <c:idx val="0"/>
          <c:order val="0"/>
          <c:tx>
            <c:strRef>
              <c:f>Sheet1!$B$1</c:f>
              <c:strCache>
                <c:ptCount val="1"/>
                <c:pt idx="0">
                  <c:v>Y-Value 1</c:v>
                </c:pt>
              </c:strCache>
            </c:strRef>
          </c:tx>
          <c:spPr>
            <a:solidFill>
              <a:srgbClr val="C0504D"/>
            </a:solidFill>
            <a:ln>
              <a:noFill/>
            </a:ln>
            <a:effectLst>
              <a:outerShdw sx="100000" sy="100000" kx="0" ky="0" algn="bl" blurRad="38100" rotWithShape="1" dist="23000" dir="5400000">
                <a:srgbClr val="000000">
                  <a:alpha val="35000"/>
                </a:srgbClr>
              </a:outerShdw>
            </a:effectLst>
          </c:spPr>
          <c:marker>
            <c:symbol val="circle"/>
            <c:size val="6"/>
            <c:spPr>
              <a:solidFill>
                <a:srgbClr val="C0504D"/>
              </a:solidFill>
              <a:ln w="9525" cap="flat">
                <a:solidFill>
                  <a:srgbClr val="C0504D"/>
                </a:solidFill>
                <a:prstDash val="solid"/>
                <a:round/>
              </a:ln>
              <a:effectLst/>
            </c:spPr>
          </c:marker>
          <c:xVal>
            <c:numRef>
              <c:f>Sheet1!$A$2:$A$11</c:f>
              <c:numCache>
                <c:formatCode>General</c:formatCode>
                <c:ptCount val="10"/>
                <c:pt idx="0">
                  <c:v>0</c:v>
                </c:pt>
                <c:pt idx="1">
                  <c:v>1</c:v>
                </c:pt>
                <c:pt idx="2">
                  <c:v>2</c:v>
                </c:pt>
                <c:pt idx="3">
                  <c:v>3</c:v>
                </c:pt>
                <c:pt idx="4">
                  <c:v>4</c:v>
                </c:pt>
                <c:pt idx="5">
                  <c:v>5</c:v>
                </c:pt>
                <c:pt idx="6">
                  <c:v>6</c:v>
                </c:pt>
                <c:pt idx="7">
                  <c:v>7</c:v>
                </c:pt>
                <c:pt idx="8">
                  <c:v>8</c:v>
                </c:pt>
                <c:pt idx="9">
                  <c:v>9</c:v>
                </c:pt>
              </c:numCache>
            </c:numRef>
          </c:xVal>
          <c:yVal>
            <c:numRef>
              <c:f>Sheet1!$B$2:$B$11</c:f>
              <c:numCache>
                <c:formatCode>General</c:formatCode>
                <c:ptCount val="10"/>
                <c:pt idx="0">
                  <c:v>13</c:v>
                </c:pt>
                <c:pt idx="1">
                  <c:v>20</c:v>
                </c:pt>
                <c:pt idx="2">
                  <c:v>21</c:v>
                </c:pt>
                <c:pt idx="3">
                  <c:v>25</c:v>
                </c:pt>
                <c:pt idx="4">
                  <c:v/>
                </c:pt>
                <c:pt idx="5">
                  <c:v/>
                </c:pt>
                <c:pt idx="6">
                  <c:v/>
                </c:pt>
                <c:pt idx="7">
                  <c:v/>
                </c:pt>
                <c:pt idx="8">
                  <c:v/>
                </c:pt>
                <c:pt idx="9">
                  <c:v/>
                </c:pt>
              </c:numCache>
            </c:numRef>
          </c:yVal>
          <c:smooth val="0"/>
        </c:ser>
        <c:ser>
          <c:idx val="1"/>
          <c:order val="1"/>
          <c:tx>
            <c:strRef>
              <c:f>Sheet1!$C$1</c:f>
              <c:strCache>
                <c:ptCount val="1"/>
                <c:pt idx="0">
                  <c:v>Y-Value 2</c:v>
                </c:pt>
              </c:strCache>
            </c:strRef>
          </c:tx>
          <c:spPr>
            <a:solidFill>
              <a:srgbClr val="4F81BD"/>
            </a:solidFill>
            <a:ln>
              <a:noFill/>
            </a:ln>
            <a:effectLst>
              <a:outerShdw sx="100000" sy="100000" kx="0" ky="0" algn="bl" blurRad="38100" rotWithShape="1" dist="23000" dir="5400000">
                <a:srgbClr val="000000">
                  <a:alpha val="35000"/>
                </a:srgbClr>
              </a:outerShdw>
            </a:effectLst>
          </c:spPr>
          <c:marker>
            <c:symbol val="circle"/>
            <c:size val="6"/>
            <c:spPr>
              <a:solidFill>
                <a:srgbClr val="4F81BD"/>
              </a:solidFill>
              <a:ln w="9525" cap="flat">
                <a:solidFill>
                  <a:srgbClr val="4F81BD"/>
                </a:solidFill>
                <a:prstDash val="solid"/>
                <a:round/>
              </a:ln>
              <a:effectLst/>
            </c:spPr>
          </c:marker>
          <c:xVal>
            <c:numRef>
              <c:f>Sheet1!$A$2:$A$11</c:f>
              <c:numCache>
                <c:formatCode>General</c:formatCode>
                <c:ptCount val="10"/>
                <c:pt idx="0">
                  <c:v>0</c:v>
                </c:pt>
                <c:pt idx="1">
                  <c:v>1</c:v>
                </c:pt>
                <c:pt idx="2">
                  <c:v>2</c:v>
                </c:pt>
                <c:pt idx="3">
                  <c:v>3</c:v>
                </c:pt>
                <c:pt idx="4">
                  <c:v>4</c:v>
                </c:pt>
                <c:pt idx="5">
                  <c:v>5</c:v>
                </c:pt>
                <c:pt idx="6">
                  <c:v>6</c:v>
                </c:pt>
                <c:pt idx="7">
                  <c:v>7</c:v>
                </c:pt>
                <c:pt idx="8">
                  <c:v>8</c:v>
                </c:pt>
                <c:pt idx="9">
                  <c:v>9</c:v>
                </c:pt>
              </c:numCache>
            </c:numRef>
          </c:xVal>
          <c:yVal>
            <c:numRef>
              <c:f>Sheet1!$C$2:$C$11</c:f>
              <c:numCache>
                <c:formatCode>General</c:formatCode>
                <c:ptCount val="10"/>
                <c:pt idx="0">
                  <c:v>21</c:v>
                </c:pt>
                <c:pt idx="1">
                  <c:v>22</c:v>
                </c:pt>
                <c:pt idx="2">
                  <c:v>25</c:v>
                </c:pt>
                <c:pt idx="3">
                  <c:v>49</c:v>
                </c:pt>
                <c:pt idx="4">
                  <c:v/>
                </c:pt>
                <c:pt idx="5">
                  <c:v/>
                </c:pt>
                <c:pt idx="6">
                  <c:v/>
                </c:pt>
                <c:pt idx="7">
                  <c:v/>
                </c:pt>
                <c:pt idx="8">
                  <c:v/>
                </c:pt>
                <c:pt idx="9">
                  <c:v/>
                </c:pt>
              </c:numCache>
            </c:numRef>
          </c:yVal>
          <c:smooth val="0"/>
        </c:ser>
        <c:dLbls>
          <c:numFmt formatCode="General"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dLbls>
        <c:axId val="2094734554"/>
        <c:axId val="2094734552"/>
      </c:scatterChart>
      <c:valAx>
        <c:axId val="2094734554"/>
        <c:scaling>
          <c:orientation val="minMax"/>
        </c:scaling>
        <c:delete val="0"/>
        <c:axPos val="b"/>
        <c:majorGridlines>
          <c:spPr>
            <a:ln w="12700" cap="flat">
              <a:solidFill>
                <a:srgbClr val="D9D9D9"/>
              </a:solidFill>
              <a:prstDash val="solid"/>
              <a:round/>
            </a:ln>
          </c:spPr>
        </c:majorGridlines>
        <c:title>
          <c:tx>
            <c:rich>
              <a:bodyPr/>
              <a:lstStyle/>
              <a:p>
                <a:pPr>
                  <a:defRPr sz="1400" b="0" i="0" u="none" strike="noStrike">
                    <a:solidFill>
                      <a:srgbClr val="428442"/>
                    </a:solidFill>
                    <a:latin typeface="Arial"/>
                  </a:defRPr>
                </a:pPr>
                <a:r>
                  <a:rPr sz="1400" b="0" i="0" u="none" strike="noStrike">
                    <a:solidFill>
                      <a:srgbClr val="428442"/>
                    </a:solidFill>
                    <a:latin typeface="Arial"/>
                  </a:rPr>
                  <a:t>Last 10 Months</a:t>
                </a:r>
              </a:p>
            </c:rich>
          </c:tx>
          <c:layout/>
          <c:overlay val="0"/>
        </c:title>
        <c:numFmt formatCode="General" sourceLinked="0"/>
        <c:majorTickMark val="none"/>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valAx>
      <c:valAx>
        <c:axId val="2094734552"/>
        <c:scaling>
          <c:orientation val="minMax"/>
        </c:scaling>
        <c:delete val="0"/>
        <c:axPos val="l"/>
        <c:majorGridlines>
          <c:spPr>
            <a:ln w="12700" cap="flat">
              <a:solidFill>
                <a:srgbClr val="D9D9D9"/>
              </a:solidFill>
              <a:prstDash val="solid"/>
              <a:round/>
            </a:ln>
          </c:spPr>
        </c:majorGridlines>
        <c:title>
          <c:tx>
            <c:rich>
              <a:bodyPr/>
              <a:lstStyle/>
              <a:p>
                <a:pPr>
                  <a:defRPr sz="1400" b="0" i="0" u="none" strike="noStrike">
                    <a:solidFill>
                      <a:srgbClr val="428442"/>
                    </a:solidFill>
                    <a:latin typeface="Arial"/>
                  </a:defRPr>
                </a:pPr>
                <a:r>
                  <a:rPr sz="1400" b="0" i="0" u="none" strike="noStrike">
                    <a:solidFill>
                      <a:srgbClr val="428442"/>
                    </a:solidFill>
                    <a:latin typeface="Arial"/>
                  </a:rPr>
                  <a:t>Renters</a:t>
                </a:r>
              </a:p>
            </c:rich>
          </c:tx>
          <c:layout/>
          <c:overlay val="0"/>
        </c:title>
        <c:numFmt formatCode="General" sourceLinked="0"/>
        <c:majorTickMark val="none"/>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midCat"/>
      </c:valAx>
      <c:spPr>
        <a:noFill/>
        <a:ln>
          <a:noFill/>
        </a:ln>
        <a:effectLst/>
      </c:spPr>
    </c:plotArea>
    <c:plotVisOnly val="1"/>
    <c:dispBlanksAs val="span"/>
    <c:showDLblsOverMax val="1"/>
  </c:chart>
  <c:spPr>
    <a:noFill/>
    <a:ln w="12700" cap="flat">
      <a:noFill/>
      <a:miter lim="400000"/>
    </a:ln>
    <a:effectLst/>
  </c:sp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c:date1904 val="0"/>
  <c:chart>
    <c:autoTitleDeleted val="1"/>
    <c:plotArea>
      <c:layout/>
      <c:scatterChart>
        <c:scatterStyle val="lineMarker"/>
        <c:varyColors val="0"/>
        <c:ser>
          <c:idx val="0"/>
          <c:order val="0"/>
          <c:tx>
            <c:strRef>
              <c:f>Sheet1!$B$1</c:f>
              <c:strCache>
                <c:ptCount val="1"/>
                <c:pt idx="0">
                  <c:v>Airplane</c:v>
                </c:pt>
              </c:strCache>
            </c:strRef>
          </c:tx>
          <c:spPr>
            <a:solidFill>
              <a:srgbClr val="FF0000">
                <a:alpha val="25000"/>
              </a:srgbClr>
            </a:solidFill>
            <a:ln w="101600" cap="flat">
              <a:solidFill>
                <a:srgbClr val="FF0000"/>
              </a:solidFill>
              <a:prstDash val="solid"/>
              <a:round/>
            </a:ln>
            <a:effectLst>
              <a:outerShdw sx="100000" sy="100000" kx="0" ky="0" algn="bl" blurRad="38100" rotWithShape="1" dist="23000" dir="5400000">
                <a:srgbClr val="000000">
                  <a:alpha val="35000"/>
                </a:srgbClr>
              </a:outerShdw>
            </a:effectLst>
          </c:spPr>
          <c:marker>
            <c:symbol val="circle"/>
            <c:size val="12"/>
            <c:spPr>
              <a:solidFill>
                <a:srgbClr val="FF0000"/>
              </a:solidFill>
              <a:ln w="9525" cap="flat">
                <a:solidFill>
                  <a:srgbClr val="FFFFFF"/>
                </a:solidFill>
                <a:prstDash val="solid"/>
                <a:round/>
              </a:ln>
              <a:effectLst/>
            </c:spPr>
          </c:marker>
          <c:xVal>
            <c:numRef>
              <c:f>Sheet1!$A$2:$A$7</c:f>
              <c:numCache>
                <c:formatCode>General</c:formatCode>
                <c:ptCount val="6"/>
                <c:pt idx="0">
                  <c:v>1</c:v>
                </c:pt>
                <c:pt idx="1">
                  <c:v>2</c:v>
                </c:pt>
                <c:pt idx="2">
                  <c:v>3</c:v>
                </c:pt>
                <c:pt idx="3">
                  <c:v>4</c:v>
                </c:pt>
                <c:pt idx="4">
                  <c:v>5</c:v>
                </c:pt>
                <c:pt idx="5">
                  <c:v>6</c:v>
                </c:pt>
              </c:numCache>
            </c:numRef>
          </c:xVal>
          <c:yVal>
            <c:numRef>
              <c:f>Sheet1!$B$2:$B$7</c:f>
              <c:numCache>
                <c:formatCode>General</c:formatCode>
                <c:ptCount val="6"/>
                <c:pt idx="0">
                  <c:v>33</c:v>
                </c:pt>
                <c:pt idx="1">
                  <c:v>20</c:v>
                </c:pt>
                <c:pt idx="2">
                  <c:v>51</c:v>
                </c:pt>
                <c:pt idx="3">
                  <c:v>65</c:v>
                </c:pt>
                <c:pt idx="4">
                  <c:v>71</c:v>
                </c:pt>
                <c:pt idx="5">
                  <c:v>75</c:v>
                </c:pt>
              </c:numCache>
            </c:numRef>
          </c:yVal>
          <c:smooth val="1"/>
        </c:ser>
        <c:ser>
          <c:idx val="1"/>
          <c:order val="1"/>
          <c:tx>
            <c:strRef>
              <c:f>Sheet1!$C$1</c:f>
              <c:strCache>
                <c:ptCount val="1"/>
                <c:pt idx="0">
                  <c:v>Train</c:v>
                </c:pt>
              </c:strCache>
            </c:strRef>
          </c:tx>
          <c:spPr>
            <a:solidFill>
              <a:srgbClr val="F2AF00">
                <a:alpha val="25000"/>
              </a:srgbClr>
            </a:solidFill>
            <a:ln w="101600" cap="flat">
              <a:solidFill>
                <a:srgbClr val="F2AF00"/>
              </a:solidFill>
              <a:prstDash val="solid"/>
              <a:round/>
            </a:ln>
            <a:effectLst>
              <a:outerShdw sx="100000" sy="100000" kx="0" ky="0" algn="bl" blurRad="38100" rotWithShape="1" dist="23000" dir="5400000">
                <a:srgbClr val="000000">
                  <a:alpha val="35000"/>
                </a:srgbClr>
              </a:outerShdw>
            </a:effectLst>
          </c:spPr>
          <c:marker>
            <c:symbol val="circle"/>
            <c:size val="12"/>
            <c:spPr>
              <a:solidFill>
                <a:srgbClr val="F2AF00"/>
              </a:solidFill>
              <a:ln w="9525" cap="flat">
                <a:solidFill>
                  <a:srgbClr val="FFFFFF"/>
                </a:solidFill>
                <a:prstDash val="solid"/>
                <a:round/>
              </a:ln>
              <a:effectLst/>
            </c:spPr>
          </c:marker>
          <c:xVal>
            <c:numRef>
              <c:f>Sheet1!$A$2:$A$7</c:f>
              <c:numCache>
                <c:formatCode>General</c:formatCode>
                <c:ptCount val="6"/>
                <c:pt idx="0">
                  <c:v>1</c:v>
                </c:pt>
                <c:pt idx="1">
                  <c:v>2</c:v>
                </c:pt>
                <c:pt idx="2">
                  <c:v>3</c:v>
                </c:pt>
                <c:pt idx="3">
                  <c:v>4</c:v>
                </c:pt>
                <c:pt idx="4">
                  <c:v>5</c:v>
                </c:pt>
                <c:pt idx="5">
                  <c:v>6</c:v>
                </c:pt>
              </c:numCache>
            </c:numRef>
          </c:xVal>
          <c:yVal>
            <c:numRef>
              <c:f>Sheet1!$C$2:$C$7</c:f>
              <c:numCache>
                <c:formatCode>General</c:formatCode>
                <c:ptCount val="6"/>
                <c:pt idx="0">
                  <c:v>99</c:v>
                </c:pt>
                <c:pt idx="1">
                  <c:v>88</c:v>
                </c:pt>
                <c:pt idx="2">
                  <c:v>77</c:v>
                </c:pt>
                <c:pt idx="3">
                  <c:v>89</c:v>
                </c:pt>
                <c:pt idx="4">
                  <c:v>99</c:v>
                </c:pt>
                <c:pt idx="5">
                  <c:v>99</c:v>
                </c:pt>
              </c:numCache>
            </c:numRef>
          </c:yVal>
          <c:smooth val="1"/>
        </c:ser>
        <c:ser>
          <c:idx val="2"/>
          <c:order val="2"/>
          <c:tx>
            <c:strRef>
              <c:f>Sheet1!$D$1</c:f>
              <c:strCache>
                <c:ptCount val="1"/>
                <c:pt idx="0">
                  <c:v>Bus</c:v>
                </c:pt>
              </c:strCache>
            </c:strRef>
          </c:tx>
          <c:spPr>
            <a:solidFill>
              <a:srgbClr val="7AB800">
                <a:alpha val="25000"/>
              </a:srgbClr>
            </a:solidFill>
            <a:ln w="101600" cap="flat">
              <a:solidFill>
                <a:srgbClr val="7AB800"/>
              </a:solidFill>
              <a:prstDash val="solid"/>
              <a:round/>
            </a:ln>
            <a:effectLst>
              <a:outerShdw sx="100000" sy="100000" kx="0" ky="0" algn="bl" blurRad="38100" rotWithShape="1" dist="23000" dir="5400000">
                <a:srgbClr val="000000">
                  <a:alpha val="35000"/>
                </a:srgbClr>
              </a:outerShdw>
            </a:effectLst>
          </c:spPr>
          <c:marker>
            <c:symbol val="circle"/>
            <c:size val="12"/>
            <c:spPr>
              <a:solidFill>
                <a:srgbClr val="7AB800"/>
              </a:solidFill>
              <a:ln w="9525" cap="flat">
                <a:solidFill>
                  <a:srgbClr val="FFFFFF"/>
                </a:solidFill>
                <a:prstDash val="solid"/>
                <a:round/>
              </a:ln>
              <a:effectLst/>
            </c:spPr>
          </c:marker>
          <c:xVal>
            <c:numRef>
              <c:f>Sheet1!$A$2:$A$7</c:f>
              <c:numCache>
                <c:formatCode>General</c:formatCode>
                <c:ptCount val="6"/>
                <c:pt idx="0">
                  <c:v>1</c:v>
                </c:pt>
                <c:pt idx="1">
                  <c:v>2</c:v>
                </c:pt>
                <c:pt idx="2">
                  <c:v>3</c:v>
                </c:pt>
                <c:pt idx="3">
                  <c:v>4</c:v>
                </c:pt>
                <c:pt idx="4">
                  <c:v>5</c:v>
                </c:pt>
                <c:pt idx="5">
                  <c:v>6</c:v>
                </c:pt>
              </c:numCache>
            </c:numRef>
          </c:xVal>
          <c:yVal>
            <c:numRef>
              <c:f>Sheet1!$D$2:$D$7</c:f>
              <c:numCache>
                <c:formatCode>General</c:formatCode>
                <c:ptCount val="6"/>
                <c:pt idx="0">
                  <c:v>21</c:v>
                </c:pt>
                <c:pt idx="1">
                  <c:v>22</c:v>
                </c:pt>
                <c:pt idx="2">
                  <c:v>25</c:v>
                </c:pt>
                <c:pt idx="3">
                  <c:v>49</c:v>
                </c:pt>
                <c:pt idx="4">
                  <c:v>59</c:v>
                </c:pt>
                <c:pt idx="5">
                  <c:v>69</c:v>
                </c:pt>
              </c:numCache>
            </c:numRef>
          </c:yVal>
          <c:smooth val="1"/>
        </c:ser>
        <c:dLbls>
          <c:numFmt formatCode="General"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dLbls>
        <c:axId val="2094734554"/>
        <c:axId val="2094734552"/>
      </c:scatterChart>
      <c:valAx>
        <c:axId val="2094734554"/>
        <c:scaling>
          <c:orientation val="minMax"/>
        </c:scaling>
        <c:delete val="0"/>
        <c:axPos val="b"/>
        <c:majorGridlines>
          <c:spPr>
            <a:ln w="12700" cap="flat">
              <a:solidFill>
                <a:srgbClr val="D9D9D9"/>
              </a:solidFill>
              <a:prstDash val="solid"/>
              <a:round/>
            </a:ln>
          </c:spPr>
        </c:majorGridlines>
        <c:numFmt formatCode="General" sourceLinked="0"/>
        <c:majorTickMark val="none"/>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valAx>
      <c:valAx>
        <c:axId val="2094734552"/>
        <c:scaling>
          <c:orientation val="minMax"/>
        </c:scaling>
        <c:delete val="0"/>
        <c:axPos val="l"/>
        <c:majorGridlines>
          <c:spPr>
            <a:ln w="12700" cap="flat">
              <a:solidFill>
                <a:srgbClr val="D9D9D9"/>
              </a:solidFill>
              <a:prstDash val="solid"/>
              <a:round/>
            </a:ln>
          </c:spPr>
        </c:majorGridlines>
        <c:numFmt formatCode="General" sourceLinked="0"/>
        <c:majorTickMark val="none"/>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midCat"/>
      </c:valAx>
      <c:spPr>
        <a:solidFill>
          <a:srgbClr val="f1f1f1"/>
        </a:solidFill>
        <a:ln>
          <a:noFill/>
        </a:ln>
        <a:effectLst/>
      </c:spPr>
    </c:plotArea>
    <c:legend>
      <c:legendPos val="b"/>
      <c:layout/>
      <c:overlay val="0"/>
    </c:legend>
    <c:plotVisOnly val="1"/>
    <c:dispBlanksAs val="span"/>
    <c:showDLblsOverMax val="1"/>
  </c:chart>
  <c:spPr>
    <a:noFill/>
    <a:ln w="12700" cap="flat">
      <a:noFill/>
      <a:miter lim="400000"/>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chart>
    <c:title>
      <c:tx>
        <c:rich>
          <a:bodyPr/>
          <a:lstStyle/>
          <a:p>
            <a:pPr>
              <a:defRPr sz="1800" b="0" i="0" u="none" strike="noStrike">
                <a:solidFill>
                  <a:srgbClr val="FF0000"/>
                </a:solidFill>
                <a:latin typeface="Arial"/>
              </a:defRPr>
            </a:pPr>
            <a:r>
              <a:rPr sz="1800" b="0" i="0" u="none" strike="noStrike">
                <a:solidFill>
                  <a:srgbClr val="FF0000"/>
                </a:solidFill>
                <a:latin typeface="Arial"/>
              </a:rPr>
              <a:t>Red Title and Legend</a:t>
            </a:r>
          </a:p>
        </c:rich>
      </c:tx>
      <c:layout/>
      <c:overlay val="0"/>
    </c:title>
    <c:autoTitleDeleted val="0"/>
    <c:plotArea>
      <c:layout/>
      <c:barChart>
        <c:barDir val="col"/>
        <c:grouping val="standard"/>
        <c:varyColors val="0"/>
        <c:ser>
          <c:idx val="0"/>
          <c:order val="0"/>
          <c:tx>
            <c:strRef>
              <c:f>Sheet1!$B$1</c:f>
              <c:strCache>
                <c:ptCount val="1"/>
                <c:pt idx="0">
                  <c:v>California</c:v>
                </c:pt>
              </c:strCache>
            </c:strRef>
          </c:tx>
          <c:invertIfNegative val="0"/>
          <c:spPr>
            <a:solidFill>
              <a:srgbClr val="0088CC">
                <a:alpha val="50000"/>
              </a:srgbClr>
            </a:solidFill>
            <a:ln w="12700" cap="flat">
              <a:solidFill>
                <a:srgbClr val="F1F1F1"/>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000" u="none">
                    <a:solidFill>
                      <a:srgbClr val="FFFFFF"/>
                    </a:solidFill>
                    <a:latin typeface="Arial"/>
                  </a:defRPr>
                </a:pPr>
              </a:p>
            </c:txPr>
            <c:dLblPos val="ctr"/>
            <c:showLegendKey val="0"/>
            <c:showVal val="1"/>
            <c:showCatName val="0"/>
            <c:showSerName val="0"/>
            <c:showPercent val="0"/>
            <c:showBubbleSize val="0"/>
            <c:showLeaderLines val="0"/>
          </c:dLbls>
          <c:cat>
            <c:strRef>
              <c:f>Sheet1!$A$2:$A$6</c:f>
              <c:strCache>
                <c:ptCount val="5"/>
                <c:pt idx="0">
                  <c:v>Apartment</c:v>
                </c:pt>
                <c:pt idx="1">
                  <c:v>Townhome</c:v>
                </c:pt>
                <c:pt idx="2">
                  <c:v>Duplex</c:v>
                </c:pt>
                <c:pt idx="3">
                  <c:v>House</c:v>
                </c:pt>
                <c:pt idx="4">
                  <c:v>Big House</c:v>
                </c:pt>
              </c:strCache>
            </c:strRef>
          </c:cat>
          <c:val>
            <c:numRef>
              <c:f>Sheet1!$B$2:$B$6</c:f>
              <c:numCache>
                <c:formatCode>General</c:formatCode>
                <c:ptCount val="5"/>
                <c:pt idx="0">
                  <c:v>2000</c:v>
                </c:pt>
                <c:pt idx="1">
                  <c:v>2800</c:v>
                </c:pt>
                <c:pt idx="2">
                  <c:v>3200</c:v>
                </c:pt>
                <c:pt idx="3">
                  <c:v>4000</c:v>
                </c:pt>
                <c:pt idx="4">
                  <c:v>5000</c:v>
                </c:pt>
              </c:numCache>
            </c:numRef>
          </c:val>
        </c:ser>
        <c:ser>
          <c:idx val="1"/>
          <c:order val="1"/>
          <c:tx>
            <c:strRef>
              <c:f>Sheet1!$C$1</c:f>
              <c:strCache>
                <c:ptCount val="1"/>
                <c:pt idx="0">
                  <c:v>Texas</c:v>
                </c:pt>
              </c:strCache>
            </c:strRef>
          </c:tx>
          <c:invertIfNegative val="0"/>
          <c:spPr>
            <a:solidFill>
              <a:srgbClr val="99FFCC">
                <a:alpha val="50000"/>
              </a:srgbClr>
            </a:solidFill>
            <a:ln w="12700" cap="flat">
              <a:solidFill>
                <a:srgbClr val="F1F1F1"/>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000" u="none">
                    <a:solidFill>
                      <a:srgbClr val="FFFFFF"/>
                    </a:solidFill>
                    <a:latin typeface="Arial"/>
                  </a:defRPr>
                </a:pPr>
              </a:p>
            </c:txPr>
            <c:dLblPos val="ctr"/>
            <c:showLegendKey val="0"/>
            <c:showVal val="1"/>
            <c:showCatName val="0"/>
            <c:showSerName val="0"/>
            <c:showPercent val="0"/>
            <c:showBubbleSize val="0"/>
            <c:showLeaderLines val="0"/>
          </c:dLbls>
          <c:cat>
            <c:strRef>
              <c:f>Sheet1!$A$2:$A$6</c:f>
              <c:strCache>
                <c:ptCount val="5"/>
                <c:pt idx="0">
                  <c:v>Apartment</c:v>
                </c:pt>
                <c:pt idx="1">
                  <c:v>Townhome</c:v>
                </c:pt>
                <c:pt idx="2">
                  <c:v>Duplex</c:v>
                </c:pt>
                <c:pt idx="3">
                  <c:v>House</c:v>
                </c:pt>
                <c:pt idx="4">
                  <c:v>Big House</c:v>
                </c:pt>
              </c:strCache>
            </c:strRef>
          </c:cat>
          <c:val>
            <c:numRef>
              <c:f>Sheet1!$C$2:$C$6</c:f>
              <c:numCache>
                <c:formatCode>General</c:formatCode>
                <c:ptCount val="5"/>
                <c:pt idx="0">
                  <c:v>1400</c:v>
                </c:pt>
                <c:pt idx="1">
                  <c:v>2000</c:v>
                </c:pt>
                <c:pt idx="2">
                  <c:v>2500</c:v>
                </c:pt>
                <c:pt idx="3">
                  <c:v>3000</c:v>
                </c:pt>
                <c:pt idx="4">
                  <c:v>3800</c:v>
                </c:pt>
              </c:numCache>
            </c:numRef>
          </c:val>
        </c:ser>
        <c:dLbls>
          <c:numFmt formatCode="#,##0" sourceLinked="0"/>
          <c:txPr>
            <a:bodyPr/>
            <a:lstStyle/>
            <a:p>
              <a:pPr>
                <a:defRPr b="0" i="0" strike="noStrike" sz="1000" u="none">
                  <a:solidFill>
                    <a:srgbClr val="FFFFFF"/>
                  </a:solidFill>
                  <a:latin typeface="Arial"/>
                </a:defRPr>
              </a:pPr>
            </a:p>
          </c:txPr>
          <c:dLblPos val="ctr"/>
          <c:showLegendKey val="0"/>
          <c:showVal val="1"/>
          <c:showCatName val="0"/>
          <c:showSerName val="0"/>
          <c:showPercent val="0"/>
          <c:showBubbleSize val="0"/>
          <c:showLeaderLines val="0"/>
        </c:dLbls>
        <c:gapWidth val="25"/>
        <c:overlap val="0"/>
        <c:axId val="2094734554"/>
        <c:axId val="2094734552"/>
        <c:axId val="2094734556"/>
      </c:barChart>
      <c:catAx>
        <c:axId val="2094734554"/>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a:lstStyle/>
          <a:p>
            <a:pPr>
              <a:defRPr sz="1100" b="0" i="0" u="none" strike="noStrike">
                <a:solidFill>
                  <a:srgbClr val="0000CC"/>
                </a:solidFill>
                <a:latin typeface="Times"/>
              </a:defRPr>
            </a:pPr>
            <a:endParaRPr lang="en-US"/>
          </a:p>
        </c:txPr>
        <c:crossAx val="2094734552"/>
        <c:crosses val="autoZero"/>
        <c:auto val="1"/>
        <c:lblAlgn val="ctr"/>
        <c:noMultiLvlLbl val="1"/>
      </c:catAx>
      <c:valAx>
        <c:axId val="2094734552"/>
        <c:scaling>
          <c:orientation val="minMax"/>
          <c:max val="5000"/>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noFill/>
        <a:ln>
          <a:noFill/>
        </a:ln>
        <a:effectLst/>
      </c:spPr>
    </c:plotArea>
    <c:legend>
      <c:legendPos val="t"/>
      <c:layout/>
      <c:overlay val="0"/>
      <c:txPr>
        <a:bodyPr/>
        <a:lstStyle/>
        <a:p>
          <a:pPr>
            <a:defRPr>
              <a:solidFill>
                <a:srgbClr val="FF0000"/>
              </a:solidFill>
            </a:defRPr>
          </a:pPr>
          <a:endParaRPr lang="en-US"/>
        </a:p>
      </c:txPr>
    </c:legend>
    <c:plotVisOnly val="1"/>
    <c:dispBlanksAs val="span"/>
  </c:chart>
  <c:spPr>
    <a:noFill/>
    <a:ln w="12700" cap="flat">
      <a:noFill/>
      <a:miter lim="400000"/>
    </a:ln>
    <a:effectLst/>
  </c:sp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c:date1904 val="0"/>
  <c:chart>
    <c:autoTitleDeleted val="1"/>
    <c:plotArea>
      <c:layout/>
      <c:scatterChart>
        <c:scatterStyle val="lineMarker"/>
        <c:varyColors val="0"/>
        <c:ser>
          <c:idx val="0"/>
          <c:order val="0"/>
          <c:tx>
            <c:strRef>
              <c:f>Sheet1!$B$1</c:f>
              <c:strCache>
                <c:ptCount val="1"/>
                <c:pt idx="0">
                  <c:v>Y-Value 1</c:v>
                </c:pt>
              </c:strCache>
            </c:strRef>
          </c:tx>
          <c:spPr>
            <a:solidFill>
              <a:srgbClr val="C0504D"/>
            </a:solidFill>
            <a:ln>
              <a:noFill/>
            </a:ln>
            <a:effectLst>
              <a:outerShdw sx="100000" sy="100000" kx="0" ky="0" algn="bl" blurRad="38100" rotWithShape="1" dist="23000" dir="5400000">
                <a:srgbClr val="000000">
                  <a:alpha val="35000"/>
                </a:srgbClr>
              </a:outerShdw>
            </a:effectLst>
          </c:spPr>
          <c:marker>
            <c:symbol val="circle"/>
            <c:size val="6"/>
            <c:spPr>
              <a:solidFill>
                <a:srgbClr val="C0504D"/>
              </a:solidFill>
              <a:ln w="9525" cap="flat">
                <a:solidFill>
                  <a:srgbClr val="C0504D"/>
                </a:solidFill>
                <a:prstDash val="solid"/>
                <a:round/>
              </a:ln>
              <a:effectLst/>
            </c:spPr>
          </c:marker>
          <c:dLbls>
            <c:dLbl>
              <c:idx val="0"/>
              <c:tx>
                <c:rich>
                  <a:bodyPr>
                    <a:spAutoFit/>
                  </a:bodyPr>
                  <a:lstStyle/>
                  <a:p>
                    <a:pPr>
                      <a:defRPr/>
                    </a:pPr>
                    <a:r>
                      <a:rPr lang="en-US" dirty="0"/>
                      <a:t>Red 1</a:t>
                    </a:r>
                  </a:p>
                </c:rich>
              </c:tx>
              <c:spPr>
                <a:noFill/>
                <a:ln>
                  <a:noFill/>
                </a:ln>
                <a:effectLst/>
              </c:spPr>
              <c:showLegendKey val="0"/>
              <c:showVal val="0"/>
              <c:showCatName val="0"/>
              <c:showSerName val="0"/>
              <c:showPercent val="0"/>
              <c:showBubbleSize val="0"/>
              <c:showLeaderLines val="1"/>
              <c:extLst>
                <c:ext xmlns:c15="http://schemas.microsoft.com/office/drawing/2012/chart" uri="{CE6537A1-D6FC-4f65-9D91-7224C49458BB}">
                  <c15:dlblFieldTable/>
                  <c15:showDataLabelsRange val="0"/>
                </c:ext>
                <c:ext xmlns:c16="http://schemas.microsoft.com/office/drawing/2014/chart" uri="{C3380CC4-5D6E-409C-BE32-E72D297353CC}">
                  <c16:uniqueId val="{00000001-dd9c-1ca4-6ad5-4fe51fab8bf9}"/>
                </c:ext>
              </c:extLst>
            </c:dLbl>
            <c:dLbl>
              <c:idx val="1"/>
              <c:tx>
                <c:rich>
                  <a:bodyPr>
                    <a:spAutoFit/>
                  </a:bodyPr>
                  <a:lstStyle/>
                  <a:p>
                    <a:pPr>
                      <a:defRPr/>
                    </a:pPr>
                    <a:r>
                      <a:rPr lang="en-US" dirty="0"/>
                      <a:t>Red 2</a:t>
                    </a:r>
                  </a:p>
                </c:rich>
              </c:tx>
              <c:spPr>
                <a:noFill/>
                <a:ln>
                  <a:noFill/>
                </a:ln>
                <a:effectLst/>
              </c:spPr>
              <c:showLegendKey val="0"/>
              <c:showVal val="0"/>
              <c:showCatName val="0"/>
              <c:showSerName val="0"/>
              <c:showPercent val="0"/>
              <c:showBubbleSize val="0"/>
              <c:showLeaderLines val="1"/>
              <c:extLst>
                <c:ext xmlns:c15="http://schemas.microsoft.com/office/drawing/2012/chart" uri="{CE6537A1-D6FC-4f65-9D91-7224C49458BB}">
                  <c15:dlblFieldTable/>
                  <c15:showDataLabelsRange val="0"/>
                </c:ext>
                <c:ext xmlns:c16="http://schemas.microsoft.com/office/drawing/2014/chart" uri="{C3380CC4-5D6E-409C-BE32-E72D297353CC}">
                  <c16:uniqueId val="{00000002-dd9c-1ca4-6ad5-4fe51fab8bf9}"/>
                </c:ext>
              </c:extLst>
            </c:dLbl>
            <c:dLbl>
              <c:idx val="2"/>
              <c:tx>
                <c:rich>
                  <a:bodyPr>
                    <a:spAutoFit/>
                  </a:bodyPr>
                  <a:lstStyle/>
                  <a:p>
                    <a:pPr>
                      <a:defRPr/>
                    </a:pPr>
                    <a:r>
                      <a:rPr lang="en-US" dirty="0"/>
                      <a:t>Red 3</a:t>
                    </a:r>
                  </a:p>
                </c:rich>
              </c:tx>
              <c:spPr>
                <a:noFill/>
                <a:ln>
                  <a:noFill/>
                </a:ln>
                <a:effectLst/>
              </c:spPr>
              <c:showLegendKey val="0"/>
              <c:showVal val="0"/>
              <c:showCatName val="0"/>
              <c:showSerName val="0"/>
              <c:showPercent val="0"/>
              <c:showBubbleSize val="0"/>
              <c:showLeaderLines val="1"/>
              <c:extLst>
                <c:ext xmlns:c15="http://schemas.microsoft.com/office/drawing/2012/chart" uri="{CE6537A1-D6FC-4f65-9D91-7224C49458BB}">
                  <c15:dlblFieldTable/>
                  <c15:showDataLabelsRange val="0"/>
                </c:ext>
                <c:ext xmlns:c16="http://schemas.microsoft.com/office/drawing/2014/chart" uri="{C3380CC4-5D6E-409C-BE32-E72D297353CC}">
                  <c16:uniqueId val="{00000003-dd9c-1ca4-6ad5-4fe51fab8bf9}"/>
                </c:ext>
              </c:extLst>
            </c:dLbl>
            <c:dLbl>
              <c:idx val="3"/>
              <c:tx>
                <c:rich>
                  <a:bodyPr>
                    <a:spAutoFit/>
                  </a:bodyPr>
                  <a:lstStyle/>
                  <a:p>
                    <a:pPr>
                      <a:defRPr/>
                    </a:pPr>
                    <a:r>
                      <a:rPr lang="en-US" dirty="0"/>
                      <a:t>Red 4</a:t>
                    </a:r>
                  </a:p>
                </c:rich>
              </c:tx>
              <c:spPr>
                <a:noFill/>
                <a:ln>
                  <a:noFill/>
                </a:ln>
                <a:effectLst/>
              </c:spPr>
              <c:showLegendKey val="0"/>
              <c:showVal val="0"/>
              <c:showCatName val="0"/>
              <c:showSerName val="0"/>
              <c:showPercent val="0"/>
              <c:showBubbleSize val="0"/>
              <c:showLeaderLines val="1"/>
              <c:extLst>
                <c:ext xmlns:c15="http://schemas.microsoft.com/office/drawing/2012/chart" uri="{CE6537A1-D6FC-4f65-9D91-7224C49458BB}">
                  <c15:dlblFieldTable/>
                  <c15:showDataLabelsRange val="0"/>
                </c:ext>
                <c:ext xmlns:c16="http://schemas.microsoft.com/office/drawing/2014/chart" uri="{C3380CC4-5D6E-409C-BE32-E72D297353CC}">
                  <c16:uniqueId val="{00000004-dd9c-1ca4-6ad5-4fe51fab8bf9}"/>
                </c:ext>
              </c:extLst>
            </c:dLbl>
          </c:dLbls>
          <c:xVal>
            <c:numRef>
              <c:f>Sheet1!$A$2:$A$7</c:f>
              <c:numCache>
                <c:formatCode>General</c:formatCode>
                <c:ptCount val="6"/>
                <c:pt idx="0">
                  <c:v>1</c:v>
                </c:pt>
                <c:pt idx="1">
                  <c:v>10</c:v>
                </c:pt>
                <c:pt idx="2">
                  <c:v>20</c:v>
                </c:pt>
                <c:pt idx="3">
                  <c:v>30</c:v>
                </c:pt>
                <c:pt idx="4">
                  <c:v>40</c:v>
                </c:pt>
                <c:pt idx="5">
                  <c:v>50</c:v>
                </c:pt>
              </c:numCache>
            </c:numRef>
          </c:xVal>
          <c:yVal>
            <c:numRef>
              <c:f>Sheet1!$B$2:$B$7</c:f>
              <c:numCache>
                <c:formatCode>General</c:formatCode>
                <c:ptCount val="6"/>
                <c:pt idx="0">
                  <c:v>11</c:v>
                </c:pt>
                <c:pt idx="1">
                  <c:v>23</c:v>
                </c:pt>
                <c:pt idx="2">
                  <c:v>31</c:v>
                </c:pt>
                <c:pt idx="3">
                  <c:v>45</c:v>
                </c:pt>
                <c:pt idx="4">
                  <c:v/>
                </c:pt>
                <c:pt idx="5">
                  <c:v/>
                </c:pt>
              </c:numCache>
            </c:numRef>
          </c:yVal>
          <c:smooth val="0"/>
        </c:ser>
        <c:ser>
          <c:idx val="1"/>
          <c:order val="1"/>
          <c:tx>
            <c:strRef>
              <c:f>Sheet1!$C$1</c:f>
              <c:strCache>
                <c:ptCount val="1"/>
                <c:pt idx="0">
                  <c:v>Y-Value 2</c:v>
                </c:pt>
              </c:strCache>
            </c:strRef>
          </c:tx>
          <c:spPr>
            <a:solidFill>
              <a:srgbClr val="4F81BD"/>
            </a:solidFill>
            <a:ln>
              <a:noFill/>
            </a:ln>
            <a:effectLst>
              <a:outerShdw sx="100000" sy="100000" kx="0" ky="0" algn="bl" blurRad="38100" rotWithShape="1" dist="23000" dir="5400000">
                <a:srgbClr val="000000">
                  <a:alpha val="35000"/>
                </a:srgbClr>
              </a:outerShdw>
            </a:effectLst>
          </c:spPr>
          <c:marker>
            <c:symbol val="circle"/>
            <c:size val="6"/>
            <c:spPr>
              <a:solidFill>
                <a:srgbClr val="4F81BD"/>
              </a:solidFill>
              <a:ln w="9525" cap="flat">
                <a:solidFill>
                  <a:srgbClr val="4F81BD"/>
                </a:solidFill>
                <a:prstDash val="solid"/>
                <a:round/>
              </a:ln>
              <a:effectLst/>
            </c:spPr>
          </c:marker>
          <c:dLbls>
            <c:dLbl>
              <c:idx val="0"/>
              <c:tx>
                <c:rich>
                  <a:bodyPr>
                    <a:spAutoFit/>
                  </a:bodyPr>
                  <a:lstStyle/>
                  <a:p>
                    <a:pPr>
                      <a:defRPr/>
                    </a:pPr>
                    <a:r>
                      <a:rPr lang="en-US" dirty="0"/>
                      <a:t>Blue 1</a:t>
                    </a:r>
                  </a:p>
                </c:rich>
              </c:tx>
              <c:spPr>
                <a:noFill/>
                <a:ln>
                  <a:noFill/>
                </a:ln>
                <a:effectLst/>
              </c:spPr>
              <c:showLegendKey val="0"/>
              <c:showVal val="0"/>
              <c:showCatName val="0"/>
              <c:showSerName val="0"/>
              <c:showPercent val="0"/>
              <c:showBubbleSize val="0"/>
              <c:showLeaderLines val="1"/>
              <c:extLst>
                <c:ext xmlns:c15="http://schemas.microsoft.com/office/drawing/2012/chart" uri="{CE6537A1-D6FC-4f65-9D91-7224C49458BB}">
                  <c15:dlblFieldTable/>
                  <c15:showDataLabelsRange val="0"/>
                </c:ext>
                <c:ext xmlns:c16="http://schemas.microsoft.com/office/drawing/2014/chart" uri="{C3380CC4-5D6E-409C-BE32-E72D297353CC}">
                  <c16:uniqueId val="{00000001-9250-a904-0982-e061cdcc95d3}"/>
                </c:ext>
              </c:extLst>
            </c:dLbl>
            <c:dLbl>
              <c:idx val="1"/>
              <c:tx>
                <c:rich>
                  <a:bodyPr>
                    <a:spAutoFit/>
                  </a:bodyPr>
                  <a:lstStyle/>
                  <a:p>
                    <a:pPr>
                      <a:defRPr/>
                    </a:pPr>
                    <a:r>
                      <a:rPr lang="en-US" dirty="0"/>
                      <a:t>Blue 2</a:t>
                    </a:r>
                  </a:p>
                </c:rich>
              </c:tx>
              <c:spPr>
                <a:noFill/>
                <a:ln>
                  <a:noFill/>
                </a:ln>
                <a:effectLst/>
              </c:spPr>
              <c:showLegendKey val="0"/>
              <c:showVal val="0"/>
              <c:showCatName val="0"/>
              <c:showSerName val="0"/>
              <c:showPercent val="0"/>
              <c:showBubbleSize val="0"/>
              <c:showLeaderLines val="1"/>
              <c:extLst>
                <c:ext xmlns:c15="http://schemas.microsoft.com/office/drawing/2012/chart" uri="{CE6537A1-D6FC-4f65-9D91-7224C49458BB}">
                  <c15:dlblFieldTable/>
                  <c15:showDataLabelsRange val="0"/>
                </c:ext>
                <c:ext xmlns:c16="http://schemas.microsoft.com/office/drawing/2014/chart" uri="{C3380CC4-5D6E-409C-BE32-E72D297353CC}">
                  <c16:uniqueId val="{00000002-9250-a904-0982-e061cdcc95d3}"/>
                </c:ext>
              </c:extLst>
            </c:dLbl>
            <c:dLbl>
              <c:idx val="2"/>
              <c:tx>
                <c:rich>
                  <a:bodyPr>
                    <a:spAutoFit/>
                  </a:bodyPr>
                  <a:lstStyle/>
                  <a:p>
                    <a:pPr>
                      <a:defRPr/>
                    </a:pPr>
                    <a:r>
                      <a:rPr lang="en-US" dirty="0"/>
                      <a:t>Blue 3</a:t>
                    </a:r>
                  </a:p>
                </c:rich>
              </c:tx>
              <c:spPr>
                <a:noFill/>
                <a:ln>
                  <a:noFill/>
                </a:ln>
                <a:effectLst/>
              </c:spPr>
              <c:showLegendKey val="0"/>
              <c:showVal val="0"/>
              <c:showCatName val="0"/>
              <c:showSerName val="0"/>
              <c:showPercent val="0"/>
              <c:showBubbleSize val="0"/>
              <c:showLeaderLines val="1"/>
              <c:extLst>
                <c:ext xmlns:c15="http://schemas.microsoft.com/office/drawing/2012/chart" uri="{CE6537A1-D6FC-4f65-9D91-7224C49458BB}">
                  <c15:dlblFieldTable/>
                  <c15:showDataLabelsRange val="0"/>
                </c:ext>
                <c:ext xmlns:c16="http://schemas.microsoft.com/office/drawing/2014/chart" uri="{C3380CC4-5D6E-409C-BE32-E72D297353CC}">
                  <c16:uniqueId val="{00000003-9250-a904-0982-e061cdcc95d3}"/>
                </c:ext>
              </c:extLst>
            </c:dLbl>
            <c:dLbl>
              <c:idx val="3"/>
              <c:tx>
                <c:rich>
                  <a:bodyPr>
                    <a:spAutoFit/>
                  </a:bodyPr>
                  <a:lstStyle/>
                  <a:p>
                    <a:pPr>
                      <a:defRPr/>
                    </a:pPr>
                    <a:r>
                      <a:rPr lang="en-US" dirty="0"/>
                      <a:t>Blue 4</a:t>
                    </a:r>
                  </a:p>
                </c:rich>
              </c:tx>
              <c:spPr>
                <a:noFill/>
                <a:ln>
                  <a:noFill/>
                </a:ln>
                <a:effectLst/>
              </c:spPr>
              <c:showLegendKey val="0"/>
              <c:showVal val="0"/>
              <c:showCatName val="0"/>
              <c:showSerName val="0"/>
              <c:showPercent val="0"/>
              <c:showBubbleSize val="0"/>
              <c:showLeaderLines val="1"/>
              <c:extLst>
                <c:ext xmlns:c15="http://schemas.microsoft.com/office/drawing/2012/chart" uri="{CE6537A1-D6FC-4f65-9D91-7224C49458BB}">
                  <c15:dlblFieldTable/>
                  <c15:showDataLabelsRange val="0"/>
                </c:ext>
                <c:ext xmlns:c16="http://schemas.microsoft.com/office/drawing/2014/chart" uri="{C3380CC4-5D6E-409C-BE32-E72D297353CC}">
                  <c16:uniqueId val="{00000004-9250-a904-0982-e061cdcc95d3}"/>
                </c:ext>
              </c:extLst>
            </c:dLbl>
          </c:dLbls>
          <c:xVal>
            <c:numRef>
              <c:f>Sheet1!$A$2:$A$7</c:f>
              <c:numCache>
                <c:formatCode>General</c:formatCode>
                <c:ptCount val="6"/>
                <c:pt idx="0">
                  <c:v>1</c:v>
                </c:pt>
                <c:pt idx="1">
                  <c:v>10</c:v>
                </c:pt>
                <c:pt idx="2">
                  <c:v>20</c:v>
                </c:pt>
                <c:pt idx="3">
                  <c:v>30</c:v>
                </c:pt>
                <c:pt idx="4">
                  <c:v>40</c:v>
                </c:pt>
                <c:pt idx="5">
                  <c:v>50</c:v>
                </c:pt>
              </c:numCache>
            </c:numRef>
          </c:xVal>
          <c:yVal>
            <c:numRef>
              <c:f>Sheet1!$C$2:$C$7</c:f>
              <c:numCache>
                <c:formatCode>General</c:formatCode>
                <c:ptCount val="6"/>
                <c:pt idx="0">
                  <c:v>21</c:v>
                </c:pt>
                <c:pt idx="1">
                  <c:v>38</c:v>
                </c:pt>
                <c:pt idx="2">
                  <c:v>47</c:v>
                </c:pt>
                <c:pt idx="3">
                  <c:v>59</c:v>
                </c:pt>
                <c:pt idx="4">
                  <c:v/>
                </c:pt>
                <c:pt idx="5">
                  <c:v/>
                </c:pt>
              </c:numCache>
            </c:numRef>
          </c:yVal>
          <c:smooth val="0"/>
        </c:ser>
        <c:dLbls>
          <c:numFmt formatCode="General"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dLbls>
        <c:axId val="2094734554"/>
        <c:axId val="2094734552"/>
      </c:scatterChart>
      <c:valAx>
        <c:axId val="2094734554"/>
        <c:scaling>
          <c:orientation val="minMax"/>
        </c:scaling>
        <c:delete val="0"/>
        <c:axPos val="b"/>
        <c:majorGridlines>
          <c:spPr>
            <a:ln w="12700" cap="flat">
              <a:solidFill>
                <a:srgbClr val="D9D9D9"/>
              </a:solidFill>
              <a:prstDash val="solid"/>
              <a:round/>
            </a:ln>
          </c:spPr>
        </c:majorGridlines>
        <c:title>
          <c:tx>
            <c:rich>
              <a:bodyPr/>
              <a:lstStyle/>
              <a:p>
                <a:pPr>
                  <a:defRPr sz="1400" b="0" i="0" u="none" strike="noStrike">
                    <a:solidFill>
                      <a:srgbClr val="0088CC"/>
                    </a:solidFill>
                    <a:latin typeface="Arial"/>
                  </a:defRPr>
                </a:pPr>
                <a:r>
                  <a:rPr sz="1400" b="0" i="0" u="none" strike="noStrike">
                    <a:solidFill>
                      <a:srgbClr val="0088CC"/>
                    </a:solidFill>
                    <a:latin typeface="Arial"/>
                  </a:rPr>
                  <a:t>Data Point Labels</a:t>
                </a:r>
              </a:p>
            </c:rich>
          </c:tx>
          <c:layout/>
          <c:overlay val="0"/>
        </c:title>
        <c:numFmt formatCode="General" sourceLinked="0"/>
        <c:majorTickMark val="none"/>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valAx>
      <c:valAx>
        <c:axId val="2094734552"/>
        <c:scaling>
          <c:orientation val="minMax"/>
        </c:scaling>
        <c:delete val="0"/>
        <c:axPos val="l"/>
        <c:majorGridlines>
          <c:spPr>
            <a:ln w="12700" cap="flat">
              <a:solidFill>
                <a:srgbClr val="D9D9D9"/>
              </a:solidFill>
              <a:prstDash val="solid"/>
              <a:round/>
            </a:ln>
          </c:spPr>
        </c:majorGridlines>
        <c:numFmt formatCode="General" sourceLinked="0"/>
        <c:majorTickMark val="none"/>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midCat"/>
      </c:valAx>
      <c:spPr>
        <a:solidFill>
          <a:srgbClr val="f2f9fc"/>
        </a:solidFill>
        <a:ln>
          <a:noFill/>
        </a:ln>
        <a:effectLst/>
      </c:spPr>
    </c:plotArea>
    <c:plotVisOnly val="1"/>
    <c:dispBlanksAs val="span"/>
    <c:showDLblsOverMax val="1"/>
  </c:chart>
  <c:spPr>
    <a:noFill/>
    <a:ln w="12700" cap="flat">
      <a:noFill/>
      <a:miter lim="400000"/>
    </a:ln>
    <a:effectLst/>
  </c:sp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c:date1904 val="0"/>
  <c:chart>
    <c:autoTitleDeleted val="1"/>
    <c:plotArea>
      <c:layout/>
      <c:scatterChart>
        <c:scatterStyle val="lineMarker"/>
        <c:varyColors val="0"/>
        <c:ser>
          <c:idx val="0"/>
          <c:order val="0"/>
          <c:tx>
            <c:strRef>
              <c:f>Sheet1!$B$1</c:f>
              <c:strCache>
                <c:ptCount val="1"/>
                <c:pt idx="0">
                  <c:v>Airplane</c:v>
                </c:pt>
              </c:strCache>
            </c:strRef>
          </c:tx>
          <c:spPr>
            <a:solidFill>
              <a:srgbClr val="C0504D"/>
            </a:solidFill>
            <a:ln w="25400" cap="flat">
              <a:solidFill>
                <a:srgbClr val="C0504D"/>
              </a:solidFill>
              <a:prstDash val="solid"/>
              <a:round/>
            </a:ln>
            <a:effectLst>
              <a:outerShdw sx="100000" sy="100000" kx="0" ky="0" algn="bl" blurRad="38100" rotWithShape="1" dist="23000" dir="5400000">
                <a:srgbClr val="000000">
                  <a:alpha val="35000"/>
                </a:srgbClr>
              </a:outerShdw>
            </a:effectLst>
          </c:spPr>
          <c:marker>
            <c:symbol val="circle"/>
            <c:size val="6"/>
            <c:spPr>
              <a:solidFill>
                <a:srgbClr val="C0504D"/>
              </a:solidFill>
              <a:ln w="9525" cap="flat">
                <a:solidFill>
                  <a:srgbClr val="C0504D"/>
                </a:solidFill>
                <a:prstDash val="solid"/>
                <a:round/>
              </a:ln>
              <a:effectLst/>
            </c:spPr>
          </c:marker>
          <c:xVal>
            <c:numRef>
              <c:f>Sheet1!$A$2:$A$7</c:f>
              <c:numCache>
                <c:formatCode>General</c:formatCode>
                <c:ptCount val="6"/>
                <c:pt idx="0">
                  <c:v>1</c:v>
                </c:pt>
                <c:pt idx="1">
                  <c:v>2</c:v>
                </c:pt>
                <c:pt idx="2">
                  <c:v>3</c:v>
                </c:pt>
                <c:pt idx="3">
                  <c:v>4</c:v>
                </c:pt>
                <c:pt idx="4">
                  <c:v>5</c:v>
                </c:pt>
                <c:pt idx="5">
                  <c:v>6</c:v>
                </c:pt>
              </c:numCache>
            </c:numRef>
          </c:xVal>
          <c:yVal>
            <c:numRef>
              <c:f>Sheet1!$B$2:$B$7</c:f>
              <c:numCache>
                <c:formatCode>General</c:formatCode>
                <c:ptCount val="6"/>
                <c:pt idx="0">
                  <c:v>33</c:v>
                </c:pt>
                <c:pt idx="1">
                  <c:v>20</c:v>
                </c:pt>
                <c:pt idx="2">
                  <c:v>51</c:v>
                </c:pt>
                <c:pt idx="3">
                  <c:v>65</c:v>
                </c:pt>
                <c:pt idx="4">
                  <c:v>71</c:v>
                </c:pt>
                <c:pt idx="5">
                  <c:v>75</c:v>
                </c:pt>
              </c:numCache>
            </c:numRef>
          </c:yVal>
          <c:smooth val="0"/>
        </c:ser>
        <c:ser>
          <c:idx val="1"/>
          <c:order val="1"/>
          <c:tx>
            <c:strRef>
              <c:f>Sheet1!$C$1</c:f>
              <c:strCache>
                <c:ptCount val="1"/>
                <c:pt idx="0">
                  <c:v>Train</c:v>
                </c:pt>
              </c:strCache>
            </c:strRef>
          </c:tx>
          <c:spPr>
            <a:solidFill>
              <a:srgbClr val="4F81BD"/>
            </a:solidFill>
            <a:ln w="25400" cap="flat">
              <a:solidFill>
                <a:srgbClr val="4F81BD"/>
              </a:solidFill>
              <a:prstDash val="solid"/>
              <a:round/>
            </a:ln>
            <a:effectLst>
              <a:outerShdw sx="100000" sy="100000" kx="0" ky="0" algn="bl" blurRad="38100" rotWithShape="1" dist="23000" dir="5400000">
                <a:srgbClr val="000000">
                  <a:alpha val="35000"/>
                </a:srgbClr>
              </a:outerShdw>
            </a:effectLst>
          </c:spPr>
          <c:marker>
            <c:symbol val="circle"/>
            <c:size val="6"/>
            <c:spPr>
              <a:solidFill>
                <a:srgbClr val="4F81BD"/>
              </a:solidFill>
              <a:ln w="9525" cap="flat">
                <a:solidFill>
                  <a:srgbClr val="4F81BD"/>
                </a:solidFill>
                <a:prstDash val="solid"/>
                <a:round/>
              </a:ln>
              <a:effectLst/>
            </c:spPr>
          </c:marker>
          <c:xVal>
            <c:numRef>
              <c:f>Sheet1!$A$2:$A$7</c:f>
              <c:numCache>
                <c:formatCode>General</c:formatCode>
                <c:ptCount val="6"/>
                <c:pt idx="0">
                  <c:v>1</c:v>
                </c:pt>
                <c:pt idx="1">
                  <c:v>2</c:v>
                </c:pt>
                <c:pt idx="2">
                  <c:v>3</c:v>
                </c:pt>
                <c:pt idx="3">
                  <c:v>4</c:v>
                </c:pt>
                <c:pt idx="4">
                  <c:v>5</c:v>
                </c:pt>
                <c:pt idx="5">
                  <c:v>6</c:v>
                </c:pt>
              </c:numCache>
            </c:numRef>
          </c:xVal>
          <c:yVal>
            <c:numRef>
              <c:f>Sheet1!$C$2:$C$7</c:f>
              <c:numCache>
                <c:formatCode>General</c:formatCode>
                <c:ptCount val="6"/>
                <c:pt idx="0">
                  <c:v>99</c:v>
                </c:pt>
                <c:pt idx="1">
                  <c:v>88</c:v>
                </c:pt>
                <c:pt idx="2">
                  <c:v>77</c:v>
                </c:pt>
                <c:pt idx="3">
                  <c:v>89</c:v>
                </c:pt>
                <c:pt idx="4">
                  <c:v>99</c:v>
                </c:pt>
                <c:pt idx="5">
                  <c:v>99</c:v>
                </c:pt>
              </c:numCache>
            </c:numRef>
          </c:yVal>
          <c:smooth val="0"/>
        </c:ser>
        <c:ser>
          <c:idx val="2"/>
          <c:order val="2"/>
          <c:tx>
            <c:strRef>
              <c:f>Sheet1!$D$1</c:f>
              <c:strCache>
                <c:ptCount val="1"/>
                <c:pt idx="0">
                  <c:v>Bus</c:v>
                </c:pt>
              </c:strCache>
            </c:strRef>
          </c:tx>
          <c:spPr>
            <a:solidFill>
              <a:srgbClr val="9BBB59"/>
            </a:solidFill>
            <a:ln w="25400" cap="flat">
              <a:solidFill>
                <a:srgbClr val="9BBB59"/>
              </a:solidFill>
              <a:prstDash val="solid"/>
              <a:round/>
            </a:ln>
            <a:effectLst>
              <a:outerShdw sx="100000" sy="100000" kx="0" ky="0" algn="bl" blurRad="38100" rotWithShape="1" dist="23000" dir="5400000">
                <a:srgbClr val="000000">
                  <a:alpha val="35000"/>
                </a:srgbClr>
              </a:outerShdw>
            </a:effectLst>
          </c:spPr>
          <c:marker>
            <c:symbol val="circle"/>
            <c:size val="6"/>
            <c:spPr>
              <a:solidFill>
                <a:srgbClr val="9BBB59"/>
              </a:solidFill>
              <a:ln w="9525" cap="flat">
                <a:solidFill>
                  <a:srgbClr val="9BBB59"/>
                </a:solidFill>
                <a:prstDash val="solid"/>
                <a:round/>
              </a:ln>
              <a:effectLst/>
            </c:spPr>
          </c:marker>
          <c:xVal>
            <c:numRef>
              <c:f>Sheet1!$A$2:$A$7</c:f>
              <c:numCache>
                <c:formatCode>General</c:formatCode>
                <c:ptCount val="6"/>
                <c:pt idx="0">
                  <c:v>1</c:v>
                </c:pt>
                <c:pt idx="1">
                  <c:v>2</c:v>
                </c:pt>
                <c:pt idx="2">
                  <c:v>3</c:v>
                </c:pt>
                <c:pt idx="3">
                  <c:v>4</c:v>
                </c:pt>
                <c:pt idx="4">
                  <c:v>5</c:v>
                </c:pt>
                <c:pt idx="5">
                  <c:v>6</c:v>
                </c:pt>
              </c:numCache>
            </c:numRef>
          </c:xVal>
          <c:yVal>
            <c:numRef>
              <c:f>Sheet1!$D$2:$D$7</c:f>
              <c:numCache>
                <c:formatCode>General</c:formatCode>
                <c:ptCount val="6"/>
                <c:pt idx="0">
                  <c:v>21</c:v>
                </c:pt>
                <c:pt idx="1">
                  <c:v>22</c:v>
                </c:pt>
                <c:pt idx="2">
                  <c:v>25</c:v>
                </c:pt>
                <c:pt idx="3">
                  <c:v>49</c:v>
                </c:pt>
                <c:pt idx="4">
                  <c:v>59</c:v>
                </c:pt>
                <c:pt idx="5">
                  <c:v>69</c:v>
                </c:pt>
              </c:numCache>
            </c:numRef>
          </c:yVal>
          <c:smooth val="0"/>
        </c:ser>
        <c:dLbls>
          <c:numFmt formatCode="General"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dLbls>
        <c:axId val="2094734554"/>
        <c:axId val="2094734552"/>
      </c:scatterChart>
      <c:valAx>
        <c:axId val="2094734554"/>
        <c:scaling>
          <c:orientation val="minMax"/>
        </c:scaling>
        <c:delete val="0"/>
        <c:axPos val="b"/>
        <c:majorGridlines>
          <c:spPr>
            <a:ln w="12700" cap="flat">
              <a:solidFill>
                <a:srgbClr val="D9D9D9"/>
              </a:solidFill>
              <a:prstDash val="solid"/>
              <a:round/>
            </a:ln>
          </c:spPr>
        </c:majorGridlines>
        <c:numFmt formatCode="General" sourceLinked="0"/>
        <c:majorTickMark val="none"/>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valAx>
      <c:valAx>
        <c:axId val="2094734552"/>
        <c:scaling>
          <c:orientation val="minMax"/>
        </c:scaling>
        <c:delete val="0"/>
        <c:axPos val="l"/>
        <c:majorGridlines>
          <c:spPr>
            <a:ln w="12700" cap="flat">
              <a:solidFill>
                <a:srgbClr val="D9D9D9"/>
              </a:solidFill>
              <a:prstDash val="solid"/>
              <a:round/>
            </a:ln>
          </c:spPr>
        </c:majorGridlines>
        <c:numFmt formatCode="General" sourceLinked="0"/>
        <c:majorTickMark val="none"/>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midCat"/>
      </c:valAx>
      <c:spPr>
        <a:noFill/>
        <a:ln>
          <a:noFill/>
        </a:ln>
        <a:effectLst/>
      </c:spPr>
    </c:plotArea>
    <c:plotVisOnly val="1"/>
    <c:dispBlanksAs val="span"/>
    <c:showDLblsOverMax val="1"/>
  </c:chart>
  <c:spPr>
    <a:noFill/>
    <a:ln w="12700" cap="flat">
      <a:noFill/>
      <a:miter lim="400000"/>
    </a:ln>
    <a:effectLst/>
  </c:sp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c:date1904 val="0"/>
  <c:chart>
    <c:autoTitleDeleted val="1"/>
    <c:plotArea>
      <c:layout/>
      <c:bubbleChart>
        <c:varyColors val="0"/>
        <c:ser>
          <c:idx val="0"/>
          <c:order val="0"/>
          <c:tx>
            <c:strRef>
              <c:f>Sheet1!$B$1</c:f>
              <c:strCache>
                <c:ptCount val="1"/>
                <c:pt idx="0">
                  <c:v>Y-Value 1</c:v>
                </c:pt>
              </c:strCache>
            </c:strRef>
          </c:tx>
          <c:spPr>
            <a:solidFill>
              <a:srgbClr val="4477CC">
                <a:alpha val="40000"/>
              </a:srgbClr>
            </a:solidFill>
            <a:ln w="12700" cap="flat">
              <a:solidFill>
                <a:srgbClr val="FFFFFF"/>
              </a:solidFill>
              <a:prstDash val="solid"/>
              <a:round/>
            </a:ln>
            <a:effectLst>
              <a:outerShdw sx="100000" sy="100000" kx="0" ky="0" algn="bl" blurRad="38100" rotWithShape="1" dist="23000" dir="5400000">
                <a:srgbClr val="000000">
                  <a:alpha val="35000"/>
                </a:srgbClr>
              </a:outerShdw>
            </a:effectLst>
          </c:spPr>
          <c:xVal>
            <c:numRef>
              <c:f>Sheet1!$A$2:$A$7</c:f>
              <c:numCache>
                <c:formatCode>General</c:formatCode>
                <c:ptCount val="6"/>
                <c:pt idx="0">
                  <c:v>0.3</c:v>
                </c:pt>
                <c:pt idx="1">
                  <c:v>0.6</c:v>
                </c:pt>
                <c:pt idx="2">
                  <c:v>0.9</c:v>
                </c:pt>
                <c:pt idx="3">
                  <c:v>1.2</c:v>
                </c:pt>
                <c:pt idx="4">
                  <c:v>1.5</c:v>
                </c:pt>
                <c:pt idx="5">
                  <c:v>1.7</c:v>
                </c:pt>
              </c:numCache>
            </c:numRef>
          </c:xVal>
          <c:yVal>
            <c:numRef>
              <c:f>Sheet1!$B$2:$B$7</c:f>
              <c:numCache>
                <c:formatCode>General</c:formatCode>
                <c:ptCount val="6"/>
                <c:pt idx="0">
                  <c:v>1.3</c:v>
                </c:pt>
                <c:pt idx="1">
                  <c:v>9</c:v>
                </c:pt>
                <c:pt idx="2">
                  <c:v>7.5</c:v>
                </c:pt>
                <c:pt idx="3">
                  <c:v>2.5</c:v>
                </c:pt>
                <c:pt idx="4">
                  <c:v>7.5</c:v>
                </c:pt>
                <c:pt idx="5">
                  <c:v>5</c:v>
                </c:pt>
              </c:numCache>
            </c:numRef>
          </c:yVal>
          <c:bubbleSize>
            <c:numRef>
              <c:f>Sheet1!$C$2:$C$7</c:f>
              <c:numCache>
                <c:formatCode>General</c:formatCode>
                <c:ptCount val="6"/>
                <c:pt idx="0">
                  <c:v>1</c:v>
                </c:pt>
                <c:pt idx="1">
                  <c:v>4</c:v>
                </c:pt>
                <c:pt idx="2">
                  <c:v>2</c:v>
                </c:pt>
                <c:pt idx="3">
                  <c:v>3</c:v>
                </c:pt>
                <c:pt idx="4">
                  <c:v>7</c:v>
                </c:pt>
                <c:pt idx="5">
                  <c:v>4</c:v>
                </c:pt>
              </c:numCache>
            </c:numRef>
          </c:bubbleSize>
          <c:bubble3D val="0"/>
        </c:ser>
        <c:ser>
          <c:idx val="1"/>
          <c:order val="1"/>
          <c:tx>
            <c:strRef>
              <c:f>Sheet1!$D$1</c:f>
              <c:strCache>
                <c:ptCount val="1"/>
                <c:pt idx="0">
                  <c:v>Y-Value 2</c:v>
                </c:pt>
              </c:strCache>
            </c:strRef>
          </c:tx>
          <c:spPr>
            <a:solidFill>
              <a:srgbClr val="ED7D31">
                <a:alpha val="40000"/>
              </a:srgbClr>
            </a:solidFill>
            <a:ln w="12700" cap="flat">
              <a:solidFill>
                <a:srgbClr val="FFFFFF"/>
              </a:solidFill>
              <a:prstDash val="solid"/>
              <a:round/>
            </a:ln>
            <a:effectLst>
              <a:outerShdw sx="100000" sy="100000" kx="0" ky="0" algn="bl" blurRad="38100" rotWithShape="1" dist="23000" dir="5400000">
                <a:srgbClr val="000000">
                  <a:alpha val="35000"/>
                </a:srgbClr>
              </a:outerShdw>
            </a:effectLst>
          </c:spPr>
          <c:xVal>
            <c:numRef>
              <c:f>Sheet1!$A$2:$A$7</c:f>
              <c:numCache>
                <c:formatCode>General</c:formatCode>
                <c:ptCount val="6"/>
                <c:pt idx="0">
                  <c:v>0.3</c:v>
                </c:pt>
                <c:pt idx="1">
                  <c:v>0.6</c:v>
                </c:pt>
                <c:pt idx="2">
                  <c:v>0.9</c:v>
                </c:pt>
                <c:pt idx="3">
                  <c:v>1.2</c:v>
                </c:pt>
                <c:pt idx="4">
                  <c:v>1.5</c:v>
                </c:pt>
                <c:pt idx="5">
                  <c:v>1.7</c:v>
                </c:pt>
              </c:numCache>
            </c:numRef>
          </c:xVal>
          <c:yVal>
            <c:numRef>
              <c:f>Sheet1!$D$2:$D$7</c:f>
              <c:numCache>
                <c:formatCode>General</c:formatCode>
                <c:ptCount val="6"/>
                <c:pt idx="0">
                  <c:v>5</c:v>
                </c:pt>
                <c:pt idx="1">
                  <c:v>3</c:v>
                </c:pt>
                <c:pt idx="2">
                  <c:v>2</c:v>
                </c:pt>
                <c:pt idx="3">
                  <c:v>7</c:v>
                </c:pt>
                <c:pt idx="4">
                  <c:v>2</c:v>
                </c:pt>
                <c:pt idx="5">
                  <c:v>10</c:v>
                </c:pt>
              </c:numCache>
            </c:numRef>
          </c:yVal>
          <c:bubbleSize>
            <c:numRef>
              <c:f>Sheet1!$E$2:$D$7</c:f>
              <c:numCache>
                <c:formatCode>General</c:formatCode>
                <c:ptCount val="6"/>
                <c:pt idx="0">
                  <c:v>9</c:v>
                </c:pt>
                <c:pt idx="1">
                  <c:v>7</c:v>
                </c:pt>
                <c:pt idx="2">
                  <c:v>9</c:v>
                </c:pt>
                <c:pt idx="3">
                  <c:v>2</c:v>
                </c:pt>
                <c:pt idx="4">
                  <c:v>4</c:v>
                </c:pt>
                <c:pt idx="5">
                  <c:v>8</c:v>
                </c:pt>
              </c:numCache>
            </c:numRef>
          </c:bubbleSize>
          <c:bubble3D val="0"/>
        </c:s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dLbls>
        <c:axId val="2094734554"/>
        <c:axId val="2094734552"/>
      </c:bubbleChart>
      <c:valAx>
        <c:axId val="2094734554"/>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valAx>
      <c:valAx>
        <c:axId val="2094734552"/>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noFill/>
        <a:ln>
          <a:noFill/>
        </a:ln>
        <a:effectLst/>
      </c:spPr>
    </c:plotArea>
    <c:plotVisOnly val="1"/>
    <c:dispBlanksAs val="span"/>
  </c:chart>
  <c:spPr>
    <a:noFill/>
    <a:ln w="12700" cap="flat">
      <a:noFill/>
      <a:miter lim="400000"/>
    </a:ln>
    <a:effectLst/>
  </c:sp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c:date1904 val="0"/>
  <c:chart>
    <c:autoTitleDeleted val="1"/>
    <c:plotArea>
      <c:layout/>
      <c:bubbleChart>
        <c:varyColors val="0"/>
        <c:ser>
          <c:idx val="0"/>
          <c:order val="0"/>
          <c:tx>
            <c:strRef>
              <c:f>Sheet1!$B$1</c:f>
              <c:strCache>
                <c:ptCount val="1"/>
                <c:pt idx="0">
                  <c:v>Airplane</c:v>
                </c:pt>
              </c:strCache>
            </c:strRef>
          </c:tx>
          <c:spPr>
            <a:solidFill>
              <a:srgbClr val="FF0000">
                <a:alpha val="25000"/>
              </a:srgbClr>
            </a:solidFill>
            <a:ln w="101600" cap="flat">
              <a:solidFill>
                <a:srgbClr val="FF0000"/>
              </a:solidFill>
              <a:prstDash val="solid"/>
              <a:round/>
            </a:ln>
            <a:effectLst>
              <a:outerShdw sx="100000" sy="100000" kx="0" ky="0" algn="bl" blurRad="38100" rotWithShape="1" dist="23000" dir="5400000">
                <a:srgbClr val="000000">
                  <a:alpha val="35000"/>
                </a:srgbClr>
              </a:outerShdw>
            </a:effectLst>
          </c:spPr>
          <c:xVal>
            <c:numRef>
              <c:f>Sheet1!$A$2:$A$7</c:f>
              <c:numCache>
                <c:formatCode>General</c:formatCode>
                <c:ptCount val="6"/>
                <c:pt idx="0">
                  <c:v>1</c:v>
                </c:pt>
                <c:pt idx="1">
                  <c:v>2</c:v>
                </c:pt>
                <c:pt idx="2">
                  <c:v>3</c:v>
                </c:pt>
                <c:pt idx="3">
                  <c:v>4</c:v>
                </c:pt>
                <c:pt idx="4">
                  <c:v>5</c:v>
                </c:pt>
                <c:pt idx="5">
                  <c:v>6</c:v>
                </c:pt>
              </c:numCache>
            </c:numRef>
          </c:xVal>
          <c:yVal>
            <c:numRef>
              <c:f>Sheet1!$B$2:$B$7</c:f>
              <c:numCache>
                <c:formatCode>General</c:formatCode>
                <c:ptCount val="6"/>
                <c:pt idx="0">
                  <c:v>33</c:v>
                </c:pt>
                <c:pt idx="1">
                  <c:v>20</c:v>
                </c:pt>
                <c:pt idx="2">
                  <c:v>51</c:v>
                </c:pt>
                <c:pt idx="3">
                  <c:v>65</c:v>
                </c:pt>
                <c:pt idx="4">
                  <c:v>71</c:v>
                </c:pt>
                <c:pt idx="5">
                  <c:v>75</c:v>
                </c:pt>
              </c:numCache>
            </c:numRef>
          </c:yVal>
          <c:bubbleSize>
            <c:numRef>
              <c:f>Sheet1!$C$2:$C$7</c:f>
              <c:numCache>
                <c:formatCode>General</c:formatCode>
                <c:ptCount val="6"/>
                <c:pt idx="0">
                  <c:v>10</c:v>
                </c:pt>
                <c:pt idx="1">
                  <c:v>10</c:v>
                </c:pt>
                <c:pt idx="2">
                  <c:v>12</c:v>
                </c:pt>
                <c:pt idx="3">
                  <c:v>12</c:v>
                </c:pt>
                <c:pt idx="4">
                  <c:v>15</c:v>
                </c:pt>
                <c:pt idx="5">
                  <c:v>20</c:v>
                </c:pt>
              </c:numCache>
            </c:numRef>
          </c:bubbleSize>
          <c:bubble3D val="0"/>
        </c:ser>
        <c:ser>
          <c:idx val="1"/>
          <c:order val="1"/>
          <c:tx>
            <c:strRef>
              <c:f>Sheet1!$D$1</c:f>
              <c:strCache>
                <c:ptCount val="1"/>
                <c:pt idx="0">
                  <c:v>Train</c:v>
                </c:pt>
              </c:strCache>
            </c:strRef>
          </c:tx>
          <c:spPr>
            <a:solidFill>
              <a:srgbClr val="F2AF00">
                <a:alpha val="25000"/>
              </a:srgbClr>
            </a:solidFill>
            <a:ln w="101600" cap="flat">
              <a:solidFill>
                <a:srgbClr val="F2AF00"/>
              </a:solidFill>
              <a:prstDash val="solid"/>
              <a:round/>
            </a:ln>
            <a:effectLst>
              <a:outerShdw sx="100000" sy="100000" kx="0" ky="0" algn="bl" blurRad="38100" rotWithShape="1" dist="23000" dir="5400000">
                <a:srgbClr val="000000">
                  <a:alpha val="35000"/>
                </a:srgbClr>
              </a:outerShdw>
            </a:effectLst>
          </c:spPr>
          <c:xVal>
            <c:numRef>
              <c:f>Sheet1!$A$2:$A$7</c:f>
              <c:numCache>
                <c:formatCode>General</c:formatCode>
                <c:ptCount val="6"/>
                <c:pt idx="0">
                  <c:v>1</c:v>
                </c:pt>
                <c:pt idx="1">
                  <c:v>2</c:v>
                </c:pt>
                <c:pt idx="2">
                  <c:v>3</c:v>
                </c:pt>
                <c:pt idx="3">
                  <c:v>4</c:v>
                </c:pt>
                <c:pt idx="4">
                  <c:v>5</c:v>
                </c:pt>
                <c:pt idx="5">
                  <c:v>6</c:v>
                </c:pt>
              </c:numCache>
            </c:numRef>
          </c:xVal>
          <c:yVal>
            <c:numRef>
              <c:f>Sheet1!$D$2:$D$7</c:f>
              <c:numCache>
                <c:formatCode>General</c:formatCode>
                <c:ptCount val="6"/>
                <c:pt idx="0">
                  <c:v>99</c:v>
                </c:pt>
                <c:pt idx="1">
                  <c:v>88</c:v>
                </c:pt>
                <c:pt idx="2">
                  <c:v>77</c:v>
                </c:pt>
                <c:pt idx="3">
                  <c:v>89</c:v>
                </c:pt>
                <c:pt idx="4">
                  <c:v>99</c:v>
                </c:pt>
                <c:pt idx="5">
                  <c:v>99</c:v>
                </c:pt>
              </c:numCache>
            </c:numRef>
          </c:yVal>
          <c:bubbleSize>
            <c:numRef>
              <c:f>Sheet1!$E$2:$D$7</c:f>
              <c:numCache>
                <c:formatCode>General</c:formatCode>
                <c:ptCount val="6"/>
                <c:pt idx="0">
                  <c:v>20</c:v>
                </c:pt>
                <c:pt idx="1">
                  <c:v>20</c:v>
                </c:pt>
                <c:pt idx="2">
                  <c:v>22</c:v>
                </c:pt>
                <c:pt idx="3">
                  <c:v>22</c:v>
                </c:pt>
                <c:pt idx="4">
                  <c:v>25</c:v>
                </c:pt>
                <c:pt idx="5">
                  <c:v>30</c:v>
                </c:pt>
              </c:numCache>
            </c:numRef>
          </c:bubbleSize>
          <c:bubble3D val="0"/>
        </c:ser>
        <c:ser>
          <c:idx val="2"/>
          <c:order val="2"/>
          <c:tx>
            <c:strRef>
              <c:f>Sheet1!$F$1</c:f>
              <c:strCache>
                <c:ptCount val="1"/>
                <c:pt idx="0">
                  <c:v>Bus</c:v>
                </c:pt>
              </c:strCache>
            </c:strRef>
          </c:tx>
          <c:spPr>
            <a:solidFill>
              <a:srgbClr val="7AB800">
                <a:alpha val="25000"/>
              </a:srgbClr>
            </a:solidFill>
            <a:ln w="101600" cap="flat">
              <a:solidFill>
                <a:srgbClr val="7AB800"/>
              </a:solidFill>
              <a:prstDash val="solid"/>
              <a:round/>
            </a:ln>
            <a:effectLst>
              <a:outerShdw sx="100000" sy="100000" kx="0" ky="0" algn="bl" blurRad="38100" rotWithShape="1" dist="23000" dir="5400000">
                <a:srgbClr val="000000">
                  <a:alpha val="35000"/>
                </a:srgbClr>
              </a:outerShdw>
            </a:effectLst>
          </c:spPr>
          <c:xVal>
            <c:numRef>
              <c:f>Sheet1!$A$2:$A$7</c:f>
              <c:numCache>
                <c:formatCode>General</c:formatCode>
                <c:ptCount val="6"/>
                <c:pt idx="0">
                  <c:v>1</c:v>
                </c:pt>
                <c:pt idx="1">
                  <c:v>2</c:v>
                </c:pt>
                <c:pt idx="2">
                  <c:v>3</c:v>
                </c:pt>
                <c:pt idx="3">
                  <c:v>4</c:v>
                </c:pt>
                <c:pt idx="4">
                  <c:v>5</c:v>
                </c:pt>
                <c:pt idx="5">
                  <c:v>6</c:v>
                </c:pt>
              </c:numCache>
            </c:numRef>
          </c:xVal>
          <c:yVal>
            <c:numRef>
              <c:f>Sheet1!$F$2:$F$7</c:f>
              <c:numCache>
                <c:formatCode>General</c:formatCode>
                <c:ptCount val="6"/>
                <c:pt idx="0">
                  <c:v>21</c:v>
                </c:pt>
                <c:pt idx="1">
                  <c:v>22</c:v>
                </c:pt>
                <c:pt idx="2">
                  <c:v>25</c:v>
                </c:pt>
                <c:pt idx="3">
                  <c:v>49</c:v>
                </c:pt>
                <c:pt idx="4">
                  <c:v>59</c:v>
                </c:pt>
                <c:pt idx="5">
                  <c:v>69</c:v>
                </c:pt>
              </c:numCache>
            </c:numRef>
          </c:yVal>
          <c:bubbleSize>
            <c:numRef>
              <c:f>Sheet1!$G$2:$E$7</c:f>
              <c:numCache>
                <c:formatCode>General</c:formatCode>
                <c:ptCount val="6"/>
                <c:pt idx="0">
                  <c:v>11</c:v>
                </c:pt>
                <c:pt idx="1">
                  <c:v>11</c:v>
                </c:pt>
                <c:pt idx="2">
                  <c:v>13</c:v>
                </c:pt>
                <c:pt idx="3">
                  <c:v>13</c:v>
                </c:pt>
                <c:pt idx="4">
                  <c:v>16</c:v>
                </c:pt>
                <c:pt idx="5">
                  <c:v>21</c:v>
                </c:pt>
              </c:numCache>
            </c:numRef>
          </c:bubbleSize>
          <c:bubble3D val="0"/>
        </c:s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dLbls>
        <c:axId val="2094734554"/>
        <c:axId val="2094734552"/>
      </c:bubbleChart>
      <c:valAx>
        <c:axId val="2094734554"/>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valAx>
      <c:valAx>
        <c:axId val="2094734552"/>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solidFill>
          <a:srgbClr val="f1f1f1"/>
        </a:solidFill>
        <a:ln>
          <a:noFill/>
        </a:ln>
        <a:effectLst/>
      </c:spPr>
    </c:plotArea>
    <c:legend>
      <c:legendPos val="b"/>
      <c:layout/>
      <c:overlay val="0"/>
    </c:legend>
    <c:plotVisOnly val="1"/>
    <c:dispBlanksAs val="span"/>
  </c:chart>
  <c:spPr>
    <a:noFill/>
    <a:ln w="12700" cap="flat">
      <a:noFill/>
      <a:miter lim="400000"/>
    </a:ln>
    <a:effectLst/>
  </c:sp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c:date1904 val="0"/>
  <c:chart>
    <c:autoTitleDeleted val="1"/>
    <c:plotArea>
      <c:layout/>
      <c:bubbleChart>
        <c:varyColors val="0"/>
        <c:ser>
          <c:idx val="0"/>
          <c:order val="0"/>
          <c:tx>
            <c:strRef>
              <c:f>Sheet1!$B$1</c:f>
              <c:strCache>
                <c:ptCount val="1"/>
                <c:pt idx="0">
                  <c:v>Y-Value 1</c:v>
                </c:pt>
              </c:strCache>
            </c:strRef>
          </c:tx>
          <c:spPr>
            <a:solidFill>
              <a:srgbClr val="C0504D"/>
            </a:solidFill>
            <a:ln w="25400" cap="flat">
              <a:solidFill>
                <a:srgbClr val="FFFFFF"/>
              </a:solidFill>
              <a:prstDash val="solid"/>
              <a:round/>
            </a:ln>
            <a:effectLst>
              <a:outerShdw sx="100000" sy="100000" kx="0" ky="0" algn="bl" blurRad="38100" rotWithShape="1" dist="23000" dir="5400000">
                <a:srgbClr val="000000">
                  <a:alpha val="35000"/>
                </a:srgbClr>
              </a:outerShdw>
            </a:effectLst>
          </c:spPr>
          <c:xVal>
            <c:numRef>
              <c:f>Sheet1!$A$2:$A$7</c:f>
              <c:numCache>
                <c:formatCode>General</c:formatCode>
                <c:ptCount val="6"/>
                <c:pt idx="0">
                  <c:v>0.3</c:v>
                </c:pt>
                <c:pt idx="1">
                  <c:v>0.6</c:v>
                </c:pt>
                <c:pt idx="2">
                  <c:v>0.9</c:v>
                </c:pt>
                <c:pt idx="3">
                  <c:v>1.2</c:v>
                </c:pt>
                <c:pt idx="4">
                  <c:v>1.5</c:v>
                </c:pt>
                <c:pt idx="5">
                  <c:v>1.7</c:v>
                </c:pt>
              </c:numCache>
            </c:numRef>
          </c:xVal>
          <c:yVal>
            <c:numRef>
              <c:f>Sheet1!$B$2:$B$7</c:f>
              <c:numCache>
                <c:formatCode>General</c:formatCode>
                <c:ptCount val="6"/>
                <c:pt idx="0">
                  <c:v>1.3</c:v>
                </c:pt>
                <c:pt idx="1">
                  <c:v>9</c:v>
                </c:pt>
                <c:pt idx="2">
                  <c:v>7.5</c:v>
                </c:pt>
                <c:pt idx="3">
                  <c:v>2.5</c:v>
                </c:pt>
                <c:pt idx="4">
                  <c:v>7.5</c:v>
                </c:pt>
                <c:pt idx="5">
                  <c:v>5</c:v>
                </c:pt>
              </c:numCache>
            </c:numRef>
          </c:yVal>
          <c:bubbleSize>
            <c:numRef>
              <c:f>Sheet1!$C$2:$C$7</c:f>
              <c:numCache>
                <c:formatCode>General</c:formatCode>
                <c:ptCount val="6"/>
                <c:pt idx="0">
                  <c:v>1</c:v>
                </c:pt>
                <c:pt idx="1">
                  <c:v>4</c:v>
                </c:pt>
                <c:pt idx="2">
                  <c:v>2</c:v>
                </c:pt>
                <c:pt idx="3">
                  <c:v>3</c:v>
                </c:pt>
                <c:pt idx="4">
                  <c:v>7</c:v>
                </c:pt>
                <c:pt idx="5">
                  <c:v>4</c:v>
                </c:pt>
              </c:numCache>
            </c:numRef>
          </c:bubbleSize>
          <c:bubble3D val="0"/>
        </c:ser>
        <c:ser>
          <c:idx val="1"/>
          <c:order val="1"/>
          <c:tx>
            <c:strRef>
              <c:f>Sheet1!$D$1</c:f>
              <c:strCache>
                <c:ptCount val="1"/>
                <c:pt idx="0">
                  <c:v>Y-Value 2</c:v>
                </c:pt>
              </c:strCache>
            </c:strRef>
          </c:tx>
          <c:spPr>
            <a:solidFill>
              <a:srgbClr val="4F81BD"/>
            </a:solidFill>
            <a:ln w="25400" cap="flat">
              <a:solidFill>
                <a:srgbClr val="FFFFFF"/>
              </a:solidFill>
              <a:prstDash val="solid"/>
              <a:round/>
            </a:ln>
            <a:effectLst>
              <a:outerShdw sx="100000" sy="100000" kx="0" ky="0" algn="bl" blurRad="38100" rotWithShape="1" dist="23000" dir="5400000">
                <a:srgbClr val="000000">
                  <a:alpha val="35000"/>
                </a:srgbClr>
              </a:outerShdw>
            </a:effectLst>
          </c:spPr>
          <c:xVal>
            <c:numRef>
              <c:f>Sheet1!$A$2:$A$7</c:f>
              <c:numCache>
                <c:formatCode>General</c:formatCode>
                <c:ptCount val="6"/>
                <c:pt idx="0">
                  <c:v>0.3</c:v>
                </c:pt>
                <c:pt idx="1">
                  <c:v>0.6</c:v>
                </c:pt>
                <c:pt idx="2">
                  <c:v>0.9</c:v>
                </c:pt>
                <c:pt idx="3">
                  <c:v>1.2</c:v>
                </c:pt>
                <c:pt idx="4">
                  <c:v>1.5</c:v>
                </c:pt>
                <c:pt idx="5">
                  <c:v>1.7</c:v>
                </c:pt>
              </c:numCache>
            </c:numRef>
          </c:xVal>
          <c:yVal>
            <c:numRef>
              <c:f>Sheet1!$D$2:$D$7</c:f>
              <c:numCache>
                <c:formatCode>General</c:formatCode>
                <c:ptCount val="6"/>
                <c:pt idx="0">
                  <c:v>5</c:v>
                </c:pt>
                <c:pt idx="1">
                  <c:v>3</c:v>
                </c:pt>
                <c:pt idx="2">
                  <c:v>2</c:v>
                </c:pt>
                <c:pt idx="3">
                  <c:v>7</c:v>
                </c:pt>
                <c:pt idx="4">
                  <c:v>2</c:v>
                </c:pt>
                <c:pt idx="5">
                  <c:v>10</c:v>
                </c:pt>
              </c:numCache>
            </c:numRef>
          </c:yVal>
          <c:bubbleSize>
            <c:numRef>
              <c:f>Sheet1!$E$2:$D$7</c:f>
              <c:numCache>
                <c:formatCode>General</c:formatCode>
                <c:ptCount val="6"/>
                <c:pt idx="0">
                  <c:v>9</c:v>
                </c:pt>
                <c:pt idx="1">
                  <c:v>7</c:v>
                </c:pt>
                <c:pt idx="2">
                  <c:v>9</c:v>
                </c:pt>
                <c:pt idx="3">
                  <c:v>2</c:v>
                </c:pt>
                <c:pt idx="4">
                  <c:v>4</c:v>
                </c:pt>
                <c:pt idx="5">
                  <c:v>8</c:v>
                </c:pt>
              </c:numCache>
            </c:numRef>
          </c:bubbleSize>
          <c:bubble3D val="0"/>
        </c:ser>
        <c:dLbls>
          <c:numFmt formatCode="#,##0" sourceLinked="0"/>
          <c:txPr>
            <a:bodyPr/>
            <a:lstStyle/>
            <a:p>
              <a:pPr>
                <a:defRPr b="0" i="0" strike="noStrike" sz="1200" u="none">
                  <a:solidFill>
                    <a:srgbClr val="FFFFFF"/>
                  </a:solidFill>
                  <a:latin typeface="Arial"/>
                </a:defRPr>
              </a:pPr>
            </a:p>
          </c:txPr>
          <c:dLblPos val="ctr"/>
          <c:showLegendKey val="0"/>
          <c:showVal val="1"/>
          <c:showCatName val="0"/>
          <c:showSerName val="0"/>
          <c:showPercent val="0"/>
          <c:showBubbleSize val="0"/>
        </c:dLbls>
        <c:axId val="2094734554"/>
        <c:axId val="2094734552"/>
      </c:bubbleChart>
      <c:valAx>
        <c:axId val="2094734554"/>
        <c:scaling>
          <c:orientation val="maxMin"/>
        </c:scaling>
        <c:delete val="0"/>
        <c:axPos val="b"/>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valAx>
      <c:valAx>
        <c:axId val="2094734552"/>
        <c:scaling>
          <c:orientation val="maxMin"/>
          <c:min val="0"/>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solidFill>
          <a:srgbClr val="f2f9fc"/>
        </a:solidFill>
        <a:ln>
          <a:noFill/>
        </a:ln>
        <a:effectLst/>
      </c:spPr>
    </c:plotArea>
    <c:plotVisOnly val="1"/>
    <c:dispBlanksAs val="span"/>
  </c:chart>
  <c:spPr>
    <a:noFill/>
    <a:ln w="12700" cap="flat">
      <a:noFill/>
      <a:miter lim="400000"/>
    </a:ln>
    <a:effectLst/>
  </c:sp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c:date1904 val="0"/>
  <c:chart>
    <c:autoTitleDeleted val="1"/>
    <c:plotArea>
      <c:layout/>
      <c:bubbleChart>
        <c:varyColors val="0"/>
        <c:ser>
          <c:idx val="0"/>
          <c:order val="0"/>
          <c:tx>
            <c:strRef>
              <c:f>Sheet1!$B$1</c:f>
              <c:strCache>
                <c:ptCount val="1"/>
                <c:pt idx="0">
                  <c:v>Airplane</c:v>
                </c:pt>
              </c:strCache>
            </c:strRef>
          </c:tx>
          <c:spPr>
            <a:solidFill>
              <a:srgbClr val="C0504D"/>
            </a:solidFill>
            <a:ln>
              <a:noFill/>
            </a:ln>
            <a:effectLst>
              <a:outerShdw sx="100000" sy="100000" kx="0" ky="0" algn="bl" blurRad="38100" rotWithShape="1" dist="23000" dir="5400000">
                <a:srgbClr val="000000">
                  <a:alpha val="35000"/>
                </a:srgbClr>
              </a:outerShdw>
            </a:effectLst>
          </c:spPr>
          <c:xVal>
            <c:numRef>
              <c:f>Sheet1!$A$2:$A$7</c:f>
              <c:numCache>
                <c:formatCode>General</c:formatCode>
                <c:ptCount val="6"/>
                <c:pt idx="0">
                  <c:v>1</c:v>
                </c:pt>
                <c:pt idx="1">
                  <c:v>2</c:v>
                </c:pt>
                <c:pt idx="2">
                  <c:v>3</c:v>
                </c:pt>
                <c:pt idx="3">
                  <c:v>4</c:v>
                </c:pt>
                <c:pt idx="4">
                  <c:v>5</c:v>
                </c:pt>
                <c:pt idx="5">
                  <c:v>6</c:v>
                </c:pt>
              </c:numCache>
            </c:numRef>
          </c:xVal>
          <c:yVal>
            <c:numRef>
              <c:f>Sheet1!$B$2:$B$7</c:f>
              <c:numCache>
                <c:formatCode>General</c:formatCode>
                <c:ptCount val="6"/>
                <c:pt idx="0">
                  <c:v>33</c:v>
                </c:pt>
                <c:pt idx="1">
                  <c:v>20</c:v>
                </c:pt>
                <c:pt idx="2">
                  <c:v>51</c:v>
                </c:pt>
                <c:pt idx="3">
                  <c:v>65</c:v>
                </c:pt>
                <c:pt idx="4">
                  <c:v>71</c:v>
                </c:pt>
                <c:pt idx="5">
                  <c:v>75</c:v>
                </c:pt>
              </c:numCache>
            </c:numRef>
          </c:yVal>
          <c:bubbleSize>
            <c:numRef>
              <c:f>Sheet1!$C$2:$C$7</c:f>
              <c:numCache>
                <c:formatCode>General</c:formatCode>
                <c:ptCount val="6"/>
                <c:pt idx="0">
                  <c:v>10</c:v>
                </c:pt>
                <c:pt idx="1">
                  <c:v>10</c:v>
                </c:pt>
                <c:pt idx="2">
                  <c:v>12</c:v>
                </c:pt>
                <c:pt idx="3">
                  <c:v>12</c:v>
                </c:pt>
                <c:pt idx="4">
                  <c:v>15</c:v>
                </c:pt>
                <c:pt idx="5">
                  <c:v>20</c:v>
                </c:pt>
              </c:numCache>
            </c:numRef>
          </c:bubbleSize>
          <c:bubble3D val="0"/>
        </c:ser>
        <c:ser>
          <c:idx val="1"/>
          <c:order val="1"/>
          <c:tx>
            <c:strRef>
              <c:f>Sheet1!$D$1</c:f>
              <c:strCache>
                <c:ptCount val="1"/>
                <c:pt idx="0">
                  <c:v>Train</c:v>
                </c:pt>
              </c:strCache>
            </c:strRef>
          </c:tx>
          <c:spPr>
            <a:solidFill>
              <a:srgbClr val="4F81BD"/>
            </a:solidFill>
            <a:ln>
              <a:noFill/>
            </a:ln>
            <a:effectLst>
              <a:outerShdw sx="100000" sy="100000" kx="0" ky="0" algn="bl" blurRad="38100" rotWithShape="1" dist="23000" dir="5400000">
                <a:srgbClr val="000000">
                  <a:alpha val="35000"/>
                </a:srgbClr>
              </a:outerShdw>
            </a:effectLst>
          </c:spPr>
          <c:xVal>
            <c:numRef>
              <c:f>Sheet1!$A$2:$A$7</c:f>
              <c:numCache>
                <c:formatCode>General</c:formatCode>
                <c:ptCount val="6"/>
                <c:pt idx="0">
                  <c:v>1</c:v>
                </c:pt>
                <c:pt idx="1">
                  <c:v>2</c:v>
                </c:pt>
                <c:pt idx="2">
                  <c:v>3</c:v>
                </c:pt>
                <c:pt idx="3">
                  <c:v>4</c:v>
                </c:pt>
                <c:pt idx="4">
                  <c:v>5</c:v>
                </c:pt>
                <c:pt idx="5">
                  <c:v>6</c:v>
                </c:pt>
              </c:numCache>
            </c:numRef>
          </c:xVal>
          <c:yVal>
            <c:numRef>
              <c:f>Sheet1!$D$2:$D$7</c:f>
              <c:numCache>
                <c:formatCode>General</c:formatCode>
                <c:ptCount val="6"/>
                <c:pt idx="0">
                  <c:v>99</c:v>
                </c:pt>
                <c:pt idx="1">
                  <c:v>88</c:v>
                </c:pt>
                <c:pt idx="2">
                  <c:v>77</c:v>
                </c:pt>
                <c:pt idx="3">
                  <c:v>89</c:v>
                </c:pt>
                <c:pt idx="4">
                  <c:v>99</c:v>
                </c:pt>
                <c:pt idx="5">
                  <c:v>99</c:v>
                </c:pt>
              </c:numCache>
            </c:numRef>
          </c:yVal>
          <c:bubbleSize>
            <c:numRef>
              <c:f>Sheet1!$E$2:$D$7</c:f>
              <c:numCache>
                <c:formatCode>General</c:formatCode>
                <c:ptCount val="6"/>
                <c:pt idx="0">
                  <c:v>20</c:v>
                </c:pt>
                <c:pt idx="1">
                  <c:v>20</c:v>
                </c:pt>
                <c:pt idx="2">
                  <c:v>22</c:v>
                </c:pt>
                <c:pt idx="3">
                  <c:v>22</c:v>
                </c:pt>
                <c:pt idx="4">
                  <c:v>25</c:v>
                </c:pt>
                <c:pt idx="5">
                  <c:v>30</c:v>
                </c:pt>
              </c:numCache>
            </c:numRef>
          </c:bubbleSize>
          <c:bubble3D val="0"/>
        </c:ser>
        <c:ser>
          <c:idx val="2"/>
          <c:order val="2"/>
          <c:tx>
            <c:strRef>
              <c:f>Sheet1!$F$1</c:f>
              <c:strCache>
                <c:ptCount val="1"/>
                <c:pt idx="0">
                  <c:v>Bus</c:v>
                </c:pt>
              </c:strCache>
            </c:strRef>
          </c:tx>
          <c:spPr>
            <a:solidFill>
              <a:srgbClr val="9BBB59"/>
            </a:solidFill>
            <a:ln>
              <a:noFill/>
            </a:ln>
            <a:effectLst>
              <a:outerShdw sx="100000" sy="100000" kx="0" ky="0" algn="bl" blurRad="38100" rotWithShape="1" dist="23000" dir="5400000">
                <a:srgbClr val="000000">
                  <a:alpha val="35000"/>
                </a:srgbClr>
              </a:outerShdw>
            </a:effectLst>
          </c:spPr>
          <c:xVal>
            <c:numRef>
              <c:f>Sheet1!$A$2:$A$7</c:f>
              <c:numCache>
                <c:formatCode>General</c:formatCode>
                <c:ptCount val="6"/>
                <c:pt idx="0">
                  <c:v>1</c:v>
                </c:pt>
                <c:pt idx="1">
                  <c:v>2</c:v>
                </c:pt>
                <c:pt idx="2">
                  <c:v>3</c:v>
                </c:pt>
                <c:pt idx="3">
                  <c:v>4</c:v>
                </c:pt>
                <c:pt idx="4">
                  <c:v>5</c:v>
                </c:pt>
                <c:pt idx="5">
                  <c:v>6</c:v>
                </c:pt>
              </c:numCache>
            </c:numRef>
          </c:xVal>
          <c:yVal>
            <c:numRef>
              <c:f>Sheet1!$F$2:$F$7</c:f>
              <c:numCache>
                <c:formatCode>General</c:formatCode>
                <c:ptCount val="6"/>
                <c:pt idx="0">
                  <c:v>21</c:v>
                </c:pt>
                <c:pt idx="1">
                  <c:v>22</c:v>
                </c:pt>
                <c:pt idx="2">
                  <c:v>25</c:v>
                </c:pt>
                <c:pt idx="3">
                  <c:v>49</c:v>
                </c:pt>
                <c:pt idx="4">
                  <c:v>59</c:v>
                </c:pt>
                <c:pt idx="5">
                  <c:v>69</c:v>
                </c:pt>
              </c:numCache>
            </c:numRef>
          </c:yVal>
          <c:bubbleSize>
            <c:numRef>
              <c:f>Sheet1!$G$2:$E$7</c:f>
              <c:numCache>
                <c:formatCode>General</c:formatCode>
                <c:ptCount val="6"/>
                <c:pt idx="0">
                  <c:v>11</c:v>
                </c:pt>
                <c:pt idx="1">
                  <c:v>11</c:v>
                </c:pt>
                <c:pt idx="2">
                  <c:v>13</c:v>
                </c:pt>
                <c:pt idx="3">
                  <c:v>13</c:v>
                </c:pt>
                <c:pt idx="4">
                  <c:v>16</c:v>
                </c:pt>
                <c:pt idx="5">
                  <c:v>21</c:v>
                </c:pt>
              </c:numCache>
            </c:numRef>
          </c:bubbleSize>
          <c:bubble3D val="0"/>
        </c:s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dLbls>
        <c:axId val="2094734554"/>
        <c:axId val="2094734552"/>
      </c:bubbleChart>
      <c:valAx>
        <c:axId val="2094734554"/>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valAx>
      <c:valAx>
        <c:axId val="2094734552"/>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noFill/>
        <a:ln>
          <a:noFill/>
        </a:ln>
        <a:effectLst/>
      </c:spPr>
    </c:plotArea>
    <c:plotVisOnly val="1"/>
    <c:dispBlanksAs val="span"/>
  </c:chart>
  <c:spPr>
    <a:noFill/>
    <a:ln w="12700" cap="flat">
      <a:noFill/>
      <a:miter lim="400000"/>
    </a:ln>
    <a:effectLst/>
  </c:sp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c:date1904 val="0"/>
  <c:chart>
    <c:autoTitleDeleted val="1"/>
    <c:plotArea>
      <c:layout/>
      <c:radarChart>
        <c:radarStyle val="standard"/>
        <c:varyColors val="0"/>
        <c:ser>
          <c:idx val="0"/>
          <c:order val="0"/>
          <c:tx>
            <c:strRef>
              <c:f>Sheet1!$B$1</c:f>
              <c:strCache>
                <c:ptCount val="1"/>
                <c:pt idx="0">
                  <c:v>Region 1</c:v>
                </c:pt>
              </c:strCache>
            </c:strRef>
          </c:tx>
          <c:invertIfNegative val="0"/>
          <c:spPr>
            <a:solidFill>
              <a:srgbClr val="C0504D"/>
            </a:solidFill>
            <a:effectLst>
              <a:outerShdw sx="100000" sy="100000" kx="0" ky="0" algn="bl" blurRad="38100" rotWithShape="1" dist="23000" dir="5400000">
                <a:srgbClr val="000000">
                  <a:alpha val="35000"/>
                </a:srgbClr>
              </a:outerShdw>
            </a:effectLst>
          </c:spPr>
          <c:marker>
            <c:symbol val="none"/>
            <c:size val="6"/>
            <c:spPr>
              <a:solidFill>
                <a:srgbClr val="C0504D"/>
              </a:solidFill>
              <a:ln w="9525" cap="flat">
                <a:solidFill>
                  <a:srgbClr val="C0504D"/>
                </a:solidFill>
                <a:prstDash val="solid"/>
                <a:round/>
              </a:ln>
              <a:effectLst/>
            </c:spPr>
          </c:marker>
          <c:cat>
            <c:strRef>
              <c:f>Sheet1!$A$2:$A$6</c:f>
              <c:strCache>
                <c:ptCount val="5"/>
                <c:pt idx="0">
                  <c:v>May</c:v>
                </c:pt>
                <c:pt idx="1">
                  <c:v>June</c:v>
                </c:pt>
                <c:pt idx="2">
                  <c:v>July</c:v>
                </c:pt>
                <c:pt idx="3">
                  <c:v>August</c:v>
                </c:pt>
                <c:pt idx="4">
                  <c:v>September</c:v>
                </c:pt>
              </c:strCache>
            </c:strRef>
          </c:cat>
          <c:val>
            <c:numRef>
              <c:f>Sheet1!$B$2:$B$6</c:f>
              <c:numCache>
                <c:formatCode>General</c:formatCode>
                <c:ptCount val="5"/>
                <c:pt idx="0">
                  <c:v>26</c:v>
                </c:pt>
                <c:pt idx="1">
                  <c:v>53</c:v>
                </c:pt>
                <c:pt idx="2">
                  <c:v>100</c:v>
                </c:pt>
                <c:pt idx="3">
                  <c:v>75</c:v>
                </c:pt>
                <c:pt idx="4">
                  <c:v>41</c:v>
                </c:pt>
              </c:numCache>
            </c:numRef>
          </c:val>
        </c:ser>
        <c:dLbls>
          <c:numFmt formatCode="#,##0" sourceLinked="0"/>
          <c:txPr>
            <a:bodyPr/>
            <a:lstStyle/>
            <a:p>
              <a:pPr>
                <a:defRPr b="0" i="0" strike="noStrike" sz="1200" u="none">
                  <a:solidFill>
                    <a:srgbClr val="000000"/>
                  </a:solidFill>
                  <a:latin typeface="Arial"/>
                </a:defRPr>
              </a:pPr>
            </a:p>
          </c:txPr>
          <c:showLegendKey val="0"/>
          <c:showVal val="0"/>
          <c:showCatName val="0"/>
          <c:showSerName val="0"/>
          <c:showPercent val="0"/>
          <c:showBubbleSize val="0"/>
          <c:showLeaderLines val="0"/>
        </c:dLbls>
        <c:axId val="2094734554"/>
        <c:axId val="2094734552"/>
        <c:axId val="2094734556"/>
      </c:radarChart>
      <c:catAx>
        <c:axId val="2094734554"/>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catAx>
      <c:valAx>
        <c:axId val="2094734552"/>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solidFill>
          <a:srgbClr val="F1F1F1"/>
        </a:solidFill>
        <a:ln>
          <a:noFill/>
        </a:ln>
        <a:effectLst/>
      </c:spPr>
    </c:plotArea>
    <c:plotVisOnly val="1"/>
    <c:dispBlanksAs val="span"/>
  </c:chart>
  <c:spPr>
    <a:noFill/>
    <a:ln w="12700" cap="flat">
      <a:noFill/>
      <a:miter lim="400000"/>
    </a:ln>
    <a:effectLst/>
  </c:sp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c:date1904 val="0"/>
  <c:chart>
    <c:autoTitleDeleted val="1"/>
    <c:plotArea>
      <c:layout/>
      <c:radarChart>
        <c:radarStyle val="marker"/>
        <c:varyColors val="0"/>
        <c:ser>
          <c:idx val="0"/>
          <c:order val="0"/>
          <c:tx>
            <c:strRef>
              <c:f>Sheet1!$B$1</c:f>
              <c:strCache>
                <c:ptCount val="1"/>
                <c:pt idx="0">
                  <c:v>Region 1</c:v>
                </c:pt>
              </c:strCache>
            </c:strRef>
          </c:tx>
          <c:invertIfNegative val="0"/>
          <c:spPr>
            <a:solidFill>
              <a:srgbClr val="C0504D"/>
            </a:solidFill>
            <a:effectLst>
              <a:outerShdw sx="100000" sy="100000" kx="0" ky="0" algn="bl" blurRad="38100" rotWithShape="1" dist="23000" dir="5400000">
                <a:srgbClr val="000000">
                  <a:alpha val="35000"/>
                </a:srgbClr>
              </a:outerShdw>
            </a:effectLst>
          </c:spPr>
          <c:marker>
            <c:symbol val="circle"/>
            <c:size val="6"/>
            <c:spPr>
              <a:solidFill>
                <a:srgbClr val="C0504D"/>
              </a:solidFill>
              <a:ln w="9525" cap="flat">
                <a:solidFill>
                  <a:srgbClr val="C0504D"/>
                </a:solidFill>
                <a:prstDash val="solid"/>
                <a:round/>
              </a:ln>
              <a:effectLst/>
            </c:spPr>
          </c:marker>
          <c:cat>
            <c:strRef>
              <c:f>Sheet1!$A$2:$A$6</c:f>
              <c:strCache>
                <c:ptCount val="5"/>
                <c:pt idx="0">
                  <c:v>May</c:v>
                </c:pt>
                <c:pt idx="1">
                  <c:v>June</c:v>
                </c:pt>
                <c:pt idx="2">
                  <c:v>July</c:v>
                </c:pt>
                <c:pt idx="3">
                  <c:v>August</c:v>
                </c:pt>
                <c:pt idx="4">
                  <c:v>September</c:v>
                </c:pt>
              </c:strCache>
            </c:strRef>
          </c:cat>
          <c:val>
            <c:numRef>
              <c:f>Sheet1!$B$2:$B$6</c:f>
              <c:numCache>
                <c:formatCode>General</c:formatCode>
                <c:ptCount val="5"/>
                <c:pt idx="0">
                  <c:v>26</c:v>
                </c:pt>
                <c:pt idx="1">
                  <c:v>53</c:v>
                </c:pt>
                <c:pt idx="2">
                  <c:v>100</c:v>
                </c:pt>
                <c:pt idx="3">
                  <c:v>75</c:v>
                </c:pt>
                <c:pt idx="4">
                  <c:v>41</c:v>
                </c:pt>
              </c:numCache>
            </c:numRef>
          </c:val>
        </c:ser>
        <c:dLbls>
          <c:numFmt formatCode="#,##0" sourceLinked="0"/>
          <c:txPr>
            <a:bodyPr/>
            <a:lstStyle/>
            <a:p>
              <a:pPr>
                <a:defRPr b="0" i="0" strike="noStrike" sz="1200" u="none">
                  <a:solidFill>
                    <a:srgbClr val="000000"/>
                  </a:solidFill>
                  <a:latin typeface="Arial"/>
                </a:defRPr>
              </a:pPr>
            </a:p>
          </c:txPr>
          <c:showLegendKey val="0"/>
          <c:showVal val="0"/>
          <c:showCatName val="0"/>
          <c:showSerName val="0"/>
          <c:showPercent val="0"/>
          <c:showBubbleSize val="0"/>
          <c:showLeaderLines val="0"/>
        </c:dLbls>
        <c:axId val="2094734554"/>
        <c:axId val="2094734552"/>
        <c:axId val="2094734556"/>
      </c:radarChart>
      <c:catAx>
        <c:axId val="2094734554"/>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CC"/>
                </a:solidFill>
                <a:latin typeface="Courier"/>
              </a:defRPr>
            </a:pPr>
            <a:endParaRPr lang="en-US"/>
          </a:p>
        </c:txPr>
        <c:crossAx val="2094734552"/>
        <c:crosses val="autoZero"/>
        <c:auto val="1"/>
        <c:lblAlgn val="ctr"/>
        <c:noMultiLvlLbl val="1"/>
      </c:catAx>
      <c:valAx>
        <c:axId val="2094734552"/>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noFill/>
        <a:ln>
          <a:noFill/>
        </a:ln>
        <a:effectLst/>
      </c:spPr>
    </c:plotArea>
    <c:plotVisOnly val="1"/>
    <c:dispBlanksAs val="span"/>
  </c:chart>
  <c:spPr>
    <a:noFill/>
    <a:ln w="12700" cap="flat">
      <a:noFill/>
      <a:miter lim="400000"/>
    </a:ln>
    <a:effectLst/>
  </c:sp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c:date1904 val="0"/>
  <c:chart>
    <c:title>
      <c:tx>
        <c:rich>
          <a:bodyPr/>
          <a:lstStyle/>
          <a:p>
            <a:pPr>
              <a:defRPr sz="1600" b="0" i="0" u="none" strike="noStrike">
                <a:solidFill>
                  <a:srgbClr val="33CF22"/>
                </a:solidFill>
                <a:latin typeface="Helvetica Neue"/>
              </a:defRPr>
            </a:pPr>
            <a:r>
              <a:rPr sz="1600" b="0" i="0" u="none" strike="noStrike">
                <a:solidFill>
                  <a:srgbClr val="33CF22"/>
                </a:solidFill>
                <a:latin typeface="Helvetica Neue"/>
              </a:rPr>
              <a:t>Sales by Region</a:t>
            </a:r>
          </a:p>
        </c:rich>
      </c:tx>
      <c:layout/>
      <c:overlay val="0"/>
    </c:title>
    <c:autoTitleDeleted val="0"/>
    <c:plotArea>
      <c:layout/>
      <c:radarChart>
        <c:radarStyle val="filled"/>
        <c:varyColors val="0"/>
        <c:ser>
          <c:idx val="0"/>
          <c:order val="0"/>
          <c:tx>
            <c:strRef>
              <c:f>Sheet1!$B$1</c:f>
              <c:strCache>
                <c:ptCount val="1"/>
                <c:pt idx="0">
                  <c:v>California</c:v>
                </c:pt>
              </c:strCache>
            </c:strRef>
          </c:tx>
          <c:invertIfNegative val="0"/>
          <c:spPr>
            <a:solidFill>
              <a:srgbClr val="C0504D"/>
            </a:solidFill>
            <a:effectLst>
              <a:outerShdw sx="100000" sy="100000" kx="0" ky="0" algn="bl" blurRad="38100" rotWithShape="1" dist="23000" dir="5400000">
                <a:srgbClr val="000000">
                  <a:alpha val="35000"/>
                </a:srgbClr>
              </a:outerShdw>
            </a:effectLst>
          </c:spPr>
          <c:marker>
            <c:symbol val="circle"/>
            <c:size val="6"/>
            <c:spPr>
              <a:solidFill>
                <a:srgbClr val="C0504D"/>
              </a:solidFill>
              <a:ln w="9525" cap="flat">
                <a:solidFill>
                  <a:srgbClr val="C0504D"/>
                </a:solidFill>
                <a:prstDash val="solid"/>
                <a:round/>
              </a:ln>
              <a:effectLst/>
            </c:spPr>
          </c:marker>
          <c:cat>
            <c:strRef>
              <c:f>Sheet1!$A$2:$A$6</c:f>
              <c:strCache>
                <c:ptCount val="5"/>
                <c:pt idx="0">
                  <c:v>Apartment</c:v>
                </c:pt>
                <c:pt idx="1">
                  <c:v>Townhome</c:v>
                </c:pt>
                <c:pt idx="2">
                  <c:v>Duplex</c:v>
                </c:pt>
                <c:pt idx="3">
                  <c:v>House</c:v>
                </c:pt>
                <c:pt idx="4">
                  <c:v>Big House</c:v>
                </c:pt>
              </c:strCache>
            </c:strRef>
          </c:cat>
          <c:val>
            <c:numRef>
              <c:f>Sheet1!$B$2:$B$6</c:f>
              <c:numCache>
                <c:formatCode>General</c:formatCode>
                <c:ptCount val="5"/>
                <c:pt idx="0">
                  <c:v>2000</c:v>
                </c:pt>
                <c:pt idx="1">
                  <c:v>2800</c:v>
                </c:pt>
                <c:pt idx="2">
                  <c:v>3200</c:v>
                </c:pt>
                <c:pt idx="3">
                  <c:v>4000</c:v>
                </c:pt>
                <c:pt idx="4">
                  <c:v>5000</c:v>
                </c:pt>
              </c:numCache>
            </c:numRef>
          </c:val>
        </c:ser>
        <c:ser>
          <c:idx val="1"/>
          <c:order val="1"/>
          <c:tx>
            <c:strRef>
              <c:f>Sheet1!$C$1</c:f>
              <c:strCache>
                <c:ptCount val="1"/>
                <c:pt idx="0">
                  <c:v>Texas</c:v>
                </c:pt>
              </c:strCache>
            </c:strRef>
          </c:tx>
          <c:invertIfNegative val="0"/>
          <c:spPr>
            <a:solidFill>
              <a:srgbClr val="4F81BD"/>
            </a:solidFill>
            <a:effectLst>
              <a:outerShdw sx="100000" sy="100000" kx="0" ky="0" algn="bl" blurRad="38100" rotWithShape="1" dist="23000" dir="5400000">
                <a:srgbClr val="000000">
                  <a:alpha val="35000"/>
                </a:srgbClr>
              </a:outerShdw>
            </a:effectLst>
          </c:spPr>
          <c:marker>
            <c:symbol val="circle"/>
            <c:size val="6"/>
            <c:spPr>
              <a:solidFill>
                <a:srgbClr val="4F81BD"/>
              </a:solidFill>
              <a:ln w="9525" cap="flat">
                <a:solidFill>
                  <a:srgbClr val="4F81BD"/>
                </a:solidFill>
                <a:prstDash val="solid"/>
                <a:round/>
              </a:ln>
              <a:effectLst/>
            </c:spPr>
          </c:marker>
          <c:cat>
            <c:strRef>
              <c:f>Sheet1!$A$2:$A$6</c:f>
              <c:strCache>
                <c:ptCount val="5"/>
                <c:pt idx="0">
                  <c:v>Apartment</c:v>
                </c:pt>
                <c:pt idx="1">
                  <c:v>Townhome</c:v>
                </c:pt>
                <c:pt idx="2">
                  <c:v>Duplex</c:v>
                </c:pt>
                <c:pt idx="3">
                  <c:v>House</c:v>
                </c:pt>
                <c:pt idx="4">
                  <c:v>Big House</c:v>
                </c:pt>
              </c:strCache>
            </c:strRef>
          </c:cat>
          <c:val>
            <c:numRef>
              <c:f>Sheet1!$C$2:$C$6</c:f>
              <c:numCache>
                <c:formatCode>General</c:formatCode>
                <c:ptCount val="5"/>
                <c:pt idx="0">
                  <c:v>1400</c:v>
                </c:pt>
                <c:pt idx="1">
                  <c:v>2000</c:v>
                </c:pt>
                <c:pt idx="2">
                  <c:v>2500</c:v>
                </c:pt>
                <c:pt idx="3">
                  <c:v>3000</c:v>
                </c:pt>
                <c:pt idx="4">
                  <c:v>3800</c:v>
                </c:pt>
              </c:numCache>
            </c:numRef>
          </c:val>
        </c:ser>
        <c:dLbls>
          <c:numFmt formatCode="#,##0" sourceLinked="0"/>
          <c:txPr>
            <a:bodyPr/>
            <a:lstStyle/>
            <a:p>
              <a:pPr>
                <a:defRPr b="0" i="0" strike="noStrike" sz="1200" u="none">
                  <a:solidFill>
                    <a:srgbClr val="000000"/>
                  </a:solidFill>
                  <a:latin typeface="Arial"/>
                </a:defRPr>
              </a:pPr>
            </a:p>
          </c:txPr>
          <c:showLegendKey val="0"/>
          <c:showVal val="0"/>
          <c:showCatName val="0"/>
          <c:showSerName val="0"/>
          <c:showPercent val="0"/>
          <c:showBubbleSize val="0"/>
          <c:showLeaderLines val="0"/>
        </c:dLbls>
        <c:axId val="2094734554"/>
        <c:axId val="2094734552"/>
        <c:axId val="2094734556"/>
      </c:radarChart>
      <c:catAx>
        <c:axId val="2094734554"/>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a:lstStyle/>
          <a:p>
            <a:pPr>
              <a:defRPr sz="1400" b="0" i="0" u="none" strike="noStrike">
                <a:solidFill>
                  <a:srgbClr val="CC0000"/>
                </a:solidFill>
                <a:latin typeface="Helvetica Neue"/>
              </a:defRPr>
            </a:pPr>
            <a:endParaRPr lang="en-US"/>
          </a:p>
        </c:txPr>
        <c:crossAx val="2094734552"/>
        <c:crosses val="autoZero"/>
        <c:auto val="1"/>
        <c:lblAlgn val="ctr"/>
        <c:noMultiLvlLbl val="1"/>
      </c:catAx>
      <c:valAx>
        <c:axId val="2094734552"/>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noFill/>
        <a:ln>
          <a:noFill/>
        </a:ln>
        <a:effectLst/>
      </c:spPr>
    </c:plotArea>
    <c:legend>
      <c:legendPos val="r"/>
      <c:layout/>
      <c:overlay val="0"/>
    </c:legend>
    <c:plotVisOnly val="1"/>
    <c:dispBlanksAs val="span"/>
  </c:chart>
  <c:spPr>
    <a:noFill/>
    <a:ln w="12700" cap="flat">
      <a:noFill/>
      <a:miter lim="400000"/>
    </a:ln>
    <a:effectLst/>
  </c:sp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c:date1904 val="0"/>
  <c:chart>
    <c:title>
      <c:tx>
        <c:rich>
          <a:bodyPr/>
          <a:lstStyle/>
          <a:p>
            <a:pPr>
              <a:defRPr sz="1800" b="0" i="0" u="none" strike="noStrike">
                <a:solidFill>
                  <a:srgbClr val="FF0000"/>
                </a:solidFill>
                <a:latin typeface="Arial"/>
              </a:defRPr>
            </a:pPr>
            <a:r>
              <a:rPr sz="1800" b="0" i="0" u="none" strike="noStrike">
                <a:solidFill>
                  <a:srgbClr val="FF0000"/>
                </a:solidFill>
                <a:latin typeface="Arial"/>
              </a:rPr>
              <a:t>Red Title and Legend</a:t>
            </a:r>
          </a:p>
        </c:rich>
      </c:tx>
      <c:layout/>
      <c:overlay val="0"/>
    </c:title>
    <c:autoTitleDeleted val="0"/>
    <c:plotArea>
      <c:layout/>
      <c:radarChart>
        <c:radarStyle val="filled"/>
        <c:varyColors val="0"/>
        <c:ser>
          <c:idx val="0"/>
          <c:order val="0"/>
          <c:tx>
            <c:strRef>
              <c:f>Sheet1!$B$1</c:f>
              <c:strCache>
                <c:ptCount val="1"/>
                <c:pt idx="0">
                  <c:v>California</c:v>
                </c:pt>
              </c:strCache>
            </c:strRef>
          </c:tx>
          <c:invertIfNegative val="0"/>
          <c:spPr>
            <a:solidFill>
              <a:srgbClr val="0088CC"/>
            </a:solidFill>
            <a:effectLst>
              <a:outerShdw sx="100000" sy="100000" kx="0" ky="0" algn="bl" blurRad="38100" rotWithShape="1" dist="23000" dir="5400000">
                <a:srgbClr val="000000">
                  <a:alpha val="35000"/>
                </a:srgbClr>
              </a:outerShdw>
            </a:effectLst>
          </c:spPr>
          <c:marker>
            <c:symbol val="circle"/>
            <c:size val="6"/>
            <c:spPr>
              <a:solidFill>
                <a:srgbClr val="0088CC"/>
              </a:solidFill>
              <a:ln w="9525" cap="flat">
                <a:solidFill>
                  <a:srgbClr val="0088CC"/>
                </a:solidFill>
                <a:prstDash val="solid"/>
                <a:round/>
              </a:ln>
              <a:effectLst/>
            </c:spPr>
          </c:marker>
          <c:cat>
            <c:strRef>
              <c:f>Sheet1!$A$2:$A$6</c:f>
              <c:strCache>
                <c:ptCount val="5"/>
                <c:pt idx="0">
                  <c:v>Apartment</c:v>
                </c:pt>
                <c:pt idx="1">
                  <c:v>Townhome</c:v>
                </c:pt>
                <c:pt idx="2">
                  <c:v>Duplex</c:v>
                </c:pt>
                <c:pt idx="3">
                  <c:v>House</c:v>
                </c:pt>
                <c:pt idx="4">
                  <c:v>Big House</c:v>
                </c:pt>
              </c:strCache>
            </c:strRef>
          </c:cat>
          <c:val>
            <c:numRef>
              <c:f>Sheet1!$B$2:$B$6</c:f>
              <c:numCache>
                <c:formatCode>General</c:formatCode>
                <c:ptCount val="5"/>
                <c:pt idx="0">
                  <c:v>2000</c:v>
                </c:pt>
                <c:pt idx="1">
                  <c:v>2800</c:v>
                </c:pt>
                <c:pt idx="2">
                  <c:v>3200</c:v>
                </c:pt>
                <c:pt idx="3">
                  <c:v>4000</c:v>
                </c:pt>
                <c:pt idx="4">
                  <c:v>5000</c:v>
                </c:pt>
              </c:numCache>
            </c:numRef>
          </c:val>
        </c:ser>
        <c:ser>
          <c:idx val="1"/>
          <c:order val="1"/>
          <c:tx>
            <c:strRef>
              <c:f>Sheet1!$C$1</c:f>
              <c:strCache>
                <c:ptCount val="1"/>
                <c:pt idx="0">
                  <c:v>Texas</c:v>
                </c:pt>
              </c:strCache>
            </c:strRef>
          </c:tx>
          <c:invertIfNegative val="0"/>
          <c:spPr>
            <a:solidFill>
              <a:srgbClr val="99FFCC"/>
            </a:solidFill>
            <a:effectLst>
              <a:outerShdw sx="100000" sy="100000" kx="0" ky="0" algn="bl" blurRad="38100" rotWithShape="1" dist="23000" dir="5400000">
                <a:srgbClr val="000000">
                  <a:alpha val="35000"/>
                </a:srgbClr>
              </a:outerShdw>
            </a:effectLst>
          </c:spPr>
          <c:marker>
            <c:symbol val="circle"/>
            <c:size val="6"/>
            <c:spPr>
              <a:solidFill>
                <a:srgbClr val="99FFCC"/>
              </a:solidFill>
              <a:ln w="9525" cap="flat">
                <a:solidFill>
                  <a:srgbClr val="99FFCC"/>
                </a:solidFill>
                <a:prstDash val="solid"/>
                <a:round/>
              </a:ln>
              <a:effectLst/>
            </c:spPr>
          </c:marker>
          <c:cat>
            <c:strRef>
              <c:f>Sheet1!$A$2:$A$6</c:f>
              <c:strCache>
                <c:ptCount val="5"/>
                <c:pt idx="0">
                  <c:v>Apartment</c:v>
                </c:pt>
                <c:pt idx="1">
                  <c:v>Townhome</c:v>
                </c:pt>
                <c:pt idx="2">
                  <c:v>Duplex</c:v>
                </c:pt>
                <c:pt idx="3">
                  <c:v>House</c:v>
                </c:pt>
                <c:pt idx="4">
                  <c:v>Big House</c:v>
                </c:pt>
              </c:strCache>
            </c:strRef>
          </c:cat>
          <c:val>
            <c:numRef>
              <c:f>Sheet1!$C$2:$C$6</c:f>
              <c:numCache>
                <c:formatCode>General</c:formatCode>
                <c:ptCount val="5"/>
                <c:pt idx="0">
                  <c:v>1400</c:v>
                </c:pt>
                <c:pt idx="1">
                  <c:v>2000</c:v>
                </c:pt>
                <c:pt idx="2">
                  <c:v>2500</c:v>
                </c:pt>
                <c:pt idx="3">
                  <c:v>3000</c:v>
                </c:pt>
                <c:pt idx="4">
                  <c:v>3800</c:v>
                </c:pt>
              </c:numCache>
            </c:numRef>
          </c:val>
        </c:ser>
        <c:dLbls>
          <c:numFmt formatCode="#,##0" sourceLinked="0"/>
          <c:txPr>
            <a:bodyPr/>
            <a:lstStyle/>
            <a:p>
              <a:pPr>
                <a:defRPr b="0" i="0" strike="noStrike" sz="1200" u="none">
                  <a:solidFill>
                    <a:srgbClr val="000000"/>
                  </a:solidFill>
                  <a:latin typeface="Arial"/>
                </a:defRPr>
              </a:pPr>
            </a:p>
          </c:txPr>
          <c:showLegendKey val="0"/>
          <c:showVal val="0"/>
          <c:showCatName val="0"/>
          <c:showSerName val="0"/>
          <c:showPercent val="0"/>
          <c:showBubbleSize val="0"/>
          <c:showLeaderLines val="0"/>
        </c:dLbls>
        <c:axId val="2094734554"/>
        <c:axId val="2094734552"/>
        <c:axId val="2094734556"/>
      </c:radarChart>
      <c:catAx>
        <c:axId val="2094734554"/>
        <c:scaling>
          <c:orientation val="minMax"/>
        </c:scaling>
        <c:delete val="0"/>
        <c:axPos val="b"/>
        <c:numFmt formatCode="General" sourceLinked="0"/>
        <c:majorTickMark val="out"/>
        <c:minorTickMark val="none"/>
        <c:tickLblPos val="low"/>
        <c:spPr>
          <a:ln w="12700" cap="flat">
            <a:noFill/>
            <a:prstDash val="solid"/>
            <a:round/>
          </a:ln>
        </c:spPr>
        <c:txPr>
          <a:bodyPr/>
          <a:lstStyle/>
          <a:p>
            <a:pPr>
              <a:defRPr sz="1100" b="0" i="0" u="none" strike="noStrike">
                <a:solidFill>
                  <a:srgbClr val="0000CC"/>
                </a:solidFill>
                <a:latin typeface="Times"/>
              </a:defRPr>
            </a:pPr>
            <a:endParaRPr lang="en-US"/>
          </a:p>
        </c:txPr>
        <c:crossAx val="2094734552"/>
        <c:crosses val="autoZero"/>
        <c:auto val="1"/>
        <c:lblAlgn val="ctr"/>
        <c:noMultiLvlLbl val="1"/>
      </c:catAx>
      <c:valAx>
        <c:axId val="2094734552"/>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noFill/>
        <a:ln>
          <a:noFill/>
        </a:ln>
        <a:effectLst/>
      </c:spPr>
    </c:plotArea>
    <c:legend>
      <c:legendPos val="t"/>
      <c:layout/>
      <c:overlay val="0"/>
      <c:txPr>
        <a:bodyPr/>
        <a:lstStyle/>
        <a:p>
          <a:pPr>
            <a:defRPr>
              <a:solidFill>
                <a:srgbClr val="FF0000"/>
              </a:solidFill>
            </a:defRPr>
          </a:pPr>
          <a:endParaRPr lang="en-US"/>
        </a:p>
      </c:txPr>
    </c:legend>
    <c:plotVisOnly val="1"/>
    <c:dispBlanksAs val="span"/>
  </c:chart>
  <c:spPr>
    <a:noFill/>
    <a:ln w="12700" cap="flat">
      <a:noFill/>
      <a:miter lim="400000"/>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chart>
    <c:title>
      <c:tx>
        <c:rich>
          <a:bodyPr/>
          <a:lstStyle/>
          <a:p>
            <a:pPr>
              <a:defRPr sz="1400" b="0" i="0" u="none" strike="noStrike">
                <a:solidFill>
                  <a:srgbClr val="a9a9a9"/>
                </a:solidFill>
                <a:latin typeface="Helvetica Neue"/>
              </a:defRPr>
            </a:pPr>
            <a:r>
              <a:rPr sz="1400" b="0" i="0" u="none" strike="noStrike">
                <a:solidFill>
                  <a:srgbClr val="a9a9a9"/>
                </a:solidFill>
                <a:latin typeface="Helvetica Neue"/>
              </a:rPr>
              <a:t>No CatAxis, ValGridLine=dash</a:t>
            </a:r>
          </a:p>
        </c:rich>
      </c:tx>
      <c:layout/>
      <c:overlay val="0"/>
    </c:title>
    <c:autoTitleDeleted val="0"/>
    <c:plotArea>
      <c:layout/>
      <c:barChart>
        <c:barDir val="bar"/>
        <c:grouping val="standard"/>
        <c:varyColors val="0"/>
        <c:ser>
          <c:idx val="0"/>
          <c:order val="0"/>
          <c:tx>
            <c:strRef>
              <c:f>Sheet1!$B$1</c:f>
              <c:strCache>
                <c:ptCount val="1"/>
                <c:pt idx="0">
                  <c:v>Region 1</c:v>
                </c:pt>
              </c:strCache>
            </c:strRef>
          </c:tx>
          <c:invertIfNegative val="0"/>
          <c:spPr>
            <a:solidFill>
              <a:srgbClr val="C0504D"/>
            </a:solidFill>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Sheet1!$A$2:$A$5</c:f>
              <c:strCache>
                <c:ptCount val="4"/>
                <c:pt idx="0">
                  <c:v>May</c:v>
                </c:pt>
                <c:pt idx="1">
                  <c:v>June</c:v>
                </c:pt>
                <c:pt idx="2">
                  <c:v>July</c:v>
                </c:pt>
                <c:pt idx="3">
                  <c:v>August</c:v>
                </c:pt>
              </c:strCache>
            </c:strRef>
          </c:cat>
          <c:val>
            <c:numRef>
              <c:f>Sheet1!$B$2:$B$5</c:f>
              <c:numCache>
                <c:formatCode>General</c:formatCode>
                <c:ptCount val="4"/>
                <c:pt idx="0">
                  <c:v>26</c:v>
                </c:pt>
                <c:pt idx="1">
                  <c:v>53</c:v>
                </c:pt>
                <c:pt idx="2">
                  <c:v>100</c:v>
                </c:pt>
                <c:pt idx="3">
                  <c:v>75</c:v>
                </c:pt>
              </c:numCache>
            </c:numRef>
          </c:val>
        </c:ser>
        <c:ser>
          <c:idx val="1"/>
          <c:order val="1"/>
          <c:tx>
            <c:strRef>
              <c:f>Sheet1!$C$1</c:f>
              <c:strCache>
                <c:ptCount val="1"/>
                <c:pt idx="0">
                  <c:v>Region 2</c:v>
                </c:pt>
              </c:strCache>
            </c:strRef>
          </c:tx>
          <c:invertIfNegative val="0"/>
          <c:spPr>
            <a:solidFill>
              <a:srgbClr val="4F81BD"/>
            </a:solidFill>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Sheet1!$A$2:$A$5</c:f>
              <c:strCache>
                <c:ptCount val="4"/>
                <c:pt idx="0">
                  <c:v>May</c:v>
                </c:pt>
                <c:pt idx="1">
                  <c:v>June</c:v>
                </c:pt>
                <c:pt idx="2">
                  <c:v>July</c:v>
                </c:pt>
                <c:pt idx="3">
                  <c:v>August</c:v>
                </c:pt>
              </c:strCache>
            </c:strRef>
          </c:cat>
          <c:val>
            <c:numRef>
              <c:f>Sheet1!$C$2:$C$5</c:f>
              <c:numCache>
                <c:formatCode>General</c:formatCode>
                <c:ptCount val="4"/>
                <c:pt idx="0">
                  <c:v>43.5</c:v>
                </c:pt>
                <c:pt idx="1">
                  <c:v>70.3</c:v>
                </c:pt>
                <c:pt idx="2">
                  <c:v>90.1</c:v>
                </c:pt>
                <c:pt idx="3">
                  <c:v>80.05</c:v>
                </c:pt>
              </c:numCache>
            </c:numRef>
          </c:val>
        </c:s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gapWidth val="150"/>
        <c:overlap val="0"/>
        <c:axId val="2094734554"/>
        <c:axId val="2094734552"/>
        <c:axId val="2094734556"/>
      </c:barChart>
      <c:catAx>
        <c:axId val="2094734554"/>
        <c:scaling>
          <c:orientation val="minMax"/>
        </c:scaling>
        <c:delete val="1"/>
        <c:axPos val="l"/>
        <c:numFmt formatCode="General" sourceLinked="0"/>
        <c:majorTickMark val="out"/>
        <c:minorTickMark val="none"/>
        <c:tickLblPos val="nextTo"/>
        <c:spPr>
          <a:ln w="12700" cap="flat">
            <a:solidFill>
              <a:srgbClr val="888888"/>
            </a:solidFill>
            <a:prstDash val="solid"/>
            <a:round/>
          </a:ln>
        </c:spPr>
        <c:txPr>
          <a:bodyPr/>
          <a:lstStyle/>
          <a:p>
            <a:pPr>
              <a:defRPr sz="1400" b="0" i="0" u="none" strike="noStrike">
                <a:solidFill>
                  <a:srgbClr val="CC0000"/>
                </a:solidFill>
                <a:latin typeface="Helvetica Neue"/>
              </a:defRPr>
            </a:pPr>
            <a:endParaRPr lang="en-US"/>
          </a:p>
        </c:txPr>
        <c:crossAx val="2094734552"/>
        <c:crosses val="autoZero"/>
        <c:auto val="1"/>
        <c:lblAlgn val="ctr"/>
        <c:noMultiLvlLbl val="1"/>
      </c:catAx>
      <c:valAx>
        <c:axId val="2094734552"/>
        <c:scaling>
          <c:orientation val="minMax"/>
        </c:scaling>
        <c:delete val="0"/>
        <c:axPos val="b"/>
        <c:majorGridlines>
          <c:spPr>
            <a:ln w="12700" cap="flat">
              <a:solidFill>
                <a:srgbClr val="cc6699"/>
              </a:solidFill>
              <a:prstDash val="dash"/>
              <a:round/>
            </a:ln>
          </c:spPr>
        </c:majorGridlines>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solidFill>
          <a:srgbClr val="F1F1F1"/>
        </a:solidFill>
        <a:ln>
          <a:noFill/>
        </a:ln>
        <a:effectLst/>
      </c:spPr>
    </c:plotArea>
    <c:legend>
      <c:legendPos val="r"/>
      <c:layout/>
      <c:overlay val="0"/>
    </c:legend>
    <c:plotVisOnly val="1"/>
    <c:dispBlanksAs val="span"/>
  </c:chart>
  <c:spPr>
    <a:noFill/>
    <a:ln w="12700" cap="flat">
      <a:noFill/>
      <a:miter lim="400000"/>
    </a:ln>
    <a:effectLst/>
  </c:sp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c:date1904 val="0"/>
  <c:chart>
    <c:autoTitleDeleted val="1"/>
    <c:plotArea>
      <c:layout/>
      <c:barChart>
        <c:barDir val="col"/>
        <c:grouping val="stacked"/>
        <c:varyColors val="0"/>
        <c:ser>
          <c:idx val="0"/>
          <c:order val="0"/>
          <c:tx>
            <c:strRef>
              <c:f>Sheet1!$B$1</c:f>
              <c:strCache>
                <c:ptCount val="1"/>
                <c:pt idx="0">
                  <c:v>Bottom</c:v>
                </c:pt>
              </c:strCache>
            </c:strRef>
          </c:tx>
          <c:invertIfNegative val="0"/>
          <c:spPr>
            <a:solidFill>
              <a:srgbClr val="C0504D"/>
            </a:solidFill>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Sheet1!$A$2:$A$6</c:f>
              <c:strCache>
                <c:ptCount val="5"/>
                <c:pt idx="0">
                  <c:v>Q1</c:v>
                </c:pt>
                <c:pt idx="1">
                  <c:v>Q2</c:v>
                </c:pt>
                <c:pt idx="2">
                  <c:v>Q3</c:v>
                </c:pt>
                <c:pt idx="3">
                  <c:v>Q4</c:v>
                </c:pt>
                <c:pt idx="4">
                  <c:v>OT</c:v>
                </c:pt>
              </c:strCache>
            </c:strRef>
          </c:cat>
          <c:val>
            <c:numRef>
              <c:f>Sheet1!$B$2:$B$6</c:f>
              <c:numCache>
                <c:formatCode>General</c:formatCode>
                <c:ptCount val="5"/>
                <c:pt idx="0">
                  <c:v>17</c:v>
                </c:pt>
                <c:pt idx="1">
                  <c:v>26</c:v>
                </c:pt>
                <c:pt idx="2">
                  <c:v>53</c:v>
                </c:pt>
                <c:pt idx="3">
                  <c:v>10</c:v>
                </c:pt>
                <c:pt idx="4">
                  <c:v>4</c:v>
                </c:pt>
              </c:numCache>
            </c:numRef>
          </c:val>
        </c:ser>
        <c:ser>
          <c:idx val="1"/>
          <c:order val="1"/>
          <c:tx>
            <c:strRef>
              <c:f>Sheet1!$C$1</c:f>
              <c:strCache>
                <c:ptCount val="1"/>
                <c:pt idx="0">
                  <c:v>Middle</c:v>
                </c:pt>
              </c:strCache>
            </c:strRef>
          </c:tx>
          <c:invertIfNegative val="0"/>
          <c:spPr>
            <a:solidFill>
              <a:srgbClr val="4F81BD"/>
            </a:solidFill>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Sheet1!$A$2:$A$6</c:f>
              <c:strCache>
                <c:ptCount val="5"/>
                <c:pt idx="0">
                  <c:v>Q1</c:v>
                </c:pt>
                <c:pt idx="1">
                  <c:v>Q2</c:v>
                </c:pt>
                <c:pt idx="2">
                  <c:v>Q3</c:v>
                </c:pt>
                <c:pt idx="3">
                  <c:v>Q4</c:v>
                </c:pt>
                <c:pt idx="4">
                  <c:v>OT</c:v>
                </c:pt>
              </c:strCache>
            </c:strRef>
          </c:cat>
          <c:val>
            <c:numRef>
              <c:f>Sheet1!$C$2:$C$6</c:f>
              <c:numCache>
                <c:formatCode>General</c:formatCode>
                <c:ptCount val="5"/>
                <c:pt idx="0">
                  <c:v>55</c:v>
                </c:pt>
                <c:pt idx="1">
                  <c:v>40</c:v>
                </c:pt>
                <c:pt idx="2">
                  <c:v>20</c:v>
                </c:pt>
                <c:pt idx="3">
                  <c:v>30</c:v>
                </c:pt>
                <c:pt idx="4">
                  <c:v>15</c:v>
                </c:pt>
              </c:numCache>
            </c:numRef>
          </c:val>
        </c:ser>
        <c:ser>
          <c:idx val="2"/>
          <c:order val="2"/>
          <c:tx>
            <c:strRef>
              <c:f>Sheet1!$D$1</c:f>
              <c:strCache>
                <c:ptCount val="1"/>
                <c:pt idx="0">
                  <c:v>Top</c:v>
                </c:pt>
              </c:strCache>
            </c:strRef>
          </c:tx>
          <c:invertIfNegative val="0"/>
          <c:spPr>
            <a:solidFill>
              <a:srgbClr val="9BBB59"/>
            </a:solidFill>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Sheet1!$A$2:$A$6</c:f>
              <c:strCache>
                <c:ptCount val="5"/>
                <c:pt idx="0">
                  <c:v>Q1</c:v>
                </c:pt>
                <c:pt idx="1">
                  <c:v>Q2</c:v>
                </c:pt>
                <c:pt idx="2">
                  <c:v>Q3</c:v>
                </c:pt>
                <c:pt idx="3">
                  <c:v>Q4</c:v>
                </c:pt>
                <c:pt idx="4">
                  <c:v>OT</c:v>
                </c:pt>
              </c:strCache>
            </c:strRef>
          </c:cat>
          <c:val>
            <c:numRef>
              <c:f>Sheet1!$D$2:$D$6</c:f>
              <c:numCache>
                <c:formatCode>General</c:formatCode>
                <c:ptCount val="5"/>
                <c:pt idx="0">
                  <c:v>10</c:v>
                </c:pt>
                <c:pt idx="1">
                  <c:v>22</c:v>
                </c:pt>
                <c:pt idx="2">
                  <c:v>25</c:v>
                </c:pt>
                <c:pt idx="3">
                  <c:v>35</c:v>
                </c:pt>
                <c:pt idx="4">
                  <c:v>70</c:v>
                </c:pt>
              </c:numCache>
            </c:numRef>
          </c:val>
        </c:ser>
        <c:dLbls>
          <c:numFmt formatCode="#,##0" sourceLinked="0"/>
          <c:txPr>
            <a:bodyPr/>
            <a:lstStyle/>
            <a:p>
              <a:pPr>
                <a:defRPr b="0" i="0" strike="noStrike" sz="1200" u="none">
                  <a:solidFill>
                    <a:srgbClr val="000000"/>
                  </a:solidFill>
                  <a:latin typeface="Arial"/>
                </a:defRPr>
              </a:pPr>
            </a:p>
          </c:txPr>
          <c:showLegendKey val="0"/>
          <c:showVal val="0"/>
          <c:showCatName val="0"/>
          <c:showSerName val="0"/>
          <c:showPercent val="0"/>
          <c:showBubbleSize val="0"/>
          <c:showLeaderLines val="0"/>
        </c:dLbls>
        <c:gapWidth val="50"/>
        <c:overlap val="100"/>
        <c:axId val="2094734554"/>
        <c:axId val="2094734552"/>
        <c:axId val="2094734556"/>
      </c:barChart>
      <c:barChart>
        <c:barDir val="bar"/>
        <c:grouping val="standard"/>
        <c:varyColors val="0"/>
        <c:ser>
          <c:idx val="3"/>
          <c:order val="3"/>
          <c:tx>
            <c:strRef>
              <c:f>Sheet1!$E$1</c:f>
              <c:strCache>
                <c:ptCount val="1"/>
                <c:pt idx="0">
                  <c:v>Current</c:v>
                </c:pt>
              </c:strCache>
            </c:strRef>
          </c:tx>
          <c:invertIfNegative val="0"/>
          <c:spPr>
            <a:solidFill>
              <a:srgbClr val="C0504D"/>
            </a:solidFill>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Sheet1!$A$2:$A$6</c:f>
              <c:strCache>
                <c:ptCount val="5"/>
                <c:pt idx="0">
                  <c:v>Q1</c:v>
                </c:pt>
                <c:pt idx="1">
                  <c:v>Q2</c:v>
                </c:pt>
                <c:pt idx="2">
                  <c:v>Q3</c:v>
                </c:pt>
                <c:pt idx="3">
                  <c:v>Q4</c:v>
                </c:pt>
                <c:pt idx="4">
                  <c:v>OT</c:v>
                </c:pt>
              </c:strCache>
            </c:strRef>
          </c:cat>
          <c:val>
            <c:numRef>
              <c:f>Sheet1!$E$2:$E$6</c:f>
              <c:numCache>
                <c:formatCode>General</c:formatCode>
                <c:ptCount val="5"/>
                <c:pt idx="0">
                  <c:v>5</c:v>
                </c:pt>
                <c:pt idx="1">
                  <c:v>3</c:v>
                </c:pt>
                <c:pt idx="2">
                  <c:v>2</c:v>
                </c:pt>
                <c:pt idx="3">
                  <c:v>4</c:v>
                </c:pt>
                <c:pt idx="4">
                  <c:v>7</c:v>
                </c:pt>
              </c:numCache>
            </c:numRef>
          </c:val>
        </c:ser>
        <c:dLbls>
          <c:numFmt formatCode="#,##0" sourceLinked="0"/>
          <c:txPr>
            <a:bodyPr/>
            <a:lstStyle/>
            <a:p>
              <a:pPr>
                <a:defRPr b="0" i="0" strike="noStrike" sz="1200" u="none">
                  <a:solidFill>
                    <a:srgbClr val="000000"/>
                  </a:solidFill>
                  <a:latin typeface="Arial"/>
                </a:defRPr>
              </a:pPr>
            </a:p>
          </c:txPr>
          <c:showLegendKey val="0"/>
          <c:showVal val="0"/>
          <c:showCatName val="0"/>
          <c:showSerName val="0"/>
          <c:showPercent val="0"/>
          <c:showBubbleSize val="0"/>
          <c:showLeaderLines val="0"/>
        </c:dLbls>
        <c:gapWidth val="50"/>
        <c:overlap val="0"/>
        <c:axId val="2094734555"/>
        <c:axId val="2094734553"/>
        <c:axId val="2094734556"/>
      </c:barChart>
      <c:catAx>
        <c:axId val="2094734554"/>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a:lstStyle/>
          <a:p>
            <a:pPr>
              <a:defRPr sz="1400" b="0" i="0" u="none" strike="noStrike">
                <a:solidFill>
                  <a:srgbClr val="999999"/>
                </a:solidFill>
                <a:latin typeface="Arial"/>
              </a:defRPr>
            </a:pPr>
            <a:endParaRPr lang="en-US"/>
          </a:p>
        </c:txPr>
        <c:crossAx val="2094734552"/>
        <c:crosses val="autoZero"/>
        <c:auto val="1"/>
        <c:lblAlgn val="ctr"/>
        <c:noMultiLvlLbl val="1"/>
      </c:catAx>
      <c:catAx>
        <c:axId val="2094734555"/>
        <c:scaling>
          <c:orientation val="minMax"/>
        </c:scaling>
        <c:delete val="1"/>
        <c:axPos val="b"/>
        <c:numFmt formatCode="General" sourceLinked="0"/>
        <c:majorTickMark val="out"/>
        <c:minorTickMark val="none"/>
        <c:tickLblPos val="low"/>
        <c:spPr>
          <a:ln w="12700" cap="flat">
            <a:solidFill>
              <a:srgbClr val="888888"/>
            </a:solidFill>
            <a:prstDash val="solid"/>
            <a:round/>
          </a:ln>
        </c:spPr>
        <c:txPr>
          <a:bodyPr/>
          <a:lstStyle/>
          <a:p>
            <a:pPr>
              <a:defRPr sz="1400" b="0" i="0" u="none" strike="noStrike">
                <a:solidFill>
                  <a:srgbClr val="999999"/>
                </a:solidFill>
                <a:latin typeface="Arial"/>
              </a:defRPr>
            </a:pPr>
            <a:endParaRPr lang="en-US"/>
          </a:p>
        </c:txPr>
        <c:crossAx val="2094734552"/>
        <c:crosses val="autoZero"/>
        <c:auto val="1"/>
        <c:lblAlgn val="ctr"/>
        <c:noMultiLvlLbl val="1"/>
      </c:catAx>
      <c:valAx>
        <c:axId val="2094734552"/>
        <c:scaling>
          <c:orientation val="minMax"/>
          <c:max val="100"/>
          <c:min val="0"/>
        </c:scaling>
        <c:delete val="0"/>
        <c:axPos val="l"/>
        <c:majorGridlines>
          <c:spPr>
            <a:ln w="12700" cap="flat">
              <a:solidFill>
                <a:srgbClr val="888888"/>
              </a:solidFill>
              <a:prstDash val="solid"/>
              <a:round/>
            </a:ln>
          </c:spPr>
        </c:majorGridlines>
        <c:title>
          <c:tx>
            <c:rich>
              <a:bodyPr/>
              <a:lstStyle/>
              <a:p>
                <a:pPr>
                  <a:defRPr b="0" i="0" u="none" strike="noStrike">
                    <a:solidFill>
                      <a:srgbClr val="000000"/>
                    </a:solidFill>
                    <a:latin typeface="Arial"/>
                  </a:defRPr>
                </a:pPr>
                <a:r>
                  <a:rPr b="0" i="0" u="none" strike="noStrike">
                    <a:solidFill>
                      <a:srgbClr val="000000"/>
                    </a:solidFill>
                    <a:latin typeface="Arial"/>
                  </a:rPr>
                  <a:t>Primary Value Axis</a:t>
                </a:r>
              </a:p>
            </c:rich>
          </c:tx>
          <c:layout/>
          <c:overlay val="0"/>
        </c:title>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majorUnit val="20"/>
      </c:valAx>
      <c:valAx>
        <c:axId val="2094734553"/>
        <c:scaling>
          <c:orientation val="minMax"/>
          <c:max val="10"/>
          <c:min val="1"/>
        </c:scaling>
        <c:delete val="0"/>
        <c:axPos val="r"/>
        <c:title>
          <c:tx>
            <c:rich>
              <a:bodyPr/>
              <a:lstStyle/>
              <a:p>
                <a:pPr>
                  <a:defRPr b="0" i="0" u="none" strike="noStrike">
                    <a:solidFill>
                      <a:srgbClr val="000000"/>
                    </a:solidFill>
                    <a:latin typeface="Arial"/>
                  </a:defRPr>
                </a:pPr>
                <a:r>
                  <a:rPr b="0" i="0" u="none" strike="noStrike">
                    <a:solidFill>
                      <a:srgbClr val="000000"/>
                    </a:solidFill>
                    <a:latin typeface="Arial"/>
                  </a:rPr>
                  <a:t>Secondary Value Axis</a:t>
                </a:r>
              </a:p>
            </c:rich>
          </c:tx>
          <c:layout/>
          <c:overlay val="0"/>
        </c:title>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5"/>
        <c:crosses val="max"/>
        <c:crossBetween val="between"/>
        <c:majorUnit val="1"/>
      </c:valAx>
      <c:spPr>
        <a:noFill/>
        <a:ln>
          <a:noFill/>
        </a:ln>
        <a:effectLst/>
      </c:spPr>
    </c:plotArea>
    <c:plotVisOnly val="1"/>
    <c:dispBlanksAs val="span"/>
  </c:chart>
  <c:spPr>
    <a:noFill/>
    <a:ln w="12700" cap="flat">
      <a:noFill/>
      <a:miter lim="400000"/>
    </a:ln>
    <a:effectLst/>
  </c:sp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c:date1904 val="0"/>
  <c:chart>
    <c:autoTitleDeleted val="1"/>
    <c:plotArea>
      <c:layout/>
      <c:barChart>
        <c:barDir val="col"/>
        <c:grouping val="stacked"/>
        <c:varyColors val="0"/>
        <c:ser>
          <c:idx val="0"/>
          <c:order val="0"/>
          <c:tx>
            <c:strRef>
              <c:f>Sheet1!$B$1</c:f>
              <c:strCache>
                <c:ptCount val="1"/>
                <c:pt idx="0">
                  <c:v>Bottom</c:v>
                </c:pt>
              </c:strCache>
            </c:strRef>
          </c:tx>
          <c:invertIfNegative val="0"/>
          <c:spPr>
            <a:solidFill>
              <a:srgbClr val="C0504D"/>
            </a:solidFill>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Sheet1!$A$2:$A$6</c:f>
              <c:strCache>
                <c:ptCount val="5"/>
                <c:pt idx="0">
                  <c:v>Q1</c:v>
                </c:pt>
                <c:pt idx="1">
                  <c:v>Q2</c:v>
                </c:pt>
                <c:pt idx="2">
                  <c:v>Q3</c:v>
                </c:pt>
                <c:pt idx="3">
                  <c:v>Q4</c:v>
                </c:pt>
                <c:pt idx="4">
                  <c:v>OT</c:v>
                </c:pt>
              </c:strCache>
            </c:strRef>
          </c:cat>
          <c:val>
            <c:numRef>
              <c:f>Sheet1!$B$2:$B$6</c:f>
              <c:numCache>
                <c:formatCode>General</c:formatCode>
                <c:ptCount val="5"/>
                <c:pt idx="0">
                  <c:v>17</c:v>
                </c:pt>
                <c:pt idx="1">
                  <c:v>26</c:v>
                </c:pt>
                <c:pt idx="2">
                  <c:v>53</c:v>
                </c:pt>
                <c:pt idx="3">
                  <c:v>10</c:v>
                </c:pt>
                <c:pt idx="4">
                  <c:v>4</c:v>
                </c:pt>
              </c:numCache>
            </c:numRef>
          </c:val>
        </c:ser>
        <c:ser>
          <c:idx val="1"/>
          <c:order val="1"/>
          <c:tx>
            <c:strRef>
              <c:f>Sheet1!$C$1</c:f>
              <c:strCache>
                <c:ptCount val="1"/>
                <c:pt idx="0">
                  <c:v>Middle</c:v>
                </c:pt>
              </c:strCache>
            </c:strRef>
          </c:tx>
          <c:invertIfNegative val="0"/>
          <c:spPr>
            <a:solidFill>
              <a:srgbClr val="4F81BD"/>
            </a:solidFill>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Sheet1!$A$2:$A$6</c:f>
              <c:strCache>
                <c:ptCount val="5"/>
                <c:pt idx="0">
                  <c:v>Q1</c:v>
                </c:pt>
                <c:pt idx="1">
                  <c:v>Q2</c:v>
                </c:pt>
                <c:pt idx="2">
                  <c:v>Q3</c:v>
                </c:pt>
                <c:pt idx="3">
                  <c:v>Q4</c:v>
                </c:pt>
                <c:pt idx="4">
                  <c:v>OT</c:v>
                </c:pt>
              </c:strCache>
            </c:strRef>
          </c:cat>
          <c:val>
            <c:numRef>
              <c:f>Sheet1!$C$2:$C$6</c:f>
              <c:numCache>
                <c:formatCode>General</c:formatCode>
                <c:ptCount val="5"/>
                <c:pt idx="0">
                  <c:v>55</c:v>
                </c:pt>
                <c:pt idx="1">
                  <c:v>40</c:v>
                </c:pt>
                <c:pt idx="2">
                  <c:v>20</c:v>
                </c:pt>
                <c:pt idx="3">
                  <c:v>30</c:v>
                </c:pt>
                <c:pt idx="4">
                  <c:v>15</c:v>
                </c:pt>
              </c:numCache>
            </c:numRef>
          </c:val>
        </c:ser>
        <c:ser>
          <c:idx val="2"/>
          <c:order val="2"/>
          <c:tx>
            <c:strRef>
              <c:f>Sheet1!$D$1</c:f>
              <c:strCache>
                <c:ptCount val="1"/>
                <c:pt idx="0">
                  <c:v>Top</c:v>
                </c:pt>
              </c:strCache>
            </c:strRef>
          </c:tx>
          <c:invertIfNegative val="0"/>
          <c:spPr>
            <a:solidFill>
              <a:srgbClr val="9BBB59"/>
            </a:solidFill>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Sheet1!$A$2:$A$6</c:f>
              <c:strCache>
                <c:ptCount val="5"/>
                <c:pt idx="0">
                  <c:v>Q1</c:v>
                </c:pt>
                <c:pt idx="1">
                  <c:v>Q2</c:v>
                </c:pt>
                <c:pt idx="2">
                  <c:v>Q3</c:v>
                </c:pt>
                <c:pt idx="3">
                  <c:v>Q4</c:v>
                </c:pt>
                <c:pt idx="4">
                  <c:v>OT</c:v>
                </c:pt>
              </c:strCache>
            </c:strRef>
          </c:cat>
          <c:val>
            <c:numRef>
              <c:f>Sheet1!$D$2:$D$6</c:f>
              <c:numCache>
                <c:formatCode>General</c:formatCode>
                <c:ptCount val="5"/>
                <c:pt idx="0">
                  <c:v>10</c:v>
                </c:pt>
                <c:pt idx="1">
                  <c:v>22</c:v>
                </c:pt>
                <c:pt idx="2">
                  <c:v>25</c:v>
                </c:pt>
                <c:pt idx="3">
                  <c:v>35</c:v>
                </c:pt>
                <c:pt idx="4">
                  <c:v>70</c:v>
                </c:pt>
              </c:numCache>
            </c:numRef>
          </c:val>
        </c:ser>
        <c:dLbls>
          <c:numFmt formatCode="#,##0" sourceLinked="0"/>
          <c:txPr>
            <a:bodyPr/>
            <a:lstStyle/>
            <a:p>
              <a:pPr>
                <a:defRPr b="0" i="0" strike="noStrike" sz="1200" u="none">
                  <a:solidFill>
                    <a:srgbClr val="000000"/>
                  </a:solidFill>
                  <a:latin typeface="Arial"/>
                </a:defRPr>
              </a:pPr>
            </a:p>
          </c:txPr>
          <c:showLegendKey val="0"/>
          <c:showVal val="0"/>
          <c:showCatName val="0"/>
          <c:showSerName val="0"/>
          <c:showPercent val="0"/>
          <c:showBubbleSize val="0"/>
          <c:showLeaderLines val="0"/>
        </c:dLbls>
        <c:gapWidth val="50"/>
        <c:overlap val="100"/>
        <c:axId val="2094734554"/>
        <c:axId val="2094734552"/>
        <c:axId val="2094734556"/>
      </c:barChart>
      <c:lineChart>
        <c:varyColors val="0"/>
        <c:ser>
          <c:idx val="3"/>
          <c:order val="3"/>
          <c:tx>
            <c:strRef>
              <c:f>Sheet1!$E$1</c:f>
              <c:strCache>
                <c:ptCount val="1"/>
                <c:pt idx="0">
                  <c:v>Current</c:v>
                </c:pt>
              </c:strCache>
            </c:strRef>
          </c:tx>
          <c:invertIfNegative val="0"/>
          <c:spPr>
            <a:solidFill>
              <a:srgbClr val="FFFF00"/>
            </a:solidFill>
            <a:ln>
              <a:noFill/>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c:symbol val="circle"/>
            <c:size val="20"/>
            <c:spPr>
              <a:solidFill>
                <a:srgbClr val="FFFF00"/>
              </a:solidFill>
              <a:ln w="25400" cap="flat">
                <a:solidFill>
                  <a:srgbClr val="FF0000"/>
                </a:solidFill>
                <a:prstDash val="solid"/>
                <a:round/>
              </a:ln>
              <a:effectLst/>
            </c:spPr>
          </c:marker>
          <c:cat>
            <c:strRef>
              <c:f>Sheet1!$A$2:$A$6</c:f>
              <c:strCache>
                <c:ptCount val="5"/>
                <c:pt idx="0">
                  <c:v>Q1</c:v>
                </c:pt>
                <c:pt idx="1">
                  <c:v>Q2</c:v>
                </c:pt>
                <c:pt idx="2">
                  <c:v>Q3</c:v>
                </c:pt>
                <c:pt idx="3">
                  <c:v>Q4</c:v>
                </c:pt>
                <c:pt idx="4">
                  <c:v>OT</c:v>
                </c:pt>
              </c:strCache>
            </c:strRef>
          </c:cat>
          <c:val>
            <c:numRef>
              <c:f>Sheet1!$E$2:$E$6</c:f>
              <c:numCache>
                <c:formatCode>General</c:formatCode>
                <c:ptCount val="5"/>
                <c:pt idx="0">
                  <c:v>5</c:v>
                </c:pt>
                <c:pt idx="1">
                  <c:v>3</c:v>
                </c:pt>
                <c:pt idx="2">
                  <c:v>2</c:v>
                </c:pt>
                <c:pt idx="3">
                  <c:v>4</c:v>
                </c:pt>
                <c:pt idx="4">
                  <c:v>7</c:v>
                </c:pt>
              </c:numCache>
            </c:numRef>
          </c:val>
          <c:smooth val="0"/>
        </c:ser>
        <c:dLbls>
          <c:numFmt formatCode="#,##0" sourceLinked="0"/>
          <c:txPr>
            <a:bodyPr/>
            <a:lstStyle/>
            <a:p>
              <a:pPr>
                <a:defRPr b="0" i="0" strike="noStrike" sz="1200" u="none">
                  <a:solidFill>
                    <a:srgbClr val="000000"/>
                  </a:solidFill>
                  <a:latin typeface="Arial"/>
                </a:defRPr>
              </a:pPr>
            </a:p>
          </c:txPr>
          <c:showLegendKey val="0"/>
          <c:showVal val="0"/>
          <c:showCatName val="0"/>
          <c:showSerName val="0"/>
          <c:showPercent val="0"/>
          <c:showBubbleSize val="0"/>
          <c:showLeaderLines val="0"/>
        </c:dLbls>
        <c:marker val="1"/>
        <c:axId val="2094734555"/>
        <c:axId val="2094734553"/>
        <c:axId val="2094734556"/>
      </c:lineChart>
      <c:catAx>
        <c:axId val="2094734554"/>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a:lstStyle/>
          <a:p>
            <a:pPr>
              <a:defRPr sz="1400" b="0" i="0" u="none" strike="noStrike">
                <a:solidFill>
                  <a:srgbClr val="999999"/>
                </a:solidFill>
                <a:latin typeface="Arial"/>
              </a:defRPr>
            </a:pPr>
            <a:endParaRPr lang="en-US"/>
          </a:p>
        </c:txPr>
        <c:crossAx val="2094734552"/>
        <c:crosses val="autoZero"/>
        <c:auto val="1"/>
        <c:lblAlgn val="ctr"/>
        <c:noMultiLvlLbl val="1"/>
      </c:catAx>
      <c:catAx>
        <c:axId val="2094734555"/>
        <c:scaling>
          <c:orientation val="minMax"/>
        </c:scaling>
        <c:delete val="1"/>
        <c:axPos val="b"/>
        <c:numFmt formatCode="General" sourceLinked="0"/>
        <c:majorTickMark val="out"/>
        <c:minorTickMark val="none"/>
        <c:tickLblPos val="low"/>
        <c:spPr>
          <a:ln w="12700" cap="flat">
            <a:solidFill>
              <a:srgbClr val="888888"/>
            </a:solidFill>
            <a:prstDash val="solid"/>
            <a:round/>
          </a:ln>
        </c:spPr>
        <c:txPr>
          <a:bodyPr/>
          <a:lstStyle/>
          <a:p>
            <a:pPr>
              <a:defRPr sz="1400" b="0" i="0" u="none" strike="noStrike">
                <a:solidFill>
                  <a:srgbClr val="999999"/>
                </a:solidFill>
                <a:latin typeface="Arial"/>
              </a:defRPr>
            </a:pPr>
            <a:endParaRPr lang="en-US"/>
          </a:p>
        </c:txPr>
        <c:crossAx val="2094734552"/>
        <c:crosses val="autoZero"/>
        <c:auto val="1"/>
        <c:lblAlgn val="ctr"/>
        <c:noMultiLvlLbl val="1"/>
      </c:catAx>
      <c:valAx>
        <c:axId val="2094734552"/>
        <c:scaling>
          <c:orientation val="minMax"/>
          <c:max val="100"/>
          <c:min val="0"/>
        </c:scaling>
        <c:delete val="0"/>
        <c:axPos val="l"/>
        <c:majorGridlines>
          <c:spPr>
            <a:ln w="12700" cap="flat">
              <a:solidFill>
                <a:srgbClr val="888888"/>
              </a:solidFill>
              <a:prstDash val="solid"/>
              <a:round/>
            </a:ln>
          </c:spPr>
        </c:majorGridlines>
        <c:title>
          <c:tx>
            <c:rich>
              <a:bodyPr/>
              <a:lstStyle/>
              <a:p>
                <a:pPr>
                  <a:defRPr b="0" i="0" u="none" strike="noStrike">
                    <a:solidFill>
                      <a:srgbClr val="000000"/>
                    </a:solidFill>
                    <a:latin typeface="Arial"/>
                  </a:defRPr>
                </a:pPr>
                <a:r>
                  <a:rPr b="0" i="0" u="none" strike="noStrike">
                    <a:solidFill>
                      <a:srgbClr val="000000"/>
                    </a:solidFill>
                    <a:latin typeface="Arial"/>
                  </a:rPr>
                  <a:t>Primary Value Axis</a:t>
                </a:r>
              </a:p>
            </c:rich>
          </c:tx>
          <c:layout/>
          <c:overlay val="0"/>
        </c:title>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majorUnit val="20"/>
      </c:valAx>
      <c:valAx>
        <c:axId val="2094734553"/>
        <c:scaling>
          <c:orientation val="minMax"/>
          <c:max val="10"/>
          <c:min val="1"/>
        </c:scaling>
        <c:delete val="0"/>
        <c:axPos val="r"/>
        <c:title>
          <c:tx>
            <c:rich>
              <a:bodyPr/>
              <a:lstStyle/>
              <a:p>
                <a:pPr>
                  <a:defRPr b="0" i="0" u="none" strike="noStrike">
                    <a:solidFill>
                      <a:srgbClr val="000000"/>
                    </a:solidFill>
                    <a:latin typeface="Arial"/>
                  </a:defRPr>
                </a:pPr>
                <a:r>
                  <a:rPr b="0" i="0" u="none" strike="noStrike">
                    <a:solidFill>
                      <a:srgbClr val="000000"/>
                    </a:solidFill>
                    <a:latin typeface="Arial"/>
                  </a:rPr>
                  <a:t>Secondary Value Axis</a:t>
                </a:r>
              </a:p>
            </c:rich>
          </c:tx>
          <c:layout/>
          <c:overlay val="0"/>
        </c:title>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5"/>
        <c:crosses val="max"/>
        <c:crossBetween val="between"/>
        <c:majorUnit val="1"/>
      </c:valAx>
      <c:spPr>
        <a:noFill/>
        <a:ln>
          <a:noFill/>
        </a:ln>
        <a:effectLst/>
      </c:spPr>
    </c:plotArea>
    <c:plotVisOnly val="1"/>
    <c:dispBlanksAs val="span"/>
  </c:chart>
  <c:spPr>
    <a:noFill/>
    <a:ln w="12700" cap="flat">
      <a:noFill/>
      <a:miter lim="400000"/>
    </a:ln>
    <a:effectLst/>
  </c:sp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c:date1904 val="0"/>
  <c:chart>
    <c:autoTitleDeleted val="1"/>
    <c:plotArea>
      <c:layout/>
      <c:areaChart>
        <c:varyColors val="0"/>
        <c:ser>
          <c:idx val="0"/>
          <c:order val="0"/>
          <c:tx>
            <c:strRef>
              <c:f>Sheet1!$B$1</c:f>
              <c:strCache>
                <c:ptCount val="1"/>
                <c:pt idx="0">
                  <c:v>Current</c:v>
                </c:pt>
              </c:strCache>
            </c:strRef>
          </c:tx>
          <c:invertIfNegative val="0"/>
          <c:spPr>
            <a:solidFill>
              <a:srgbClr val="00FFFF"/>
            </a:solidFill>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showLegendKey val="0"/>
            <c:showVal val="0"/>
            <c:showCatName val="0"/>
            <c:showSerName val="0"/>
            <c:showPercent val="0"/>
            <c:showBubbleSize val="0"/>
            <c:showLeaderLines val="0"/>
          </c:dLbls>
          <c:cat>
            <c:strRef>
              <c:f>Sheet1!$A$2:$A$6</c:f>
              <c:strCache>
                <c:ptCount val="5"/>
                <c:pt idx="0">
                  <c:v>April</c:v>
                </c:pt>
                <c:pt idx="1">
                  <c:v>May</c:v>
                </c:pt>
                <c:pt idx="2">
                  <c:v>June</c:v>
                </c:pt>
                <c:pt idx="3">
                  <c:v>July</c:v>
                </c:pt>
                <c:pt idx="4">
                  <c:v>August</c:v>
                </c:pt>
              </c:strCache>
            </c:strRef>
          </c:cat>
          <c:val>
            <c:numRef>
              <c:f>Sheet1!$B$2:$B$6</c:f>
              <c:numCache>
                <c:formatCode>General</c:formatCode>
                <c:ptCount val="5"/>
                <c:pt idx="0">
                  <c:v>1</c:v>
                </c:pt>
                <c:pt idx="1">
                  <c:v>4</c:v>
                </c:pt>
                <c:pt idx="2">
                  <c:v>7</c:v>
                </c:pt>
                <c:pt idx="3">
                  <c:v>2</c:v>
                </c:pt>
                <c:pt idx="4">
                  <c:v>3</c:v>
                </c:pt>
              </c:numCache>
            </c:numRef>
          </c:val>
        </c:ser>
        <c:dLbls>
          <c:numFmt formatCode="#,##0" sourceLinked="0"/>
          <c:txPr>
            <a:bodyPr/>
            <a:lstStyle/>
            <a:p>
              <a:pPr>
                <a:defRPr b="0" i="0" strike="noStrike" sz="1200" u="none">
                  <a:solidFill>
                    <a:srgbClr val="000000"/>
                  </a:solidFill>
                  <a:latin typeface="Arial"/>
                </a:defRPr>
              </a:pPr>
            </a:p>
          </c:txPr>
          <c:showLegendKey val="0"/>
          <c:showVal val="0"/>
          <c:showCatName val="0"/>
          <c:showSerName val="0"/>
          <c:showPercent val="0"/>
          <c:showBubbleSize val="0"/>
          <c:showLeaderLines val="0"/>
        </c:dLbls>
        <c:axId val="2094734555"/>
        <c:axId val="2094734553"/>
        <c:axId val="2094734556"/>
      </c:areaChart>
      <c:barChart>
        <c:barDir val="col"/>
        <c:grouping val="stacked"/>
        <c:varyColors val="0"/>
        <c:ser>
          <c:idx val="1"/>
          <c:order val="1"/>
          <c:tx>
            <c:strRef>
              <c:f>Sheet1!$C$1</c:f>
              <c:strCache>
                <c:ptCount val="1"/>
                <c:pt idx="0">
                  <c:v>Bottom</c:v>
                </c:pt>
              </c:strCache>
            </c:strRef>
          </c:tx>
          <c:invertIfNegative val="0"/>
          <c:spPr>
            <a:solidFill>
              <a:srgbClr val="0000FF"/>
            </a:solidFill>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dPt>
            <c:idx val="0"/>
            <c:invertIfNegative val="1"/>
            <c:bubble3D val="0"/>
            <c:spPr>
              <a:solidFill>
                <a:srgbClr val="0000FF"/>
              </a:solidFill>
              <a:effectLst>
                <a:outerShdw sx="100000" sy="100000" kx="0" ky="0" algn="bl" blurRad="38100" rotWithShape="1" dist="23000" dir="5400000">
                  <a:srgbClr val="000000">
                    <a:alpha val="35000"/>
                  </a:srgbClr>
                </a:outerShdw>
              </a:effectLst>
            </c:spPr>
          </c:dPt>
          <c:dPt>
            <c:idx val="1"/>
            <c:invertIfNegative val="1"/>
            <c:bubble3D val="0"/>
            <c:spPr>
              <a:solidFill>
                <a:srgbClr val="0000FF"/>
              </a:solidFill>
              <a:effectLst>
                <a:outerShdw sx="100000" sy="100000" kx="0" ky="0" algn="bl" blurRad="38100" rotWithShape="1" dist="23000" dir="5400000">
                  <a:srgbClr val="000000">
                    <a:alpha val="35000"/>
                  </a:srgbClr>
                </a:outerShdw>
              </a:effectLst>
            </c:spPr>
          </c:dPt>
          <c:dPt>
            <c:idx val="2"/>
            <c:invertIfNegative val="1"/>
            <c:bubble3D val="0"/>
            <c:spPr>
              <a:solidFill>
                <a:srgbClr val="0000FF"/>
              </a:solidFill>
              <a:effectLst>
                <a:outerShdw sx="100000" sy="100000" kx="0" ky="0" algn="bl" blurRad="38100" rotWithShape="1" dist="23000" dir="5400000">
                  <a:srgbClr val="000000">
                    <a:alpha val="35000"/>
                  </a:srgbClr>
                </a:outerShdw>
              </a:effectLst>
            </c:spPr>
          </c:dPt>
          <c:dPt>
            <c:idx val="3"/>
            <c:invertIfNegative val="1"/>
            <c:bubble3D val="0"/>
            <c:spPr>
              <a:solidFill>
                <a:srgbClr val="0000FF"/>
              </a:solidFill>
              <a:effectLst>
                <a:outerShdw sx="100000" sy="100000" kx="0" ky="0" algn="bl" blurRad="38100" rotWithShape="1" dist="23000" dir="5400000">
                  <a:srgbClr val="000000">
                    <a:alpha val="35000"/>
                  </a:srgbClr>
                </a:outerShdw>
              </a:effectLst>
            </c:spPr>
          </c:dPt>
          <c:dPt>
            <c:idx val="4"/>
            <c:invertIfNegative val="1"/>
            <c:bubble3D val="0"/>
            <c:spPr>
              <a:solidFill>
                <a:srgbClr val="0000FF"/>
              </a:solidFill>
              <a:effectLst>
                <a:outerShdw sx="100000" sy="100000" kx="0" ky="0" algn="bl" blurRad="38100" rotWithShape="1" dist="23000" dir="5400000">
                  <a:srgbClr val="000000">
                    <a:alpha val="35000"/>
                  </a:srgbClr>
                </a:outerShdw>
              </a:effectLst>
            </c:spPr>
          </c:dPt>
          <c:cat>
            <c:strRef>
              <c:f>Sheet1!$A$2:$A$6</c:f>
              <c:strCache>
                <c:ptCount val="5"/>
                <c:pt idx="0">
                  <c:v>April</c:v>
                </c:pt>
                <c:pt idx="1">
                  <c:v>May</c:v>
                </c:pt>
                <c:pt idx="2">
                  <c:v>June</c:v>
                </c:pt>
                <c:pt idx="3">
                  <c:v>July</c:v>
                </c:pt>
                <c:pt idx="4">
                  <c:v>August</c:v>
                </c:pt>
              </c:strCache>
            </c:strRef>
          </c:cat>
          <c:val>
            <c:numRef>
              <c:f>Sheet1!$C$2:$C$6</c:f>
              <c:numCache>
                <c:formatCode>General</c:formatCode>
                <c:ptCount val="5"/>
                <c:pt idx="0">
                  <c:v>17</c:v>
                </c:pt>
                <c:pt idx="1">
                  <c:v>26</c:v>
                </c:pt>
                <c:pt idx="2">
                  <c:v>53</c:v>
                </c:pt>
                <c:pt idx="3">
                  <c:v>10</c:v>
                </c:pt>
                <c:pt idx="4">
                  <c:v>4</c:v>
                </c:pt>
              </c:numCache>
            </c:numRef>
          </c:val>
        </c:ser>
        <c:dLbls>
          <c:numFmt formatCode="#,##0" sourceLinked="0"/>
          <c:txPr>
            <a:bodyPr/>
            <a:lstStyle/>
            <a:p>
              <a:pPr>
                <a:defRPr b="0" i="0" strike="noStrike" sz="1200" u="none">
                  <a:solidFill>
                    <a:srgbClr val="000000"/>
                  </a:solidFill>
                  <a:latin typeface="Arial"/>
                </a:defRPr>
              </a:pPr>
            </a:p>
          </c:txPr>
          <c:showLegendKey val="0"/>
          <c:showVal val="0"/>
          <c:showCatName val="0"/>
          <c:showSerName val="0"/>
          <c:showPercent val="0"/>
          <c:showBubbleSize val="0"/>
          <c:showLeaderLines val="0"/>
        </c:dLbls>
        <c:gapWidth val="150"/>
        <c:overlap val="100"/>
        <c:axId val="2094734554"/>
        <c:axId val="2094734552"/>
        <c:axId val="2094734556"/>
      </c:barChart>
      <c:lineChart>
        <c:varyColors val="0"/>
        <c:ser>
          <c:idx val="2"/>
          <c:order val="2"/>
          <c:tx>
            <c:strRef>
              <c:f>Sheet1!$D$1</c:f>
              <c:strCache>
                <c:ptCount val="1"/>
                <c:pt idx="0">
                  <c:v>Current</c:v>
                </c:pt>
              </c:strCache>
            </c:strRef>
          </c:tx>
          <c:invertIfNegative val="0"/>
          <c:spPr>
            <a:solidFill>
              <a:srgbClr val="C0504D"/>
            </a:solidFill>
            <a:ln w="25400" cap="flat">
              <a:solidFill>
                <a:srgbClr val="C0504D"/>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c:symbol val="circle"/>
            <c:size val="6"/>
            <c:spPr>
              <a:solidFill>
                <a:srgbClr val="9BBB59"/>
              </a:solidFill>
              <a:ln w="9525" cap="flat">
                <a:solidFill>
                  <a:srgbClr val="C0504D"/>
                </a:solidFill>
                <a:prstDash val="solid"/>
                <a:round/>
              </a:ln>
              <a:effectLst/>
            </c:spPr>
          </c:marker>
          <c:cat>
            <c:strRef>
              <c:f>Sheet1!$A$2:$A$6</c:f>
              <c:strCache>
                <c:ptCount val="5"/>
                <c:pt idx="0">
                  <c:v>April</c:v>
                </c:pt>
                <c:pt idx="1">
                  <c:v>May</c:v>
                </c:pt>
                <c:pt idx="2">
                  <c:v>June</c:v>
                </c:pt>
                <c:pt idx="3">
                  <c:v>July</c:v>
                </c:pt>
                <c:pt idx="4">
                  <c:v>August</c:v>
                </c:pt>
              </c:strCache>
            </c:strRef>
          </c:cat>
          <c:val>
            <c:numRef>
              <c:f>Sheet1!$D$2:$D$6</c:f>
              <c:numCache>
                <c:formatCode>General</c:formatCode>
                <c:ptCount val="5"/>
                <c:pt idx="0">
                  <c:v>5</c:v>
                </c:pt>
                <c:pt idx="1">
                  <c:v>3</c:v>
                </c:pt>
                <c:pt idx="2">
                  <c:v>2</c:v>
                </c:pt>
                <c:pt idx="3">
                  <c:v>4</c:v>
                </c:pt>
                <c:pt idx="4">
                  <c:v>7</c:v>
                </c:pt>
              </c:numCache>
            </c:numRef>
          </c:val>
          <c:smooth val="0"/>
        </c:ser>
        <c:dLbls>
          <c:numFmt formatCode="#,##0" sourceLinked="0"/>
          <c:txPr>
            <a:bodyPr/>
            <a:lstStyle/>
            <a:p>
              <a:pPr>
                <a:defRPr b="0" i="0" strike="noStrike" sz="1200" u="none">
                  <a:solidFill>
                    <a:srgbClr val="000000"/>
                  </a:solidFill>
                  <a:latin typeface="Arial"/>
                </a:defRPr>
              </a:pPr>
            </a:p>
          </c:txPr>
          <c:showLegendKey val="0"/>
          <c:showVal val="0"/>
          <c:showCatName val="0"/>
          <c:showSerName val="0"/>
          <c:showPercent val="0"/>
          <c:showBubbleSize val="0"/>
          <c:showLeaderLines val="0"/>
        </c:dLbls>
        <c:marker val="1"/>
        <c:axId val="2094734555"/>
        <c:axId val="2094734553"/>
        <c:axId val="2094734556"/>
      </c:lineChart>
      <c:catAx>
        <c:axId val="2094734554"/>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666666"/>
                </a:solidFill>
                <a:latin typeface="Arial"/>
              </a:defRPr>
            </a:pPr>
            <a:endParaRPr lang="en-US"/>
          </a:p>
        </c:txPr>
        <c:crossAx val="2094734552"/>
        <c:crosses val="autoZero"/>
        <c:auto val="1"/>
        <c:lblAlgn val="ctr"/>
        <c:noMultiLvlLbl val="1"/>
      </c:catAx>
      <c:catAx>
        <c:axId val="2094734555"/>
        <c:scaling>
          <c:orientation val="minMax"/>
        </c:scaling>
        <c:delete val="1"/>
        <c:axPos val="b"/>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666666"/>
                </a:solidFill>
                <a:latin typeface="Arial"/>
              </a:defRPr>
            </a:pPr>
            <a:endParaRPr lang="en-US"/>
          </a:p>
        </c:txPr>
        <c:crossAx val="2094734552"/>
        <c:crosses val="autoZero"/>
        <c:auto val="1"/>
        <c:lblAlgn val="ctr"/>
        <c:noMultiLvlLbl val="1"/>
      </c:catAx>
      <c:valAx>
        <c:axId val="2094734552"/>
        <c:scaling>
          <c:orientation val="minMax"/>
          <c:max val="100"/>
        </c:scaling>
        <c:delete val="0"/>
        <c:axPos val="l"/>
        <c:majorGridlines>
          <c:spPr>
            <a:ln w="12700" cap="flat">
              <a:solidFill>
                <a:srgbClr val="888888"/>
              </a:solidFill>
              <a:prstDash val="solid"/>
              <a:round/>
            </a:ln>
          </c:spPr>
        </c:majorGridlines>
        <c:title>
          <c:tx>
            <c:rich>
              <a:bodyPr/>
              <a:lstStyle/>
              <a:p>
                <a:pPr>
                  <a:defRPr b="0" i="0" u="none" strike="noStrike">
                    <a:solidFill>
                      <a:srgbClr val="000000"/>
                    </a:solidFill>
                    <a:latin typeface="Arial"/>
                  </a:defRPr>
                </a:pPr>
                <a:r>
                  <a:rPr b="0" i="0" u="none" strike="noStrike">
                    <a:solidFill>
                      <a:srgbClr val="000000"/>
                    </a:solidFill>
                    <a:latin typeface="Arial"/>
                  </a:rPr>
                  <a:t>Primary Value Axis</a:t>
                </a:r>
              </a:p>
            </c:rich>
          </c:tx>
          <c:layout/>
          <c:overlay val="0"/>
        </c:title>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midCat"/>
        <c:majorUnit val="10"/>
      </c:valAx>
      <c:valAx>
        <c:axId val="2094734553"/>
        <c:scaling>
          <c:orientation val="minMax"/>
          <c:max val="100"/>
        </c:scaling>
        <c:delete val="0"/>
        <c:axPos val="r"/>
        <c:title>
          <c:tx>
            <c:rich>
              <a:bodyPr/>
              <a:lstStyle/>
              <a:p>
                <a:pPr>
                  <a:defRPr b="0" i="0" u="none" strike="noStrike">
                    <a:solidFill>
                      <a:srgbClr val="000000"/>
                    </a:solidFill>
                    <a:latin typeface="Arial"/>
                  </a:defRPr>
                </a:pPr>
                <a:r>
                  <a:rPr b="0" i="0" u="none" strike="noStrike">
                    <a:solidFill>
                      <a:srgbClr val="000000"/>
                    </a:solidFill>
                    <a:latin typeface="Arial"/>
                  </a:rPr>
                  <a:t>Secondary Value Axis</a:t>
                </a:r>
              </a:p>
            </c:rich>
          </c:tx>
          <c:layout/>
          <c:overlay val="0"/>
        </c:title>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5"/>
        <c:crosses val="max"/>
        <c:crossBetween val="midCat"/>
        <c:majorUnit val="10"/>
      </c:valAx>
      <c:spPr>
        <a:noFill/>
        <a:ln>
          <a:noFill/>
        </a:ln>
        <a:effectLst/>
      </c:spPr>
    </c:plotArea>
    <c:plotVisOnly val="1"/>
    <c:dispBlanksAs val="span"/>
  </c:chart>
  <c:spPr>
    <a:noFill/>
    <a:ln w="12700" cap="flat">
      <a:noFill/>
      <a:miter lim="400000"/>
    </a:ln>
    <a:effectLst/>
  </c:sp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c:date1904 val="0"/>
  <c:chart>
    <c:autoTitleDeleted val="1"/>
    <c:plotArea>
      <c:layout/>
      <c:barChart>
        <c:barDir val="col"/>
        <c:grouping val="stacked"/>
        <c:varyColors val="0"/>
        <c:ser>
          <c:idx val="0"/>
          <c:order val="0"/>
          <c:tx>
            <c:strRef>
              <c:f>Sheet1!$B$1</c:f>
              <c:strCache>
                <c:ptCount val="1"/>
                <c:pt idx="0">
                  <c:v>Bottom</c:v>
                </c:pt>
              </c:strCache>
            </c:strRef>
          </c:tx>
          <c:invertIfNegative val="0"/>
          <c:spPr>
            <a:solidFill>
              <a:srgbClr val="C0504D"/>
            </a:solidFill>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Sheet1!$A$2:$A$6</c:f>
              <c:strCache>
                <c:ptCount val="5"/>
                <c:pt idx="0">
                  <c:v>Mon</c:v>
                </c:pt>
                <c:pt idx="1">
                  <c:v>Tue</c:v>
                </c:pt>
                <c:pt idx="2">
                  <c:v>Wed</c:v>
                </c:pt>
                <c:pt idx="3">
                  <c:v>Thu</c:v>
                </c:pt>
                <c:pt idx="4">
                  <c:v>Fri</c:v>
                </c:pt>
              </c:strCache>
            </c:strRef>
          </c:cat>
          <c:val>
            <c:numRef>
              <c:f>Sheet1!$B$2:$B$6</c:f>
              <c:numCache>
                <c:formatCode>General</c:formatCode>
                <c:ptCount val="5"/>
                <c:pt idx="0">
                  <c:v>17</c:v>
                </c:pt>
                <c:pt idx="1">
                  <c:v>26</c:v>
                </c:pt>
                <c:pt idx="2">
                  <c:v>53</c:v>
                </c:pt>
                <c:pt idx="3">
                  <c:v>10</c:v>
                </c:pt>
                <c:pt idx="4">
                  <c:v>4</c:v>
                </c:pt>
              </c:numCache>
            </c:numRef>
          </c:val>
        </c:ser>
        <c:ser>
          <c:idx val="1"/>
          <c:order val="1"/>
          <c:tx>
            <c:strRef>
              <c:f>Sheet1!$C$1</c:f>
              <c:strCache>
                <c:ptCount val="1"/>
                <c:pt idx="0">
                  <c:v>Middle</c:v>
                </c:pt>
              </c:strCache>
            </c:strRef>
          </c:tx>
          <c:invertIfNegative val="0"/>
          <c:spPr>
            <a:solidFill>
              <a:srgbClr val="4F81BD"/>
            </a:solidFill>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Sheet1!$A$2:$A$6</c:f>
              <c:strCache>
                <c:ptCount val="5"/>
                <c:pt idx="0">
                  <c:v>Mon</c:v>
                </c:pt>
                <c:pt idx="1">
                  <c:v>Tue</c:v>
                </c:pt>
                <c:pt idx="2">
                  <c:v>Wed</c:v>
                </c:pt>
                <c:pt idx="3">
                  <c:v>Thu</c:v>
                </c:pt>
                <c:pt idx="4">
                  <c:v>Fri</c:v>
                </c:pt>
              </c:strCache>
            </c:strRef>
          </c:cat>
          <c:val>
            <c:numRef>
              <c:f>Sheet1!$C$2:$C$6</c:f>
              <c:numCache>
                <c:formatCode>General</c:formatCode>
                <c:ptCount val="5"/>
                <c:pt idx="0">
                  <c:v>55</c:v>
                </c:pt>
                <c:pt idx="1">
                  <c:v>40</c:v>
                </c:pt>
                <c:pt idx="2">
                  <c:v>20</c:v>
                </c:pt>
                <c:pt idx="3">
                  <c:v>30</c:v>
                </c:pt>
                <c:pt idx="4">
                  <c:v>15</c:v>
                </c:pt>
              </c:numCache>
            </c:numRef>
          </c:val>
        </c:ser>
        <c:ser>
          <c:idx val="2"/>
          <c:order val="2"/>
          <c:tx>
            <c:strRef>
              <c:f>Sheet1!$D$1</c:f>
              <c:strCache>
                <c:ptCount val="1"/>
                <c:pt idx="0">
                  <c:v>Top</c:v>
                </c:pt>
              </c:strCache>
            </c:strRef>
          </c:tx>
          <c:invertIfNegative val="0"/>
          <c:spPr>
            <a:solidFill>
              <a:srgbClr val="9BBB59"/>
            </a:solidFill>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Sheet1!$A$2:$A$6</c:f>
              <c:strCache>
                <c:ptCount val="5"/>
                <c:pt idx="0">
                  <c:v>Mon</c:v>
                </c:pt>
                <c:pt idx="1">
                  <c:v>Tue</c:v>
                </c:pt>
                <c:pt idx="2">
                  <c:v>Wed</c:v>
                </c:pt>
                <c:pt idx="3">
                  <c:v>Thu</c:v>
                </c:pt>
                <c:pt idx="4">
                  <c:v>Fri</c:v>
                </c:pt>
              </c:strCache>
            </c:strRef>
          </c:cat>
          <c:val>
            <c:numRef>
              <c:f>Sheet1!$D$2:$D$6</c:f>
              <c:numCache>
                <c:formatCode>General</c:formatCode>
                <c:ptCount val="5"/>
                <c:pt idx="0">
                  <c:v>10</c:v>
                </c:pt>
                <c:pt idx="1">
                  <c:v>22</c:v>
                </c:pt>
                <c:pt idx="2">
                  <c:v>25</c:v>
                </c:pt>
                <c:pt idx="3">
                  <c:v>35</c:v>
                </c:pt>
                <c:pt idx="4">
                  <c:v>70</c:v>
                </c:pt>
              </c:numCache>
            </c:numRef>
          </c:val>
        </c:ser>
        <c:dLbls>
          <c:numFmt formatCode="#,##0" sourceLinked="0"/>
          <c:txPr>
            <a:bodyPr/>
            <a:lstStyle/>
            <a:p>
              <a:pPr>
                <a:defRPr b="0" i="0" strike="noStrike" sz="1200" u="none">
                  <a:solidFill>
                    <a:srgbClr val="000000"/>
                  </a:solidFill>
                  <a:latin typeface="Arial"/>
                </a:defRPr>
              </a:pPr>
            </a:p>
          </c:txPr>
          <c:showLegendKey val="0"/>
          <c:showVal val="0"/>
          <c:showCatName val="0"/>
          <c:showSerName val="0"/>
          <c:showPercent val="0"/>
          <c:showBubbleSize val="0"/>
          <c:showLeaderLines val="0"/>
        </c:dLbls>
        <c:gapWidth val="50"/>
        <c:overlap val="100"/>
        <c:axId val="2094734554"/>
        <c:axId val="2094734552"/>
        <c:axId val="2094734556"/>
      </c:barChart>
      <c:lineChart>
        <c:varyColors val="0"/>
        <c:ser>
          <c:idx val="3"/>
          <c:order val="3"/>
          <c:tx>
            <c:strRef>
              <c:f>Sheet1!$E$1</c:f>
              <c:strCache>
                <c:ptCount val="1"/>
                <c:pt idx="0">
                  <c:v>Current</c:v>
                </c:pt>
              </c:strCache>
            </c:strRef>
          </c:tx>
          <c:invertIfNegative val="0"/>
          <c:spPr>
            <a:solidFill>
              <a:srgbClr val="C0504D"/>
            </a:solidFill>
            <a:ln w="25400" cap="flat">
              <a:solidFill>
                <a:srgbClr val="C0504D"/>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marker>
            <c:symbol val="circle"/>
            <c:size val="6"/>
            <c:spPr>
              <a:solidFill>
                <a:srgbClr val="8064A2"/>
              </a:solidFill>
              <a:ln w="9525" cap="flat">
                <a:solidFill>
                  <a:srgbClr val="C0504D"/>
                </a:solidFill>
                <a:prstDash val="solid"/>
                <a:round/>
              </a:ln>
              <a:effectLst/>
            </c:spPr>
          </c:marker>
          <c:cat>
            <c:strRef>
              <c:f>Sheet1!$A$2:$A$6</c:f>
              <c:strCache>
                <c:ptCount val="5"/>
                <c:pt idx="0">
                  <c:v>Mon</c:v>
                </c:pt>
                <c:pt idx="1">
                  <c:v>Tue</c:v>
                </c:pt>
                <c:pt idx="2">
                  <c:v>Wed</c:v>
                </c:pt>
                <c:pt idx="3">
                  <c:v>Thu</c:v>
                </c:pt>
                <c:pt idx="4">
                  <c:v>Fri</c:v>
                </c:pt>
              </c:strCache>
            </c:strRef>
          </c:cat>
          <c:val>
            <c:numRef>
              <c:f>Sheet1!$E$2:$E$6</c:f>
              <c:numCache>
                <c:formatCode>General</c:formatCode>
                <c:ptCount val="5"/>
                <c:pt idx="0">
                  <c:v>25</c:v>
                </c:pt>
                <c:pt idx="1">
                  <c:v>35</c:v>
                </c:pt>
                <c:pt idx="2">
                  <c:v>55</c:v>
                </c:pt>
                <c:pt idx="3">
                  <c:v>10</c:v>
                </c:pt>
                <c:pt idx="4">
                  <c:v>5</c:v>
                </c:pt>
              </c:numCache>
            </c:numRef>
          </c:val>
          <c:smooth val="0"/>
        </c:ser>
        <c:dLbls>
          <c:numFmt formatCode="#,##0" sourceLinked="0"/>
          <c:txPr>
            <a:bodyPr/>
            <a:lstStyle/>
            <a:p>
              <a:pPr>
                <a:defRPr b="0" i="0" strike="noStrike" sz="1200" u="none">
                  <a:solidFill>
                    <a:srgbClr val="000000"/>
                  </a:solidFill>
                  <a:latin typeface="Arial"/>
                </a:defRPr>
              </a:pPr>
            </a:p>
          </c:txPr>
          <c:showLegendKey val="0"/>
          <c:showVal val="0"/>
          <c:showCatName val="0"/>
          <c:showSerName val="0"/>
          <c:showPercent val="0"/>
          <c:showBubbleSize val="0"/>
          <c:showLeaderLines val="0"/>
        </c:dLbls>
        <c:marker val="1"/>
        <c:axId val="2094734554"/>
        <c:axId val="2094734552"/>
        <c:axId val="2094734556"/>
      </c:lineChart>
      <c:catAx>
        <c:axId val="2094734554"/>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CC"/>
                </a:solidFill>
                <a:latin typeface="Arial"/>
              </a:defRPr>
            </a:pPr>
            <a:endParaRPr lang="en-US"/>
          </a:p>
        </c:txPr>
        <c:crossAx val="2094734552"/>
        <c:crosses val="autoZero"/>
        <c:auto val="1"/>
        <c:lblAlgn val="ctr"/>
        <c:noMultiLvlLbl val="1"/>
      </c:catAx>
      <c:valAx>
        <c:axId val="2094734552"/>
        <c:scaling>
          <c:orientation val="minMax"/>
          <c:max val="100"/>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majorUnit val="10"/>
      </c:valAx>
      <c:spPr>
        <a:noFill/>
        <a:ln>
          <a:noFill/>
        </a:ln>
        <a:effectLst/>
      </c:spPr>
    </c:plotArea>
    <c:plotVisOnly val="1"/>
    <c:dispBlanksAs val="span"/>
  </c:chart>
  <c:spPr>
    <a:noFill/>
    <a:ln w="12700" cap="flat">
      <a:noFill/>
      <a:miter lim="400000"/>
    </a:ln>
    <a:effectLst/>
  </c:sp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chart>
    <c:autoTitleDeleted val="1"/>
    <c:plotArea>
      <c:layout/>
      <c:barChart>
        <c:barDir val="col"/>
        <c:grouping val="standard"/>
        <c:varyColors val="0"/>
        <c:ser>
          <c:idx val="0"/>
          <c:order val="0"/>
          <c:tx>
            <c:strRef>
              <c:f>Sheet1!$B$1</c:f>
              <c:strCache>
                <c:ptCount val="1"/>
                <c:pt idx="0">
                  <c:v>Region 1</c:v>
                </c:pt>
              </c:strCache>
            </c:strRef>
          </c:tx>
          <c:invertIfNegative val="0"/>
          <c:spPr>
            <a:solidFill>
              <a:srgbClr val="C0504D"/>
            </a:solidFill>
            <a:ln w="12700" cap="flat">
              <a:solidFill>
                <a:srgbClr val="F1F1F1"/>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100" u="none">
                    <a:solidFill>
                      <a:srgbClr val="696969"/>
                    </a:solidFill>
                    <a:latin typeface="Arial"/>
                  </a:defRPr>
                </a:pPr>
              </a:p>
            </c:txPr>
            <c:dLblPos val="outEnd"/>
            <c:showLegendKey val="0"/>
            <c:showVal val="1"/>
            <c:showCatName val="0"/>
            <c:showSerName val="0"/>
            <c:showPercent val="0"/>
            <c:showBubbleSize val="0"/>
            <c:showLeaderLines val="0"/>
          </c:dLbls>
          <c:cat>
            <c:strRef>
              <c:f>Sheet1!$A$2:$A$5</c:f>
              <c:strCache>
                <c:ptCount val="4"/>
                <c:pt idx="0">
                  <c:v>May</c:v>
                </c:pt>
                <c:pt idx="1">
                  <c:v>June</c:v>
                </c:pt>
                <c:pt idx="2">
                  <c:v>July</c:v>
                </c:pt>
                <c:pt idx="3">
                  <c:v>August</c:v>
                </c:pt>
              </c:strCache>
            </c:strRef>
          </c:cat>
          <c:val>
            <c:numRef>
              <c:f>Sheet1!$B$2:$B$5</c:f>
              <c:numCache>
                <c:formatCode>General</c:formatCode>
                <c:ptCount val="4"/>
                <c:pt idx="0">
                  <c:v>26</c:v>
                </c:pt>
                <c:pt idx="1">
                  <c:v>53</c:v>
                </c:pt>
                <c:pt idx="2">
                  <c:v>100</c:v>
                </c:pt>
                <c:pt idx="3">
                  <c:v>75</c:v>
                </c:pt>
              </c:numCache>
            </c:numRef>
          </c:val>
        </c:ser>
        <c:ser>
          <c:idx val="1"/>
          <c:order val="1"/>
          <c:tx>
            <c:strRef>
              <c:f>Sheet1!$C$1</c:f>
              <c:strCache>
                <c:ptCount val="1"/>
                <c:pt idx="0">
                  <c:v>Region 2</c:v>
                </c:pt>
              </c:strCache>
            </c:strRef>
          </c:tx>
          <c:invertIfNegative val="0"/>
          <c:spPr>
            <a:solidFill>
              <a:srgbClr val="4F81BD"/>
            </a:solidFill>
            <a:ln w="12700" cap="flat">
              <a:solidFill>
                <a:srgbClr val="F1F1F1"/>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100" u="none">
                    <a:solidFill>
                      <a:srgbClr val="696969"/>
                    </a:solidFill>
                    <a:latin typeface="Arial"/>
                  </a:defRPr>
                </a:pPr>
              </a:p>
            </c:txPr>
            <c:dLblPos val="outEnd"/>
            <c:showLegendKey val="0"/>
            <c:showVal val="1"/>
            <c:showCatName val="0"/>
            <c:showSerName val="0"/>
            <c:showPercent val="0"/>
            <c:showBubbleSize val="0"/>
            <c:showLeaderLines val="0"/>
          </c:dLbls>
          <c:cat>
            <c:strRef>
              <c:f>Sheet1!$A$2:$A$5</c:f>
              <c:strCache>
                <c:ptCount val="4"/>
                <c:pt idx="0">
                  <c:v>May</c:v>
                </c:pt>
                <c:pt idx="1">
                  <c:v>June</c:v>
                </c:pt>
                <c:pt idx="2">
                  <c:v>July</c:v>
                </c:pt>
                <c:pt idx="3">
                  <c:v>August</c:v>
                </c:pt>
              </c:strCache>
            </c:strRef>
          </c:cat>
          <c:val>
            <c:numRef>
              <c:f>Sheet1!$C$2:$C$5</c:f>
              <c:numCache>
                <c:formatCode>General</c:formatCode>
                <c:ptCount val="4"/>
                <c:pt idx="0">
                  <c:v>43.5</c:v>
                </c:pt>
                <c:pt idx="1">
                  <c:v>70.3</c:v>
                </c:pt>
                <c:pt idx="2">
                  <c:v>90.1</c:v>
                </c:pt>
                <c:pt idx="3">
                  <c:v>80.05</c:v>
                </c:pt>
              </c:numCache>
            </c:numRef>
          </c:val>
        </c:ser>
        <c:dLbls>
          <c:numFmt formatCode="#.0" sourceLinked="0"/>
          <c:txPr>
            <a:bodyPr/>
            <a:lstStyle/>
            <a:p>
              <a:pPr>
                <a:defRPr b="0" i="0" strike="noStrike" sz="1100" u="none">
                  <a:solidFill>
                    <a:srgbClr val="696969"/>
                  </a:solidFill>
                  <a:latin typeface="Arial"/>
                </a:defRPr>
              </a:pPr>
            </a:p>
          </c:txPr>
          <c:dLblPos val="outEnd"/>
          <c:showLegendKey val="0"/>
          <c:showVal val="1"/>
          <c:showCatName val="0"/>
          <c:showSerName val="0"/>
          <c:showPercent val="0"/>
          <c:showBubbleSize val="0"/>
          <c:showLeaderLines val="0"/>
        </c:dLbls>
        <c:gapWidth val="150"/>
        <c:overlap val="0"/>
        <c:axId val="2094734554"/>
        <c:axId val="2094734552"/>
        <c:axId val="2094734556"/>
      </c:barChart>
      <c:catAx>
        <c:axId val="2094734554"/>
        <c:scaling>
          <c:orientation val="minMax"/>
        </c:scaling>
        <c:delete val="1"/>
        <c:axPos val="b"/>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catAx>
      <c:valAx>
        <c:axId val="2094734552"/>
        <c:scaling>
          <c:orientation val="minMax"/>
        </c:scaling>
        <c:delete val="1"/>
        <c:axPos val="l"/>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solidFill>
          <a:srgbClr val="E1F1FF"/>
        </a:solidFill>
        <a:ln>
          <a:noFill/>
        </a:ln>
        <a:effectLst/>
      </c:spPr>
    </c:plotArea>
    <c:legend>
      <c:legendPos val="b"/>
      <c:layout/>
      <c:overlay val="0"/>
    </c:legend>
    <c:plotVisOnly val="1"/>
    <c:dispBlanksAs val="span"/>
  </c:chart>
  <c:spPr>
    <a:noFill/>
    <a:ln w="12700" cap="flat">
      <a:noFill/>
      <a:miter lim="400000"/>
    </a:ln>
    <a:effectLst/>
  </c:sp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chart>
    <c:title>
      <c:tx>
        <c:rich>
          <a:bodyPr/>
          <a:lstStyle/>
          <a:p>
            <a:pPr>
              <a:defRPr sz="1600" b="0" i="0" u="none" strike="noStrike">
                <a:solidFill>
                  <a:srgbClr val="33CF22"/>
                </a:solidFill>
                <a:latin typeface="Helvetica Neue"/>
              </a:defRPr>
            </a:pPr>
            <a:r>
              <a:rPr sz="1600" b="0" i="0" u="none" strike="noStrike">
                <a:solidFill>
                  <a:srgbClr val="33CF22"/>
                </a:solidFill>
                <a:latin typeface="Helvetica Neue"/>
              </a:rPr>
              <a:t>Sales by Region</a:t>
            </a:r>
          </a:p>
        </c:rich>
      </c:tx>
      <c:layout/>
      <c:overlay val="0"/>
    </c:title>
    <c:autoTitleDeleted val="0"/>
    <c:plotArea>
      <c:layout/>
      <c:barChart>
        <c:barDir val="bar"/>
        <c:grouping val="standard"/>
        <c:varyColors val="0"/>
        <c:ser>
          <c:idx val="0"/>
          <c:order val="0"/>
          <c:tx>
            <c:strRef>
              <c:f>Sheet1!$B$1</c:f>
              <c:strCache>
                <c:ptCount val="1"/>
                <c:pt idx="0">
                  <c:v>California</c:v>
                </c:pt>
              </c:strCache>
            </c:strRef>
          </c:tx>
          <c:invertIfNegative val="0"/>
          <c:spPr>
            <a:solidFill>
              <a:srgbClr val="C0504D"/>
            </a:solidFill>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Sheet1!$A$2:$A$6</c:f>
              <c:strCache>
                <c:ptCount val="5"/>
                <c:pt idx="0">
                  <c:v>Apartment</c:v>
                </c:pt>
                <c:pt idx="1">
                  <c:v>Townhome</c:v>
                </c:pt>
                <c:pt idx="2">
                  <c:v>Duplex</c:v>
                </c:pt>
                <c:pt idx="3">
                  <c:v>House</c:v>
                </c:pt>
                <c:pt idx="4">
                  <c:v>Big House</c:v>
                </c:pt>
              </c:strCache>
            </c:strRef>
          </c:cat>
          <c:val>
            <c:numRef>
              <c:f>Sheet1!$B$2:$B$6</c:f>
              <c:numCache>
                <c:formatCode>General</c:formatCode>
                <c:ptCount val="5"/>
                <c:pt idx="0">
                  <c:v>2000</c:v>
                </c:pt>
                <c:pt idx="1">
                  <c:v>2800</c:v>
                </c:pt>
                <c:pt idx="2">
                  <c:v>3200</c:v>
                </c:pt>
                <c:pt idx="3">
                  <c:v>4000</c:v>
                </c:pt>
                <c:pt idx="4">
                  <c:v>5000</c:v>
                </c:pt>
              </c:numCache>
            </c:numRef>
          </c:val>
        </c:ser>
        <c:ser>
          <c:idx val="1"/>
          <c:order val="1"/>
          <c:tx>
            <c:strRef>
              <c:f>Sheet1!$C$1</c:f>
              <c:strCache>
                <c:ptCount val="1"/>
                <c:pt idx="0">
                  <c:v>Texas</c:v>
                </c:pt>
              </c:strCache>
            </c:strRef>
          </c:tx>
          <c:invertIfNegative val="0"/>
          <c:spPr>
            <a:solidFill>
              <a:srgbClr val="4F81BD"/>
            </a:solidFill>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Sheet1!$A$2:$A$6</c:f>
              <c:strCache>
                <c:ptCount val="5"/>
                <c:pt idx="0">
                  <c:v>Apartment</c:v>
                </c:pt>
                <c:pt idx="1">
                  <c:v>Townhome</c:v>
                </c:pt>
                <c:pt idx="2">
                  <c:v>Duplex</c:v>
                </c:pt>
                <c:pt idx="3">
                  <c:v>House</c:v>
                </c:pt>
                <c:pt idx="4">
                  <c:v>Big House</c:v>
                </c:pt>
              </c:strCache>
            </c:strRef>
          </c:cat>
          <c:val>
            <c:numRef>
              <c:f>Sheet1!$C$2:$C$6</c:f>
              <c:numCache>
                <c:formatCode>General</c:formatCode>
                <c:ptCount val="5"/>
                <c:pt idx="0">
                  <c:v>1400</c:v>
                </c:pt>
                <c:pt idx="1">
                  <c:v>2000</c:v>
                </c:pt>
                <c:pt idx="2">
                  <c:v>2500</c:v>
                </c:pt>
                <c:pt idx="3">
                  <c:v>3000</c:v>
                </c:pt>
                <c:pt idx="4">
                  <c:v>3800</c:v>
                </c:pt>
              </c:numCache>
            </c:numRef>
          </c:val>
        </c:s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gapWidth val="150"/>
        <c:overlap val="0"/>
        <c:axId val="2094734554"/>
        <c:axId val="2094734552"/>
        <c:axId val="2094734556"/>
      </c:barChart>
      <c:catAx>
        <c:axId val="2094734554"/>
        <c:scaling>
          <c:orientation val="maxMin"/>
        </c:scaling>
        <c:delete val="0"/>
        <c:axPos val="l"/>
        <c:majorGridlines>
          <c:spPr>
            <a:ln w="12700" cap="flat">
              <a:solidFill>
                <a:srgbClr val="cc6699"/>
              </a:solidFill>
              <a:prstDash val="dash"/>
              <a:round/>
            </a:ln>
          </c:spPr>
        </c:majorGridlines>
        <c:title>
          <c:tx>
            <c:rich>
              <a:bodyPr/>
              <a:lstStyle/>
              <a:p>
                <a:pPr>
                  <a:defRPr sz="1400" b="0" i="0" u="none" strike="noStrike">
                    <a:solidFill>
                      <a:srgbClr val="428442"/>
                    </a:solidFill>
                    <a:latin typeface="Arial"/>
                  </a:defRPr>
                </a:pPr>
                <a:r>
                  <a:rPr sz="1400" b="0" i="0" u="none" strike="noStrike">
                    <a:solidFill>
                      <a:srgbClr val="428442"/>
                    </a:solidFill>
                    <a:latin typeface="Arial"/>
                  </a:rPr>
                  <a:t>Housing Type</a:t>
                </a:r>
              </a:p>
            </c:rich>
          </c:tx>
          <c:layout/>
          <c:overlay val="0"/>
        </c:title>
        <c:numFmt formatCode="General" sourceLinked="0"/>
        <c:majorTickMark val="out"/>
        <c:minorTickMark val="none"/>
        <c:tickLblPos val="nextTo"/>
        <c:spPr>
          <a:ln w="12700" cap="flat">
            <a:solidFill>
              <a:srgbClr val="888888"/>
            </a:solidFill>
            <a:prstDash val="solid"/>
            <a:round/>
          </a:ln>
        </c:spPr>
        <c:txPr>
          <a:bodyPr/>
          <a:lstStyle/>
          <a:p>
            <a:pPr>
              <a:defRPr sz="1400" b="0" i="0" u="none" strike="noStrike">
                <a:solidFill>
                  <a:srgbClr val="CC0000"/>
                </a:solidFill>
                <a:latin typeface="Helvetica Neue"/>
              </a:defRPr>
            </a:pPr>
            <a:endParaRPr lang="en-US"/>
          </a:p>
        </c:txPr>
        <c:crossAx val="2094734552"/>
        <c:crosses val="autoZero"/>
        <c:auto val="1"/>
        <c:lblAlgn val="ctr"/>
        <c:noMultiLvlLbl val="1"/>
      </c:catAx>
      <c:valAx>
        <c:axId val="2094734552"/>
        <c:scaling>
          <c:orientation val="maxMin"/>
        </c:scaling>
        <c:delete val="1"/>
        <c:axPos val="b"/>
        <c:numFmt formatCode="General" sourceLinked="0"/>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solidFill>
          <a:srgbClr val="F1C1C1"/>
        </a:solidFill>
        <a:ln w="38100" cap="flat">
          <a:solidFill>
            <a:srgbClr val="CF0909"/>
          </a:solidFill>
        </a:ln>
        <a:effectLst/>
      </c:spPr>
    </c:plotArea>
    <c:plotVisOnly val="1"/>
    <c:dispBlanksAs val="span"/>
  </c:chart>
  <c:spPr>
    <a:noFill/>
    <a:ln w="12700" cap="flat">
      <a:noFill/>
      <a:miter lim="400000"/>
    </a:ln>
    <a:effectLst/>
  </c:sp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chart>
    <c:autoTitleDeleted val="1"/>
    <c:plotArea>
      <c:layout/>
      <c:barChart>
        <c:barDir val="col"/>
        <c:grouping val="standard"/>
        <c:varyColors val="0"/>
        <c:ser>
          <c:idx val="0"/>
          <c:order val="0"/>
          <c:tx>
            <c:strRef>
              <c:f>Sheet1!$B$1</c:f>
              <c:strCache>
                <c:ptCount val="1"/>
                <c:pt idx="0">
                  <c:v>California</c:v>
                </c:pt>
              </c:strCache>
            </c:strRef>
          </c:tx>
          <c:invertIfNegative val="0"/>
          <c:spPr>
            <a:solidFill>
              <a:srgbClr val="0088CC">
                <a:alpha val="50000"/>
              </a:srgbClr>
            </a:solidFill>
            <a:ln w="12700" cap="flat">
              <a:solidFill>
                <a:srgbClr val="F1F1F1"/>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000" u="none">
                    <a:solidFill>
                      <a:srgbClr val="FFFFFF"/>
                    </a:solidFill>
                    <a:latin typeface="Arial"/>
                  </a:defRPr>
                </a:pPr>
              </a:p>
            </c:txPr>
            <c:dLblPos val="ctr"/>
            <c:showLegendKey val="0"/>
            <c:showVal val="1"/>
            <c:showCatName val="0"/>
            <c:showSerName val="0"/>
            <c:showPercent val="0"/>
            <c:showBubbleSize val="0"/>
            <c:showLeaderLines val="0"/>
          </c:dLbls>
          <c:cat>
            <c:strRef>
              <c:f>Sheet1!$A$2:$A$6</c:f>
              <c:strCache>
                <c:ptCount val="5"/>
                <c:pt idx="0">
                  <c:v>Apartment</c:v>
                </c:pt>
                <c:pt idx="1">
                  <c:v>Townhome</c:v>
                </c:pt>
                <c:pt idx="2">
                  <c:v>Duplex</c:v>
                </c:pt>
                <c:pt idx="3">
                  <c:v>House</c:v>
                </c:pt>
                <c:pt idx="4">
                  <c:v>Big House</c:v>
                </c:pt>
              </c:strCache>
            </c:strRef>
          </c:cat>
          <c:val>
            <c:numRef>
              <c:f>Sheet1!$B$2:$B$6</c:f>
              <c:numCache>
                <c:formatCode>General</c:formatCode>
                <c:ptCount val="5"/>
                <c:pt idx="0">
                  <c:v>2000</c:v>
                </c:pt>
                <c:pt idx="1">
                  <c:v>2800</c:v>
                </c:pt>
                <c:pt idx="2">
                  <c:v>3200</c:v>
                </c:pt>
                <c:pt idx="3">
                  <c:v>4000</c:v>
                </c:pt>
                <c:pt idx="4">
                  <c:v>5000</c:v>
                </c:pt>
              </c:numCache>
            </c:numRef>
          </c:val>
        </c:ser>
        <c:ser>
          <c:idx val="1"/>
          <c:order val="1"/>
          <c:tx>
            <c:strRef>
              <c:f>Sheet1!$C$1</c:f>
              <c:strCache>
                <c:ptCount val="1"/>
                <c:pt idx="0">
                  <c:v>Texas</c:v>
                </c:pt>
              </c:strCache>
            </c:strRef>
          </c:tx>
          <c:invertIfNegative val="0"/>
          <c:spPr>
            <a:solidFill>
              <a:srgbClr val="99FFCC">
                <a:alpha val="50000"/>
              </a:srgbClr>
            </a:solidFill>
            <a:ln w="12700" cap="flat">
              <a:solidFill>
                <a:srgbClr val="F1F1F1"/>
              </a:solidFill>
              <a:prstDash val="solid"/>
              <a:round/>
            </a:ln>
            <a:effectLst>
              <a:outerShdw sx="100000" sy="100000" kx="0" ky="0" algn="bl" blurRad="38100" rotWithShape="1" dist="23000" dir="5400000">
                <a:srgbClr val="000000">
                  <a:alpha val="35000"/>
                </a:srgbClr>
              </a:outerShdw>
            </a:effectLst>
          </c:spPr>
          <c:dLbls>
            <c:numFmt formatCode="#,##0" sourceLinked="0"/>
            <c:txPr>
              <a:bodyPr/>
              <a:lstStyle/>
              <a:p>
                <a:pPr>
                  <a:defRPr b="0" i="0" strike="noStrike" sz="1000" u="none">
                    <a:solidFill>
                      <a:srgbClr val="FFFFFF"/>
                    </a:solidFill>
                    <a:latin typeface="Arial"/>
                  </a:defRPr>
                </a:pPr>
              </a:p>
            </c:txPr>
            <c:dLblPos val="ctr"/>
            <c:showLegendKey val="0"/>
            <c:showVal val="1"/>
            <c:showCatName val="0"/>
            <c:showSerName val="0"/>
            <c:showPercent val="0"/>
            <c:showBubbleSize val="0"/>
            <c:showLeaderLines val="0"/>
          </c:dLbls>
          <c:cat>
            <c:strRef>
              <c:f>Sheet1!$A$2:$A$6</c:f>
              <c:strCache>
                <c:ptCount val="5"/>
                <c:pt idx="0">
                  <c:v>Apartment</c:v>
                </c:pt>
                <c:pt idx="1">
                  <c:v>Townhome</c:v>
                </c:pt>
                <c:pt idx="2">
                  <c:v>Duplex</c:v>
                </c:pt>
                <c:pt idx="3">
                  <c:v>House</c:v>
                </c:pt>
                <c:pt idx="4">
                  <c:v>Big House</c:v>
                </c:pt>
              </c:strCache>
            </c:strRef>
          </c:cat>
          <c:val>
            <c:numRef>
              <c:f>Sheet1!$C$2:$C$6</c:f>
              <c:numCache>
                <c:formatCode>General</c:formatCode>
                <c:ptCount val="5"/>
                <c:pt idx="0">
                  <c:v>1400</c:v>
                </c:pt>
                <c:pt idx="1">
                  <c:v>2000</c:v>
                </c:pt>
                <c:pt idx="2">
                  <c:v>2500</c:v>
                </c:pt>
                <c:pt idx="3">
                  <c:v>3000</c:v>
                </c:pt>
                <c:pt idx="4">
                  <c:v>3800</c:v>
                </c:pt>
              </c:numCache>
            </c:numRef>
          </c:val>
        </c:ser>
        <c:dLbls>
          <c:numFmt formatCode="#,##0" sourceLinked="0"/>
          <c:txPr>
            <a:bodyPr/>
            <a:lstStyle/>
            <a:p>
              <a:pPr>
                <a:defRPr b="0" i="0" strike="noStrike" sz="1000" u="none">
                  <a:solidFill>
                    <a:srgbClr val="FFFFFF"/>
                  </a:solidFill>
                  <a:latin typeface="Arial"/>
                </a:defRPr>
              </a:pPr>
            </a:p>
          </c:txPr>
          <c:dLblPos val="ctr"/>
          <c:showLegendKey val="0"/>
          <c:showVal val="1"/>
          <c:showCatName val="0"/>
          <c:showSerName val="0"/>
          <c:showPercent val="0"/>
          <c:showBubbleSize val="0"/>
          <c:showLeaderLines val="0"/>
        </c:dLbls>
        <c:gapWidth val="25"/>
        <c:overlap val="0"/>
        <c:axId val="2094734554"/>
        <c:axId val="2094734552"/>
        <c:axId val="2094734556"/>
      </c:barChart>
      <c:catAx>
        <c:axId val="2094734554"/>
        <c:scaling>
          <c:orientation val="minMax"/>
        </c:scaling>
        <c:delete val="0"/>
        <c:axPos val="b"/>
        <c:title>
          <c:tx>
            <c:rich>
              <a:bodyPr/>
              <a:lstStyle/>
              <a:p>
                <a:pPr>
                  <a:defRPr b="0" i="0" u="none" strike="noStrike">
                    <a:solidFill>
                      <a:srgbClr val="000000"/>
                    </a:solidFill>
                    <a:latin typeface="Arial"/>
                  </a:defRPr>
                </a:pPr>
                <a:r>
                  <a:rPr b="0" i="0" u="none" strike="noStrike">
                    <a:solidFill>
                      <a:srgbClr val="000000"/>
                    </a:solidFill>
                    <a:latin typeface="Arial"/>
                  </a:rPr>
                  <a:t>Housing Type</a:t>
                </a:r>
              </a:p>
            </c:rich>
          </c:tx>
          <c:layout/>
          <c:overlay val="0"/>
        </c:title>
        <c:numFmt formatCode="General" sourceLinked="0"/>
        <c:majorTickMark val="out"/>
        <c:minorTickMark val="none"/>
        <c:tickLblPos val="low"/>
        <c:spPr>
          <a:ln w="12700" cap="flat">
            <a:solidFill>
              <a:srgbClr val="888888"/>
            </a:solidFill>
            <a:prstDash val="solid"/>
            <a:round/>
          </a:ln>
        </c:spPr>
        <c:txPr>
          <a:bodyPr/>
          <a:lstStyle/>
          <a:p>
            <a:pPr>
              <a:defRPr sz="1100" b="0" i="0" u="none" strike="noStrike">
                <a:solidFill>
                  <a:srgbClr val="0000CC"/>
                </a:solidFill>
                <a:latin typeface="Times"/>
              </a:defRPr>
            </a:pPr>
            <a:endParaRPr lang="en-US"/>
          </a:p>
        </c:txPr>
        <c:crossAx val="2094734552"/>
        <c:crosses val="autoZero"/>
        <c:auto val="1"/>
        <c:lblAlgn val="ctr"/>
        <c:noMultiLvlLbl val="1"/>
        <c:tickLblSkip val="1"/>
      </c:catAx>
      <c:valAx>
        <c:axId val="2094734552"/>
        <c:scaling>
          <c:orientation val="minMax"/>
          <c:max val="5000"/>
          <c:min val="1000"/>
        </c:scaling>
        <c:delete val="1"/>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noFill/>
        <a:ln>
          <a:noFill/>
        </a:ln>
        <a:effectLst/>
      </c:spPr>
    </c:plotArea>
    <c:plotVisOnly val="1"/>
    <c:dispBlanksAs val="span"/>
  </c:chart>
  <c:spPr>
    <a:noFill/>
    <a:ln w="12700" cap="flat">
      <a:noFill/>
      <a:miter lim="400000"/>
    </a:ln>
    <a:effectLst/>
  </c:spPr>
  <c:externalData r:id="rId1">
    <c:autoUpdate val="0"/>
  </c:externalData>
</c:chartSpace>
</file>

<file path=ppt/notesMasters/_rels/notesMaster1.xml.rels><?xml version="1.0" encoding="UTF-8"?>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smtClean="0"/>
              <a:t>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smtClean="0"/>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Master name: `TITLE_SLIDE`
API Docs: https://gitbrent.github.io/PptxGenJS/docs/masters.html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API Docs: https://gitbrent.github.io/PptxGenJS/docs/api-charts.html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API Docs: https://gitbrent.github.io/PptxGenJS/docs/api-charts.html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API Docs: https://gitbrent.github.io/PptxGenJS/docs/api-charts.html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API Docs: https://gitbrent.github.io/PptxGenJS/docs/api-charts.html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API Docs: https://gitbrent.github.io/PptxGenJS/docs/api-charts.html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API Docs: https://gitbrent.github.io/PptxGenJS/docs/api-charts.html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API Docs: https://gitbrent.github.io/PptxGenJS/docs/api-charts.html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API Docs: https://gitbrent.github.io/PptxGenJS/docs/api-charts.html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API Docs: https://gitbrent.github.io/PptxGenJS/docs/api-charts.html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Master name: `MASTER_SLIDE`
API Docs: https://gitbrent.github.io/PptxGenJS/docs/masters.html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API Docs: https://gitbrent.github.io/PptxGenJS/docs/api-charts.html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API Docs: https://gitbrent.github.io/PptxGenJS/docs/api-charts.html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API Docs: https://gitbrent.github.io/PptxGenJS/docs/api-charts.html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API Docs: https://gitbrent.github.io/PptxGenJS/docs/api-charts.html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API Docs: https://gitbrent.github.io/PptxGenJS/docs/api-images.html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API Docs: https://gitbrent.github.io/PptxGenJS/docs/api-images.html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API Docs: https://gitbrent.github.io/PptxGenJS/docs/api-images.html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API Docs: https://gitbrent.github.io/PptxGenJS/docs/api-media.html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API Docs: https://gitbrent.github.io/PptxGenJS/docs/api-media.html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API Docs: https://gitbrent.github.io/PptxGenJS/docs/api-shapes.html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Master name: `MASTER_SLIDE` using pre-filled placeholders
API Docs: https://gitbrent.github.io/PptxGenJS/docs/masters.html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API Docs: https://gitbrent.github.io/PptxGenJS/docs/api-shapes.html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API Docs: https://gitbrent.github.io/PptxGenJS/docs/api-text.html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API Docs: https://gitbrent.github.io/PptxGenJS/docs/api-text.html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API Docs: https://gitbrent.github.io/PptxGenJS/docs/api-text.html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API Docs: https://gitbrent.github.io/PptxGenJS/docs/api-text.html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API Docs:
https://gitbrent.github.io/PptxGenJS/docs/api-tables.html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API Docs: https://gitbrent.github.io/PptxGenJS/docs/api-tables.html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API Docs: https://gitbrent.github.io/PptxGenJS/docs/api-tables.html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API Docs: https://gitbrent.github.io/PptxGenJS/docs/api-tables.html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API Docs: https://gitbrent.github.io/PptxGenJS/docs/api-tables.html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Master name: `MASTER_SLIDE` using pre-filled placeholders
API Docs: https://gitbrent.github.io/PptxGenJS/docs/masters.html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API Docs: https://gitbrent.github.io/PptxGenJS/docs/api-tables.html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API Docs: https://gitbrent.github.io/PptxGenJS/docs/api-tables.html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Master name: `MASTER_SLIDE` using pre-filled placeholders
API Docs: https://gitbrent.github.io/PptxGenJS/docs/masters.html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Master name: `THANKS_SLIDE`
API Docs: https://gitbrent.github.io/PptxGenJS/docs/masters.html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API Docs: https://gitbrent.github.io/PptxGenJS/docs/api-charts.html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API Docs: https://gitbrent.github.io/PptxGenJS/docs/api-charts.html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API Docs: https://gitbrent.github.io/PptxGenJS/docs/api-charts.html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
<Relationships xmlns="http://schemas.openxmlformats.org/package/2006/relationships"><Relationship Id="rId1" Target="../media/image1.jpeg" Type="http://schemas.openxmlformats.org/officeDocument/2006/relationships/image"/><Relationship Id="rId2" Target="../slideMasters/slideMaster1.xml" Type="http://schemas.openxmlformats.org/officeDocument/2006/relationships/slideMaster"/></Relationships>
</file>

<file path=ppt/slideLayouts/_rels/slideLayout3.xml.rels><?xml version="1.0" encoding="UTF-8" standalone="yes"?>
<Relationships xmlns="http://schemas.openxmlformats.org/package/2006/relationships"><Relationship Id="rId1" Target="../media/image2.png" Type="http://schemas.openxmlformats.org/officeDocument/2006/relationships/image"/><Relationship Id="rId2" Target="../slideMasters/slideMaster1.xml" Type="http://schemas.openxmlformats.org/officeDocument/2006/relationships/slideMaster"/></Relationships>
</file>

<file path=ppt/slideLayouts/_rels/slideLayout4.xml.rels><?xml version="1.0" encoding="UTF-8" standalone="yes"?>
<Relationships xmlns="http://schemas.openxmlformats.org/package/2006/relationships"><Relationship Id="rId1" Target="../media/image3.png" Type="http://schemas.openxmlformats.org/officeDocument/2006/relationships/image"/><Relationship Id="rId2" Target="../slideMasters/slideMaster1.xml" Type="http://schemas.openxmlformats.org/officeDocument/2006/relationships/slideMaster"/></Relationships>
</file>

<file path=ppt/slideLayouts/_rels/slideLayout5.xml.rels><?xml version="1.0" encoding="UTF-8" standalone="yes"?>
<Relationships xmlns="http://schemas.openxmlformats.org/package/2006/relationships"><Relationship Id="rId1" Target="../media/image4.png" Type="http://schemas.openxmlformats.org/officeDocument/2006/relationships/image"/><Relationship Id="rId2" Target="../slideMasters/slideMaster1.xml" Type="http://schemas.openxmlformats.org/officeDocument/2006/relationships/slideMaster"/></Relationships>
</file>

<file path=ppt/slideLayouts/_rels/slideLayout6.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5" name="Slide Number Placeholder 24"/>
          <p:cNvSpPr>
            <a:spLocks noGrp="1"/>
          </p:cNvSpPr>
          <p:nvPr>
            <p:ph type="sldNum" sz="quarter" idx="4294967295"/>
          </p:nvPr>
        </p:nvSpPr>
        <p:spPr>
          <a:xfrm>
            <a:off x="6096000" y="6515100"/>
            <a:ext cx="800000" cy="300000"/>
          </a:xfrm>
          <a:prstGeom prst="rect">
            <a:avLst/>
          </a:prstGeom>
          <a:extLst>
            <a:ext uri="{C572A759-6A51-4108-AA02-DFA0A04FC94B}">
              <ma14:wrappingTextBoxFlag xmlns:ma14="http://schemas.microsoft.com/office/mac/drawingml/2011/main" val="0"/>
            </a:ext>
          </a:extLst>
        </p:spPr>
        <p:txBody>
          <a:bodyPr/>
          <a:lstStyle>
            <a:lvl1pPr>
              <a:defRPr sz="1200">
                <a:solidFill>
                  <a:srgbClr val="0088CC"/>
                </a:solidFill>
              </a:defRPr>
            </a:lvl1pPr>
          </a:lstStyle>
          <a:p>
            <a:fld id="{F7021451-1387-4CA6-816F-3879F97B5CBC}" type="slidenum">
              <a:rPr lang="en-US" smtClean="0"/>
              <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_SLIDE">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Object 1"/>
          <p:cNvSpPr/>
          <p:nvPr/>
        </p:nvSpPr>
        <p:spPr>
          <a:xfrm>
            <a:off x="0" y="5212080"/>
            <a:ext cx="12192000" cy="685800"/>
          </a:xfrm>
          <a:prstGeom prst="rect">
            <a:avLst/>
          </a:prstGeom>
          <a:solidFill>
            <a:srgbClr val="F1F1F1"/>
          </a:solidFill>
        </p:spPr>
      </p:sp>
      <p:sp>
        <p:nvSpPr>
          <p:cNvPr id="3" name="Object 2"/>
          <p:cNvSpPr/>
          <p:nvPr/>
        </p:nvSpPr>
        <p:spPr>
          <a:xfrm>
            <a:off x="0" y="5212080"/>
            <a:ext cx="12192000" cy="685800"/>
          </a:xfrm>
          <a:prstGeom prst="rect">
            <a:avLst/>
          </a:prstGeom>
          <a:noFill/>
        </p:spPr>
        <p:txBody>
          <a:bodyPr wrap="square" rtlCol="0" anchor="ctr" bIns="0" lIns="0" rIns="0" tIns="0"/>
          <a:lstStyle/>
          <a:p>
            <a:pPr algn="ctr">
              <a:buNone/>
            </a:pPr>
            <a:r>
              <a:rPr lang="en-US" sz="2000" dirty="0" smtClean="0">
                <a:solidFill>
                  <a:srgbClr val="363636"/>
                </a:solidFill>
                <a:latin typeface="Arial" pitchFamily="34" charset="0"/>
                <a:ea typeface="Arial" pitchFamily="34" charset="-122"/>
                <a:cs typeface="Arial" pitchFamily="34" charset="-120"/>
              </a:rPr>
              <a:t>Global IT &amp; Services :: Status Report</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ASTER_PLAIN">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6309360"/>
            <a:ext cx="12192000" cy="548640"/>
          </a:xfrm>
          <a:prstGeom prst="rect">
            <a:avLst/>
          </a:prstGeom>
          <a:solidFill>
            <a:srgbClr val="003b75"/>
          </a:solidFill>
        </p:spPr>
      </p:sp>
      <p:pic>
        <p:nvPicPr>
          <p:cNvPr id="3" name="Object 2" descr="preencoded.png">    </p:cNvPr>
          <p:cNvPicPr>
            <a:picLocks noChangeAspect="1"/>
          </p:cNvPicPr>
          <p:nvPr/>
        </p:nvPicPr>
        <p:blipFill>
          <a:blip r:embed="rId1"/>
          <a:stretch>
            <a:fillRect/>
          </a:stretch>
        </p:blipFill>
        <p:spPr>
          <a:xfrm>
            <a:off x="10469880" y="5440680"/>
            <a:ext cx="1527048" cy="685800"/>
          </a:xfrm>
          <a:prstGeom prst="rect">
            <a:avLst/>
          </a:prstGeom>
        </p:spPr>
      </p:pic>
      <p:sp>
        <p:nvSpPr>
          <p:cNvPr id="4" name="Object 3"/>
          <p:cNvSpPr/>
          <p:nvPr/>
        </p:nvSpPr>
        <p:spPr>
          <a:xfrm>
            <a:off x="0" y="6309360"/>
            <a:ext cx="12192000" cy="548640"/>
          </a:xfrm>
          <a:prstGeom prst="rect">
            <a:avLst/>
          </a:prstGeom>
          <a:noFill/>
        </p:spPr>
        <p:txBody>
          <a:bodyPr wrap="square" rtlCol="0" anchor="ctr"/>
          <a:lstStyle/>
          <a:p>
            <a:pPr algn="ctr">
              <a:buNone/>
            </a:pPr>
            <a:r>
              <a:rPr lang="en-US" sz="1200" dirty="0" smtClean="0">
                <a:solidFill>
                  <a:srgbClr val="FFFFFF"/>
                </a:solidFill>
              </a:rPr>
              <a:t>S.T.A.R. Laboratories - Confidential</a:t>
            </a:r>
            <a:endParaRPr lang="en-US" dirty="0"/>
          </a:p>
        </p:txBody>
      </p:sp>
      <p:sp>
        <p:nvSpPr>
          <p:cNvPr id="25" name="Slide Number Placeholder 24"/>
          <p:cNvSpPr>
            <a:spLocks noGrp="1"/>
          </p:cNvSpPr>
          <p:nvPr>
            <p:ph type="sldNum" sz="quarter" idx="4294967295"/>
          </p:nvPr>
        </p:nvSpPr>
        <p:spPr>
          <a:xfrm>
            <a:off x="548640" y="6492240"/>
            <a:ext cx="800000" cy="300000"/>
          </a:xfrm>
          <a:prstGeom prst="rect">
            <a:avLst/>
          </a:prstGeom>
          <a:extLst>
            <a:ext uri="{C572A759-6A51-4108-AA02-DFA0A04FC94B}">
              <ma14:wrappingTextBoxFlag xmlns:ma14="http://schemas.microsoft.com/office/mac/drawingml/2011/main" val="0"/>
            </a:ext>
          </a:extLst>
        </p:spPr>
        <p:txBody>
          <a:bodyPr/>
          <a:lstStyle>
            <a:lvl1pPr>
              <a:defRPr sz="1000">
                <a:solidFill>
                  <a:srgbClr val="FFFFFF"/>
                </a:solidFill>
                <a:latin typeface="Arial"/>
                <a:ea typeface="Arial"/>
                <a:cs typeface="Arial"/>
              </a:defRPr>
            </a:lvl1pPr>
          </a:lstStyle>
          <a:p>
            <a:fld id="{F7021451-1387-4CA6-816F-3879F97B5CBC}" type="slidenum">
              <a:rPr lang="en-US" smtClean="0"/>
              <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ASTER_SLIDE">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6309360"/>
            <a:ext cx="12192000" cy="548640"/>
          </a:xfrm>
          <a:prstGeom prst="rect">
            <a:avLst/>
          </a:prstGeom>
          <a:solidFill>
            <a:srgbClr val="003b75"/>
          </a:solidFill>
        </p:spPr>
      </p:sp>
      <p:pic>
        <p:nvPicPr>
          <p:cNvPr id="3" name="Object 2" descr="preencoded.png">    </p:cNvPr>
          <p:cNvPicPr>
            <a:picLocks noChangeAspect="1"/>
          </p:cNvPicPr>
          <p:nvPr/>
        </p:nvPicPr>
        <p:blipFill>
          <a:blip r:embed="rId1"/>
          <a:stretch>
            <a:fillRect/>
          </a:stretch>
        </p:blipFill>
        <p:spPr>
          <a:xfrm>
            <a:off x="10469880" y="5440680"/>
            <a:ext cx="1527048" cy="685800"/>
          </a:xfrm>
          <a:prstGeom prst="rect">
            <a:avLst/>
          </a:prstGeom>
        </p:spPr>
      </p:pic>
      <p:sp>
        <p:nvSpPr>
          <p:cNvPr id="4" name="Object 3"/>
          <p:cNvSpPr/>
          <p:nvPr/>
        </p:nvSpPr>
        <p:spPr>
          <a:xfrm>
            <a:off x="0" y="6309360"/>
            <a:ext cx="12192000" cy="548640"/>
          </a:xfrm>
          <a:prstGeom prst="rect">
            <a:avLst/>
          </a:prstGeom>
          <a:noFill/>
        </p:spPr>
        <p:txBody>
          <a:bodyPr wrap="square" rtlCol="0" anchor="ctr"/>
          <a:lstStyle/>
          <a:p>
            <a:pPr algn="ctr">
              <a:buNone/>
            </a:pPr>
            <a:r>
              <a:rPr lang="en-US" sz="1200" dirty="0" smtClean="0">
                <a:solidFill>
                  <a:srgbClr val="FFFFFF"/>
                </a:solidFill>
              </a:rPr>
              <a:t>S.T.A.R. Laboratories - Confidential</a:t>
            </a:r>
            <a:endParaRPr lang="en-US" dirty="0"/>
          </a:p>
        </p:txBody>
      </p:sp>
      <p:sp>
        <p:nvSpPr>
          <p:cNvPr id="5" name="Object 4"/>
          <p:cNvSpPr/>
          <p:nvPr>
            <p:ph idx="103" type="title"/>
          </p:nvPr>
        </p:nvSpPr>
        <p:spPr>
          <a:xfrm>
            <a:off x="548640" y="182880"/>
            <a:ext cx="10972800" cy="914400"/>
          </a:xfrm>
          <a:prstGeom prst="rect">
            <a:avLst/>
          </a:prstGeom>
          <a:noFill/>
        </p:spPr>
        <p:txBody>
          <a:bodyPr wrap="square" rtlCol="0" anchor="ctr"/>
          <a:lstStyle>
            <a:lvl1pPr>
              <a:buNone/>
              <a:defRPr lang="en-US" dirty="0" smtClean="0">
                <a:solidFill>
                  <a:srgbClr val="000000"/>
                </a:solidFill>
              </a:defRPr>
            </a:lvl1pPr>
          </a:lstStyle>
          <a:p>
            <a:pPr>
              <a:buNone/>
            </a:pPr>
            <a:r>
              <a:rPr lang="en-US" dirty="0" smtClean="0">
                <a:solidFill>
                  <a:srgbClr val="000000"/>
                </a:solidFill>
              </a:rPr>
              <a:t/>
            </a:r>
            <a:endParaRPr lang="en-US" dirty="0"/>
          </a:p>
        </p:txBody>
      </p:sp>
      <p:sp>
        <p:nvSpPr>
          <p:cNvPr id="6" name="Object 5"/>
          <p:cNvSpPr/>
          <p:nvPr>
            <p:ph idx="104" type="body" hasCustomPrompt="1"/>
          </p:nvPr>
        </p:nvSpPr>
        <p:spPr>
          <a:xfrm>
            <a:off x="548640" y="1371600"/>
            <a:ext cx="10972800" cy="4800600"/>
          </a:xfrm>
          <a:prstGeom prst="rect">
            <a:avLst/>
          </a:prstGeom>
          <a:noFill/>
        </p:spPr>
        <p:txBody>
          <a:bodyPr wrap="square" rtlCol="0" anchor="ctr"/>
          <a:lstStyle>
            <a:lvl1pPr>
              <a:buNone/>
              <a:defRPr lang="en-US" dirty="0" smtClean="0">
                <a:solidFill>
                  <a:srgbClr val="000000"/>
                </a:solidFill>
              </a:defRPr>
            </a:lvl1pPr>
          </a:lstStyle>
          <a:p>
            <a:pPr>
              <a:buNone/>
            </a:pPr>
            <a:r>
              <a:rPr lang="en-US" dirty="0" smtClean="0">
                <a:solidFill>
                  <a:srgbClr val="000000"/>
                </a:solidFill>
              </a:rPr>
              <a:t>(supports custom placeholder text!)</a:t>
            </a:r>
            <a:endParaRPr lang="en-US" dirty="0"/>
          </a:p>
        </p:txBody>
      </p:sp>
      <p:sp>
        <p:nvSpPr>
          <p:cNvPr id="25" name="Slide Number Placeholder 24"/>
          <p:cNvSpPr>
            <a:spLocks noGrp="1"/>
          </p:cNvSpPr>
          <p:nvPr>
            <p:ph type="sldNum" sz="quarter" idx="4294967295"/>
          </p:nvPr>
        </p:nvSpPr>
        <p:spPr>
          <a:xfrm>
            <a:off x="548640" y="6492240"/>
            <a:ext cx="800000" cy="300000"/>
          </a:xfrm>
          <a:prstGeom prst="rect">
            <a:avLst/>
          </a:prstGeom>
          <a:extLst>
            <a:ext uri="{C572A759-6A51-4108-AA02-DFA0A04FC94B}">
              <ma14:wrappingTextBoxFlag xmlns:ma14="http://schemas.microsoft.com/office/mac/drawingml/2011/main" val="0"/>
            </a:ext>
          </a:extLst>
        </p:spPr>
        <p:txBody>
          <a:bodyPr/>
          <a:lstStyle>
            <a:lvl1pPr>
              <a:defRPr sz="1000">
                <a:solidFill>
                  <a:srgbClr val="FFFFFF"/>
                </a:solidFill>
                <a:latin typeface="Arial"/>
                <a:ea typeface="Arial"/>
                <a:cs typeface="Arial"/>
              </a:defRPr>
            </a:lvl1pPr>
          </a:lstStyle>
          <a:p>
            <a:fld id="{F7021451-1387-4CA6-816F-3879F97B5CBC}" type="slidenum">
              <a:rPr lang="en-US" smtClean="0"/>
              <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HANKS_SLIDE">
    <p:bg>
      <p:bgPr>
        <a:solidFill>
          <a:srgbClr val="36ABFF"/>
        </a:solidFill>
        <a:effectLst/>
      </p:bgPr>
    </p:bg>
    <p:spTree>
      <p:nvGrpSpPr>
        <p:cNvPr id="1" name=""/>
        <p:cNvGrpSpPr/>
        <p:nvPr/>
      </p:nvGrpSpPr>
      <p:grpSpPr>
        <a:xfrm>
          <a:off x="0" y="0"/>
          <a:ext cx="0" cy="0"/>
          <a:chOff x="0" y="0"/>
          <a:chExt cx="0" cy="0"/>
        </a:xfrm>
      </p:grpSpPr>
      <p:sp>
        <p:nvSpPr>
          <p:cNvPr id="2" name="Object 1"/>
          <p:cNvSpPr/>
          <p:nvPr/>
        </p:nvSpPr>
        <p:spPr>
          <a:xfrm>
            <a:off x="0" y="3108960"/>
            <a:ext cx="12192000" cy="1828800"/>
          </a:xfrm>
          <a:prstGeom prst="rect">
            <a:avLst/>
          </a:prstGeom>
          <a:solidFill>
            <a:srgbClr val="ffffff"/>
          </a:solidFill>
        </p:spPr>
      </p:sp>
      <p:sp>
        <p:nvSpPr>
          <p:cNvPr id="3" name="Object 2"/>
          <p:cNvSpPr/>
          <p:nvPr>
            <p:ph idx="101" type="title"/>
          </p:nvPr>
        </p:nvSpPr>
        <p:spPr>
          <a:xfrm>
            <a:off x="0" y="822960"/>
            <a:ext cx="12192000" cy="914400"/>
          </a:xfrm>
          <a:prstGeom prst="rect">
            <a:avLst/>
          </a:prstGeom>
          <a:noFill/>
        </p:spPr>
        <p:txBody>
          <a:bodyPr wrap="square" rtlCol="0" anchor="ctr"/>
          <a:lstStyle>
            <a:lvl1pPr algn="ctr">
              <a:buNone/>
              <a:defRPr lang="en-US" sz="6000" dirty="0" smtClean="0">
                <a:solidFill>
                  <a:srgbClr val="FFFFFF"/>
                </a:solidFill>
                <a:latin typeface="Arial" pitchFamily="34" charset="0"/>
                <a:ea typeface="Arial" pitchFamily="34" charset="-122"/>
                <a:cs typeface="Arial" pitchFamily="34" charset="-120"/>
              </a:defRPr>
            </a:lvl1pPr>
          </a:lstStyle>
          <a:p>
            <a:pPr algn="ctr">
              <a:buNone/>
            </a:pPr>
            <a:r>
              <a:rPr lang="en-US" sz="6000" dirty="0" smtClean="0">
                <a:solidFill>
                  <a:srgbClr val="FFFFFF"/>
                </a:solidFill>
                <a:latin typeface="Arial" pitchFamily="34" charset="0"/>
                <a:ea typeface="Arial" pitchFamily="34" charset="-122"/>
                <a:cs typeface="Arial" pitchFamily="34" charset="-120"/>
              </a:rPr>
              <a:t/>
            </a:r>
            <a:endParaRPr lang="en-US" dirty="0"/>
          </a:p>
        </p:txBody>
      </p:sp>
      <p:pic>
        <p:nvPicPr>
          <p:cNvPr id="4" name="Object 3" descr="../examples/images/starlabs_logo.png">    </p:cNvPr>
          <p:cNvPicPr>
            <a:picLocks noChangeAspect="1"/>
          </p:cNvPicPr>
          <p:nvPr/>
        </p:nvPicPr>
        <p:blipFill>
          <a:blip r:embed="rId1"/>
          <a:stretch>
            <a:fillRect/>
          </a:stretch>
        </p:blipFill>
        <p:spPr>
          <a:xfrm>
            <a:off x="4206240" y="3200400"/>
            <a:ext cx="3657600" cy="1645920"/>
          </a:xfrm>
          <a:prstGeom prst="rect">
            <a:avLst/>
          </a:prstGeom>
        </p:spPr>
      </p:pic>
      <p:sp>
        <p:nvSpPr>
          <p:cNvPr id="5" name="Object 4"/>
          <p:cNvSpPr/>
          <p:nvPr>
            <p:ph idx="103" type="body" hasCustomPrompt="1"/>
          </p:nvPr>
        </p:nvSpPr>
        <p:spPr>
          <a:xfrm>
            <a:off x="0" y="5897880"/>
            <a:ext cx="12192000" cy="914400"/>
          </a:xfrm>
          <a:prstGeom prst="rect">
            <a:avLst/>
          </a:prstGeom>
          <a:noFill/>
        </p:spPr>
        <p:txBody>
          <a:bodyPr wrap="square" rtlCol="0" anchor="ctr"/>
          <a:lstStyle>
            <a:lvl1pPr algn="ctr">
              <a:buNone/>
              <a:defRPr lang="en-US" sz="3200" dirty="0" smtClean="0">
                <a:solidFill>
                  <a:srgbClr val="FFFFFF"/>
                </a:solidFill>
                <a:latin typeface="Courier" pitchFamily="34" charset="0"/>
                <a:ea typeface="Courier" pitchFamily="34" charset="-122"/>
                <a:cs typeface="Courier" pitchFamily="34" charset="-120"/>
              </a:defRPr>
            </a:lvl1pPr>
          </a:lstStyle>
          <a:p>
            <a:pPr algn="ctr">
              <a:buNone/>
            </a:pPr>
            <a:r>
              <a:rPr lang="en-US" sz="3200" dirty="0" smtClean="0">
                <a:solidFill>
                  <a:srgbClr val="FFFFFF"/>
                </a:solidFill>
                <a:latin typeface="Courier" pitchFamily="34" charset="0"/>
                <a:ea typeface="Courier" pitchFamily="34" charset="-122"/>
                <a:cs typeface="Courier" pitchFamily="34" charset="-120"/>
              </a:rPr>
              <a:t>(add homepage URL)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EMO_SLIDE">
    <p:spTree>
      <p:nvGrpSpPr>
        <p:cNvPr id="1" name=""/>
        <p:cNvGrpSpPr/>
        <p:nvPr/>
      </p:nvGrpSpPr>
      <p:grpSpPr>
        <a:xfrm>
          <a:off x="0" y="0"/>
          <a:ext cx="0" cy="0"/>
          <a:chOff x="0" y="0"/>
          <a:chExt cx="0" cy="0"/>
        </a:xfrm>
      </p:grpSpPr>
      <p:sp>
        <p:nvSpPr>
          <p:cNvPr id="2" name="Object 1"/>
          <p:cNvSpPr/>
          <p:nvPr/>
        </p:nvSpPr>
        <p:spPr>
          <a:xfrm>
            <a:off x="0" y="6492240"/>
            <a:ext cx="12192000" cy="365760"/>
          </a:xfrm>
          <a:prstGeom prst="rect">
            <a:avLst/>
          </a:prstGeom>
          <a:solidFill>
            <a:srgbClr val="f1f1f1"/>
          </a:solidFill>
        </p:spPr>
      </p:sp>
      <p:sp>
        <p:nvSpPr>
          <p:cNvPr id="3" name="Object 2"/>
          <p:cNvSpPr/>
          <p:nvPr/>
        </p:nvSpPr>
        <p:spPr>
          <a:xfrm>
            <a:off x="0" y="6492240"/>
            <a:ext cx="12192000" cy="365760"/>
          </a:xfrm>
          <a:prstGeom prst="rect">
            <a:avLst/>
          </a:prstGeom>
          <a:noFill/>
        </p:spPr>
        <p:txBody>
          <a:bodyPr wrap="square" rtlCol="0" anchor="ctr"/>
          <a:lstStyle/>
          <a:p>
            <a:pPr algn="ctr">
              <a:buNone/>
            </a:pPr>
            <a:r>
              <a:rPr lang="en-US" sz="1000" dirty="0" smtClean="0">
                <a:solidFill>
                  <a:srgbClr val="6c6c6c"/>
                </a:solidFill>
              </a:rPr>
              <a:t>PptxGenJS - JavaScript PowerPoint Library - (github.com/gitbrent/PptxGenJS)</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 Target="../slideLayouts/slideLayout1.xml" Type="http://schemas.openxmlformats.org/officeDocument/2006/relationships/slideLayout"/><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theme/theme1.xml" Type="http://schemas.openxmlformats.org/officeDocument/2006/relationships/theme"/></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24"/>
          <p:cNvSpPr>
            <a:spLocks noGrp="1"/>
          </p:cNvSpPr>
          <p:nvPr>
            <p:ph type="sldNum" sz="quarter" idx="4294967295"/>
          </p:nvPr>
        </p:nvSpPr>
        <p:spPr>
          <a:xfrm>
            <a:off x="548640" y="6492240"/>
            <a:ext cx="800000" cy="300000"/>
          </a:xfrm>
          <a:prstGeom prst="rect">
            <a:avLst/>
          </a:prstGeom>
          <a:extLst>
            <a:ext uri="{C572A759-6A51-4108-AA02-DFA0A04FC94B}">
              <ma14:wrappingTextBoxFlag xmlns:ma14="http://schemas.microsoft.com/office/mac/drawingml/2011/main" val="0"/>
            </a:ext>
          </a:extLst>
        </p:spPr>
        <p:txBody>
          <a:bodyPr/>
          <a:lstStyle>
            <a:lvl1pPr>
              <a:defRPr sz="1000">
                <a:solidFill>
                  <a:srgbClr val="FFFFFF"/>
                </a:solidFill>
                <a:latin typeface="Arial"/>
                <a:ea typeface="Arial"/>
                <a:cs typeface="Arial"/>
              </a:defRPr>
            </a:lvl1pPr>
          </a:lstStyle>
          <a:p>
            <a:fld id="{F7021451-1387-4CA6-816F-3879F97B5CBC}" type="slidenum">
              <a:rPr lang="en-US" smtClean="0"/>
              <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arget="../slideLayouts/slideLayout2.xml" Type="http://schemas.openxmlformats.org/officeDocument/2006/relationships/slideLayout"/><Relationship Id="rId2" Target="../notesSlides/notesSlide1.xml" Type="http://schemas.openxmlformats.org/officeDocument/2006/relationships/notesSlide"/></Relationships>
</file>

<file path=ppt/slides/_rels/slide10.xml.rels><?xml version="1.0" encoding="UTF-8" standalone="yes"?>
<Relationships xmlns="http://schemas.openxmlformats.org/package/2006/relationships"><Relationship Id="rId1" Target="/ppt/charts/chart14.xml" Type="http://schemas.openxmlformats.org/officeDocument/2006/relationships/chart"/><Relationship Id="rId2" Target="../slideLayouts/slideLayout1.xml" Type="http://schemas.openxmlformats.org/officeDocument/2006/relationships/slideLayout"/><Relationship Id="rId3" Target="../notesSlides/notesSlide10.xml" Type="http://schemas.openxmlformats.org/officeDocument/2006/relationships/notesSlide"/></Relationships>
</file>

<file path=ppt/slides/_rels/slide11.xml.rels><?xml version="1.0" encoding="UTF-8" standalone="yes"?>
<Relationships xmlns="http://schemas.openxmlformats.org/package/2006/relationships"><Relationship Id="rId1" Target="/ppt/charts/chart15.xml" Type="http://schemas.openxmlformats.org/officeDocument/2006/relationships/chart"/><Relationship Id="rId2" Target="/ppt/charts/chart16.xml" Type="http://schemas.openxmlformats.org/officeDocument/2006/relationships/chart"/><Relationship Id="rId3" Target="/ppt/charts/chart17.xml" Type="http://schemas.openxmlformats.org/officeDocument/2006/relationships/chart"/><Relationship Id="rId4" Target="/ppt/charts/chart18.xml" Type="http://schemas.openxmlformats.org/officeDocument/2006/relationships/chart"/><Relationship Id="rId5" Target="../slideLayouts/slideLayout1.xml" Type="http://schemas.openxmlformats.org/officeDocument/2006/relationships/slideLayout"/><Relationship Id="rId6" Target="../notesSlides/notesSlide11.xml" Type="http://schemas.openxmlformats.org/officeDocument/2006/relationships/notesSlide"/></Relationships>
</file>

<file path=ppt/slides/_rels/slide12.xml.rels><?xml version="1.0" encoding="UTF-8" standalone="yes"?>
<Relationships xmlns="http://schemas.openxmlformats.org/package/2006/relationships"><Relationship Id="rId1" Target="/ppt/charts/chart19.xml" Type="http://schemas.openxmlformats.org/officeDocument/2006/relationships/chart"/><Relationship Id="rId2" Target="/ppt/charts/chart20.xml" Type="http://schemas.openxmlformats.org/officeDocument/2006/relationships/chart"/><Relationship Id="rId3" Target="/ppt/charts/chart21.xml" Type="http://schemas.openxmlformats.org/officeDocument/2006/relationships/chart"/><Relationship Id="rId4" Target="/ppt/charts/chart22.xml" Type="http://schemas.openxmlformats.org/officeDocument/2006/relationships/chart"/><Relationship Id="rId5" Target="../slideLayouts/slideLayout1.xml" Type="http://schemas.openxmlformats.org/officeDocument/2006/relationships/slideLayout"/><Relationship Id="rId6" Target="../notesSlides/notesSlide12.xml" Type="http://schemas.openxmlformats.org/officeDocument/2006/relationships/notesSlide"/></Relationships>
</file>

<file path=ppt/slides/_rels/slide13.xml.rels><?xml version="1.0" encoding="UTF-8" standalone="yes"?>
<Relationships xmlns="http://schemas.openxmlformats.org/package/2006/relationships"><Relationship Id="rId1" Target="/ppt/charts/chart23.xml" Type="http://schemas.openxmlformats.org/officeDocument/2006/relationships/chart"/><Relationship Id="rId2" Target="../slideLayouts/slideLayout1.xml" Type="http://schemas.openxmlformats.org/officeDocument/2006/relationships/slideLayout"/><Relationship Id="rId3" Target="../notesSlides/notesSlide13.xml" Type="http://schemas.openxmlformats.org/officeDocument/2006/relationships/notesSlide"/></Relationships>
</file>

<file path=ppt/slides/_rels/slide14.xml.rels><?xml version="1.0" encoding="UTF-8" standalone="yes"?>
<Relationships xmlns="http://schemas.openxmlformats.org/package/2006/relationships"><Relationship Id="rId1" Target="/ppt/charts/chart24.xml" Type="http://schemas.openxmlformats.org/officeDocument/2006/relationships/chart"/><Relationship Id="rId2" Target="/ppt/charts/chart25.xml" Type="http://schemas.openxmlformats.org/officeDocument/2006/relationships/chart"/><Relationship Id="rId3" Target="/ppt/charts/chart26.xml" Type="http://schemas.openxmlformats.org/officeDocument/2006/relationships/chart"/><Relationship Id="rId4" Target="/ppt/charts/chart27.xml" Type="http://schemas.openxmlformats.org/officeDocument/2006/relationships/chart"/><Relationship Id="rId5" Target="../slideLayouts/slideLayout1.xml" Type="http://schemas.openxmlformats.org/officeDocument/2006/relationships/slideLayout"/><Relationship Id="rId6" Target="../notesSlides/notesSlide14.xml" Type="http://schemas.openxmlformats.org/officeDocument/2006/relationships/notesSlide"/></Relationships>
</file>

<file path=ppt/slides/_rels/slide15.xml.rels><?xml version="1.0" encoding="UTF-8" standalone="yes"?>
<Relationships xmlns="http://schemas.openxmlformats.org/package/2006/relationships"><Relationship Id="rId1" Target="/ppt/charts/chart28.xml" Type="http://schemas.openxmlformats.org/officeDocument/2006/relationships/chart"/><Relationship Id="rId2" Target="/ppt/charts/chart29.xml" Type="http://schemas.openxmlformats.org/officeDocument/2006/relationships/chart"/><Relationship Id="rId3" Target="/ppt/charts/chart30.xml" Type="http://schemas.openxmlformats.org/officeDocument/2006/relationships/chart"/><Relationship Id="rId4" Target="/ppt/charts/chart31.xml" Type="http://schemas.openxmlformats.org/officeDocument/2006/relationships/chart"/><Relationship Id="rId5" Target="/ppt/charts/chart32.xml" Type="http://schemas.openxmlformats.org/officeDocument/2006/relationships/chart"/><Relationship Id="rId6" Target="/ppt/charts/chart33.xml" Type="http://schemas.openxmlformats.org/officeDocument/2006/relationships/chart"/><Relationship Id="rId7" Target="/ppt/charts/chart34.xml" Type="http://schemas.openxmlformats.org/officeDocument/2006/relationships/chart"/><Relationship Id="rId8" Target="../slideLayouts/slideLayout1.xml" Type="http://schemas.openxmlformats.org/officeDocument/2006/relationships/slideLayout"/><Relationship Id="rId9" Target="../notesSlides/notesSlide15.xml" Type="http://schemas.openxmlformats.org/officeDocument/2006/relationships/notesSlide"/></Relationships>
</file>

<file path=ppt/slides/_rels/slide16.xml.rels><?xml version="1.0" encoding="UTF-8" standalone="yes"?>
<Relationships xmlns="http://schemas.openxmlformats.org/package/2006/relationships"><Relationship Id="rId1" Target="/ppt/charts/chart35.xml" Type="http://schemas.openxmlformats.org/officeDocument/2006/relationships/chart"/><Relationship Id="rId2" Target="../slideLayouts/slideLayout1.xml" Type="http://schemas.openxmlformats.org/officeDocument/2006/relationships/slideLayout"/><Relationship Id="rId3" Target="../notesSlides/notesSlide16.xml" Type="http://schemas.openxmlformats.org/officeDocument/2006/relationships/notesSlide"/></Relationships>
</file>

<file path=ppt/slides/_rels/slide17.xml.rels><?xml version="1.0" encoding="UTF-8" standalone="yes"?>
<Relationships xmlns="http://schemas.openxmlformats.org/package/2006/relationships"><Relationship Id="rId1" Target="/ppt/charts/chart36.xml" Type="http://schemas.openxmlformats.org/officeDocument/2006/relationships/chart"/><Relationship Id="rId2" Target="/ppt/charts/chart37.xml" Type="http://schemas.openxmlformats.org/officeDocument/2006/relationships/chart"/><Relationship Id="rId3" Target="/ppt/charts/chart38.xml" Type="http://schemas.openxmlformats.org/officeDocument/2006/relationships/chart"/><Relationship Id="rId4" Target="/ppt/charts/chart39.xml" Type="http://schemas.openxmlformats.org/officeDocument/2006/relationships/chart"/><Relationship Id="rId5" Target="../slideLayouts/slideLayout1.xml" Type="http://schemas.openxmlformats.org/officeDocument/2006/relationships/slideLayout"/><Relationship Id="rId6" Target="../notesSlides/notesSlide17.xml" Type="http://schemas.openxmlformats.org/officeDocument/2006/relationships/notesSlide"/></Relationships>
</file>

<file path=ppt/slides/_rels/slide18.xml.rels><?xml version="1.0" encoding="UTF-8" standalone="yes"?>
<Relationships xmlns="http://schemas.openxmlformats.org/package/2006/relationships"><Relationship Id="rId1" Target="../media/image6.gif" Type="http://schemas.openxmlformats.org/officeDocument/2006/relationships/image"/><Relationship Id="rId2" Target="/ppt/charts/chart40.xml" Type="http://schemas.openxmlformats.org/officeDocument/2006/relationships/chart"/><Relationship Id="rId3" Target="/ppt/charts/chart41.xml" Type="http://schemas.openxmlformats.org/officeDocument/2006/relationships/chart"/><Relationship Id="rId4" Target="/ppt/charts/chart42.xml" Type="http://schemas.openxmlformats.org/officeDocument/2006/relationships/chart"/><Relationship Id="rId5" Target="/ppt/charts/chart43.xml" Type="http://schemas.openxmlformats.org/officeDocument/2006/relationships/chart"/><Relationship Id="rId6" Target="/ppt/charts/chart44.xml" Type="http://schemas.openxmlformats.org/officeDocument/2006/relationships/chart"/><Relationship Id="rId7" Target="/ppt/charts/chart45.xml" Type="http://schemas.openxmlformats.org/officeDocument/2006/relationships/chart"/><Relationship Id="rId8" Target="../slideLayouts/slideLayout1.xml" Type="http://schemas.openxmlformats.org/officeDocument/2006/relationships/slideLayout"/><Relationship Id="rId9" Target="../notesSlides/notesSlide18.xml" Type="http://schemas.openxmlformats.org/officeDocument/2006/relationships/notesSlide"/></Relationships>
</file>

<file path=ppt/slides/_rels/slide19.xml.rels><?xml version="1.0" encoding="UTF-8" standalone="yes"?>
<Relationships xmlns="http://schemas.openxmlformats.org/package/2006/relationships"><Relationship Id="rId1" Target="/ppt/charts/chart46.xml" Type="http://schemas.openxmlformats.org/officeDocument/2006/relationships/chart"/><Relationship Id="rId2" Target="/ppt/charts/chart47.xml" Type="http://schemas.openxmlformats.org/officeDocument/2006/relationships/chart"/><Relationship Id="rId3" Target="../slideLayouts/slideLayout1.xml" Type="http://schemas.openxmlformats.org/officeDocument/2006/relationships/slideLayout"/><Relationship Id="rId4" Target="../notesSlides/notesSlide19.xml" Type="http://schemas.openxmlformats.org/officeDocument/2006/relationships/notesSlide"/></Relationships>
</file>

<file path=ppt/slides/_rels/slide2.xml.rels><?xml version="1.0" encoding="UTF-8" standalone="yes"?>
<Relationships xmlns="http://schemas.openxmlformats.org/package/2006/relationships"><Relationship Id="rId1" Target="../slideLayouts/slideLayout4.xml" Type="http://schemas.openxmlformats.org/officeDocument/2006/relationships/slideLayout"/><Relationship Id="rId2" Target="../notesSlides/notesSlide2.xml" Type="http://schemas.openxmlformats.org/officeDocument/2006/relationships/notesSlide"/></Relationships>
</file>

<file path=ppt/slides/_rels/slide20.xml.rels><?xml version="1.0" encoding="UTF-8" standalone="yes"?>
<Relationships xmlns="http://schemas.openxmlformats.org/package/2006/relationships"><Relationship Id="rId1" Target="/ppt/charts/chart48.xml" Type="http://schemas.openxmlformats.org/officeDocument/2006/relationships/chart"/><Relationship Id="rId2" Target="/ppt/charts/chart49.xml" Type="http://schemas.openxmlformats.org/officeDocument/2006/relationships/chart"/><Relationship Id="rId3" Target="/ppt/charts/chart50.xml" Type="http://schemas.openxmlformats.org/officeDocument/2006/relationships/chart"/><Relationship Id="rId4" Target="/ppt/charts/chart51.xml" Type="http://schemas.openxmlformats.org/officeDocument/2006/relationships/chart"/><Relationship Id="rId5" Target="../slideLayouts/slideLayout1.xml" Type="http://schemas.openxmlformats.org/officeDocument/2006/relationships/slideLayout"/><Relationship Id="rId6" Target="../notesSlides/notesSlide20.xml" Type="http://schemas.openxmlformats.org/officeDocument/2006/relationships/notesSlide"/></Relationships>
</file>

<file path=ppt/slides/_rels/slide21.xml.rels><?xml version="1.0" encoding="UTF-8" standalone="yes"?>
<Relationships xmlns="http://schemas.openxmlformats.org/package/2006/relationships"><Relationship Id="rId1" Target="/ppt/charts/chart52.xml" Type="http://schemas.openxmlformats.org/officeDocument/2006/relationships/chart"/><Relationship Id="rId2" Target="/ppt/charts/chart53.xml" Type="http://schemas.openxmlformats.org/officeDocument/2006/relationships/chart"/><Relationship Id="rId3" Target="/ppt/charts/chart54.xml" Type="http://schemas.openxmlformats.org/officeDocument/2006/relationships/chart"/><Relationship Id="rId4" Target="/ppt/charts/chart55.xml" Type="http://schemas.openxmlformats.org/officeDocument/2006/relationships/chart"/><Relationship Id="rId5" Target="../slideLayouts/slideLayout1.xml" Type="http://schemas.openxmlformats.org/officeDocument/2006/relationships/slideLayout"/><Relationship Id="rId6" Target="../notesSlides/notesSlide21.xml" Type="http://schemas.openxmlformats.org/officeDocument/2006/relationships/notesSlide"/></Relationships>
</file>

<file path=ppt/slides/_rels/slide22.xml.rels><?xml version="1.0" encoding="UTF-8" standalone="yes"?>
<Relationships xmlns="http://schemas.openxmlformats.org/package/2006/relationships"><Relationship Id="rId1" Target="/ppt/charts/chart56.xml" Type="http://schemas.openxmlformats.org/officeDocument/2006/relationships/chart"/><Relationship Id="rId2" Target="/ppt/charts/chart57.xml" Type="http://schemas.openxmlformats.org/officeDocument/2006/relationships/chart"/><Relationship Id="rId3" Target="/ppt/charts/chart58.xml" Type="http://schemas.openxmlformats.org/officeDocument/2006/relationships/chart"/><Relationship Id="rId4" Target="/ppt/charts/chart59.xml" Type="http://schemas.openxmlformats.org/officeDocument/2006/relationships/chart"/><Relationship Id="rId5" Target="../slideLayouts/slideLayout1.xml" Type="http://schemas.openxmlformats.org/officeDocument/2006/relationships/slideLayout"/><Relationship Id="rId6" Target="../notesSlides/notesSlide22.xml" Type="http://schemas.openxmlformats.org/officeDocument/2006/relationships/notesSlide"/></Relationships>
</file>

<file path=ppt/slides/_rels/slide23.xml.rels><?xml version="1.0" encoding="UTF-8" standalone="yes"?>
<Relationships xmlns="http://schemas.openxmlformats.org/package/2006/relationships"><Relationship Id="rId1" Target="/ppt/charts/chart60.xml" Type="http://schemas.openxmlformats.org/officeDocument/2006/relationships/chart"/><Relationship Id="rId2" Target="/ppt/charts/chart61.xml" Type="http://schemas.openxmlformats.org/officeDocument/2006/relationships/chart"/><Relationship Id="rId3" Target="/ppt/charts/chart62.xml" Type="http://schemas.openxmlformats.org/officeDocument/2006/relationships/chart"/><Relationship Id="rId4" Target="/ppt/charts/chart63.xml" Type="http://schemas.openxmlformats.org/officeDocument/2006/relationships/chart"/><Relationship Id="rId5" Target="../slideLayouts/slideLayout1.xml" Type="http://schemas.openxmlformats.org/officeDocument/2006/relationships/slideLayout"/><Relationship Id="rId6" Target="../notesSlides/notesSlide23.xml" Type="http://schemas.openxmlformats.org/officeDocument/2006/relationships/notesSlide"/></Relationships>
</file>

<file path=ppt/slides/_rels/slide24.xml.rels><?xml version="1.0" encoding="UTF-8" standalone="yes"?>
<Relationships xmlns="http://schemas.openxmlformats.org/package/2006/relationships"><Relationship Id="rId1" Target="../media/image7.gif" Type="http://schemas.openxmlformats.org/officeDocument/2006/relationships/image"/><Relationship Id="rId2" Target="../media/image8.gif" Type="http://schemas.openxmlformats.org/officeDocument/2006/relationships/image"/><Relationship Id="rId3" Target="../media/image9.png" Type="http://schemas.openxmlformats.org/officeDocument/2006/relationships/image"/><Relationship Id="rId4" Target="../media/image10.jpeg" Type="http://schemas.openxmlformats.org/officeDocument/2006/relationships/image"/><Relationship Id="rId5" Target="https://github.com/gitbrent/pptxgenjs" TargetMode="External" Type="http://schemas.openxmlformats.org/officeDocument/2006/relationships/hyperlink"/><Relationship Id="rId6" Target="../media/image11.gif" Type="http://schemas.openxmlformats.org/officeDocument/2006/relationships/image"/><Relationship Id="rId7" Target="../media/image12.jp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 Id="rId10" Target="../media/image15.png" Type="http://schemas.openxmlformats.org/officeDocument/2006/relationships/image"/><Relationship Id="rId11" Target="../media/image16.svg" Type="http://schemas.openxmlformats.org/officeDocument/2006/relationships/image"/><Relationship Id="rId12" Target="../slideLayouts/slideLayout1.xml" Type="http://schemas.openxmlformats.org/officeDocument/2006/relationships/slideLayout"/><Relationship Id="rId13" Target="../notesSlides/notesSlide24.xml" Type="http://schemas.openxmlformats.org/officeDocument/2006/relationships/notesSlide"/></Relationships>
</file>

<file path=ppt/slides/_rels/slide25.xml.rels><?xml version="1.0" encoding="UTF-8" standalone="yes"?>
<Relationships xmlns="http://schemas.openxmlformats.org/package/2006/relationships"><Relationship Id="rId1" Target="../media/image17.jpg" Type="http://schemas.openxmlformats.org/officeDocument/2006/relationships/image"/><Relationship Id="rId2" Target="../media/image18.png" Type="http://schemas.openxmlformats.org/officeDocument/2006/relationships/image"/><Relationship Id="rId3" Target="../media/image19.jpg" Type="http://schemas.openxmlformats.org/officeDocument/2006/relationships/image"/><Relationship Id="rId4" Target="../slideLayouts/slideLayout1.xml" Type="http://schemas.openxmlformats.org/officeDocument/2006/relationships/slideLayout"/><Relationship Id="rId5" Target="../notesSlides/notesSlide25.xml" Type="http://schemas.openxmlformats.org/officeDocument/2006/relationships/notesSlide"/></Relationships>
</file>

<file path=ppt/slides/_rels/slide26.xml.rels><?xml version="1.0" encoding="UTF-8" standalone="yes"?>
<Relationships xmlns="http://schemas.openxmlformats.org/package/2006/relationships"><Relationship Id="rId1" Target="../media/image20.png" Type="http://schemas.openxmlformats.org/officeDocument/2006/relationships/image"/><Relationship Id="rId2" Target="../media/image21.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24.jpg" Type="http://schemas.openxmlformats.org/officeDocument/2006/relationships/image"/><Relationship Id="rId6" Target="../slideLayouts/slideLayout1.xml" Type="http://schemas.openxmlformats.org/officeDocument/2006/relationships/slideLayout"/><Relationship Id="rId7" Target="../notesSlides/notesSlide26.xml" Type="http://schemas.openxmlformats.org/officeDocument/2006/relationships/notesSlide"/></Relationships>
</file>

<file path=ppt/slides/_rels/slide27.xml.rels><?xml version="1.0" encoding="UTF-8" standalone="yes"?>
<Relationships xmlns="http://schemas.openxmlformats.org/package/2006/relationships"><Relationship Id="rId85" Target="../media/media25.m4v" Type="http://schemas.openxmlformats.org/officeDocument/2006/relationships/video"/><Relationship Id="rId86" Target="../media/media25.m4v" Type="http://schemas.microsoft.com/office/2007/relationships/media"/><Relationship Id="rId87" Target="../media/image25.png" Type="http://schemas.openxmlformats.org/officeDocument/2006/relationships/image"/><Relationship Id="rId88" Target="../media/media26.mpg" Type="http://schemas.openxmlformats.org/officeDocument/2006/relationships/video"/><Relationship Id="rId89" Target="../media/media26.mpg" Type="http://schemas.microsoft.com/office/2007/relationships/media"/><Relationship Id="rId90" Target="../media/image26.png" Type="http://schemas.openxmlformats.org/officeDocument/2006/relationships/image"/><Relationship Id="rId91" Target="../media/media27.mov" Type="http://schemas.openxmlformats.org/officeDocument/2006/relationships/video"/><Relationship Id="rId92" Target="../media/media27.mov" Type="http://schemas.microsoft.com/office/2007/relationships/media"/><Relationship Id="rId93" Target="../media/image27.png" Type="http://schemas.openxmlformats.org/officeDocument/2006/relationships/image"/><Relationship Id="rId94" Target="../media/media28.mp4" Type="http://schemas.openxmlformats.org/officeDocument/2006/relationships/video"/><Relationship Id="rId95" Target="../media/media28.mp4" Type="http://schemas.microsoft.com/office/2007/relationships/media"/><Relationship Id="rId96" Target="../media/image28.png" Type="http://schemas.openxmlformats.org/officeDocument/2006/relationships/image"/><Relationship Id="rId97" Target="../media/media29.avi" Type="http://schemas.openxmlformats.org/officeDocument/2006/relationships/video"/><Relationship Id="rId98" Target="../media/media29.avi" Type="http://schemas.microsoft.com/office/2007/relationships/media"/><Relationship Id="rId99" Target="../media/image29.png" Type="http://schemas.openxmlformats.org/officeDocument/2006/relationships/image"/><Relationship Id="rId100" Target="../slideLayouts/slideLayout1.xml" Type="http://schemas.openxmlformats.org/officeDocument/2006/relationships/slideLayout"/><Relationship Id="rId101" Target="../notesSlides/notesSlide27.xml" Type="http://schemas.openxmlformats.org/officeDocument/2006/relationships/notesSlide"/></Relationships>
</file>

<file path=ppt/slides/_rels/slide28.xml.rels><?xml version="1.0" encoding="UTF-8" standalone="yes"?>
<Relationships xmlns="http://schemas.openxmlformats.org/package/2006/relationships"><Relationship Id="rId100" Target="../media/media30.mp3" Type="http://schemas.openxmlformats.org/officeDocument/2006/relationships/audio"/><Relationship Id="rId101" Target="../media/media30.mp3" Type="http://schemas.microsoft.com/office/2007/relationships/media"/><Relationship Id="rId102" Target="../media/image30.png" Type="http://schemas.openxmlformats.org/officeDocument/2006/relationships/image"/><Relationship Id="rId103" Target="../media/media31.wav" Type="http://schemas.openxmlformats.org/officeDocument/2006/relationships/audio"/><Relationship Id="rId104" Target="../media/media31.wav" Type="http://schemas.microsoft.com/office/2007/relationships/media"/><Relationship Id="rId105" Target="../media/image31.png" Type="http://schemas.openxmlformats.org/officeDocument/2006/relationships/image"/><Relationship Id="rId106" Target="../slideLayouts/slideLayout1.xml" Type="http://schemas.openxmlformats.org/officeDocument/2006/relationships/slideLayout"/><Relationship Id="rId107" Target="../notesSlides/notesSlide28.xml" Type="http://schemas.openxmlformats.org/officeDocument/2006/relationships/notesSlide"/></Relationships>
</file>

<file path=ppt/slides/_rels/slide29.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29.xml" Type="http://schemas.openxmlformats.org/officeDocument/2006/relationships/notesSlide"/></Relationships>
</file>

<file path=ppt/slides/_rels/slide3.xml.rels><?xml version="1.0" encoding="UTF-8" standalone="yes"?>
<Relationships xmlns="http://schemas.openxmlformats.org/package/2006/relationships"><Relationship Id="rId1" Target="../slideLayouts/slideLayout4.xml" Type="http://schemas.openxmlformats.org/officeDocument/2006/relationships/slideLayout"/><Relationship Id="rId2" Target="../notesSlides/notesSlide3.xml" Type="http://schemas.openxmlformats.org/officeDocument/2006/relationships/notesSlide"/></Relationships>
</file>

<file path=ppt/slides/_rels/slide30.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30.xml" Type="http://schemas.openxmlformats.org/officeDocument/2006/relationships/notesSlide"/></Relationships>
</file>

<file path=ppt/slides/_rels/slide31.xml.rels><?xml version="1.0" encoding="UTF-8" standalone="yes"?>
<Relationships xmlns="http://schemas.openxmlformats.org/package/2006/relationships"><Relationship Id="rId106" Target="https://github.com/gitbrent/pptxgenjs" TargetMode="External" Type="http://schemas.openxmlformats.org/officeDocument/2006/relationships/hyperlink"/><Relationship Id="rId107" Target="https://github.com/gitbrent" TargetMode="External" Type="http://schemas.openxmlformats.org/officeDocument/2006/relationships/hyperlink"/><Relationship Id="rId108" Target="../slideLayouts/slideLayout1.xml" Type="http://schemas.openxmlformats.org/officeDocument/2006/relationships/slideLayout"/><Relationship Id="rId109" Target="../notesSlides/notesSlide31.xml" Type="http://schemas.openxmlformats.org/officeDocument/2006/relationships/notesSlide"/></Relationships>
</file>

<file path=ppt/slides/_rels/slide32.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32.xml" Type="http://schemas.openxmlformats.org/officeDocument/2006/relationships/notesSlide"/></Relationships>
</file>

<file path=ppt/slides/_rels/slide33.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33.xml" Type="http://schemas.openxmlformats.org/officeDocument/2006/relationships/notesSlide"/></Relationships>
</file>

<file path=ppt/slides/_rels/slide34.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34.xml" Type="http://schemas.openxmlformats.org/officeDocument/2006/relationships/notesSlide"/></Relationships>
</file>

<file path=ppt/slides/_rels/slide35.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35.xml" Type="http://schemas.openxmlformats.org/officeDocument/2006/relationships/notesSlide"/></Relationships>
</file>

<file path=ppt/slides/_rels/slide36.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36.xml" Type="http://schemas.openxmlformats.org/officeDocument/2006/relationships/notesSlide"/></Relationships>
</file>

<file path=ppt/slides/_rels/slide37.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37.xml" Type="http://schemas.openxmlformats.org/officeDocument/2006/relationships/notesSlide"/></Relationships>
</file>

<file path=ppt/slides/_rels/slide38.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38.xml" Type="http://schemas.openxmlformats.org/officeDocument/2006/relationships/notesSlide"/></Relationships>
</file>

<file path=ppt/slides/_rels/slide39.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39.xml" Type="http://schemas.openxmlformats.org/officeDocument/2006/relationships/notesSlide"/></Relationships>
</file>

<file path=ppt/slides/_rels/slide4.xml.rels><?xml version="1.0" encoding="UTF-8" standalone="yes"?>
<Relationships xmlns="http://schemas.openxmlformats.org/package/2006/relationships"><Relationship Id="rId1" Target="../media/image5.jpg" Type="http://schemas.openxmlformats.org/officeDocument/2006/relationships/image"/><Relationship Id="rId2" Target="../slideLayouts/slideLayout4.xml" Type="http://schemas.openxmlformats.org/officeDocument/2006/relationships/slideLayout"/><Relationship Id="rId3" Target="../notesSlides/notesSlide4.xml" Type="http://schemas.openxmlformats.org/officeDocument/2006/relationships/notesSlide"/></Relationships>
</file>

<file path=ppt/slides/_rels/slide40.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40.xml" Type="http://schemas.openxmlformats.org/officeDocument/2006/relationships/notesSlide"/></Relationships>
</file>

<file path=ppt/slides/_rels/slide41.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41.xml" Type="http://schemas.openxmlformats.org/officeDocument/2006/relationships/notesSlide"/></Relationships>
</file>

<file path=ppt/slides/_rels/slide42.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42.xml" Type="http://schemas.openxmlformats.org/officeDocument/2006/relationships/notesSlide"/></Relationships>
</file>

<file path=ppt/slides/_rels/slide43.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43.xml" Type="http://schemas.openxmlformats.org/officeDocument/2006/relationships/notesSlide"/></Relationships>
</file>

<file path=ppt/slides/_rels/slide44.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44.xml" Type="http://schemas.openxmlformats.org/officeDocument/2006/relationships/notesSlide"/></Relationships>
</file>

<file path=ppt/slides/_rels/slide45.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45.xml" Type="http://schemas.openxmlformats.org/officeDocument/2006/relationships/notesSlide"/></Relationships>
</file>

<file path=ppt/slides/_rels/slide46.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46.xml" Type="http://schemas.openxmlformats.org/officeDocument/2006/relationships/notesSlide"/></Relationships>
</file>

<file path=ppt/slides/_rels/slide47.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47.xml" Type="http://schemas.openxmlformats.org/officeDocument/2006/relationships/notesSlide"/></Relationships>
</file>

<file path=ppt/slides/_rels/slide48.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48.xml" Type="http://schemas.openxmlformats.org/officeDocument/2006/relationships/notesSlide"/></Relationships>
</file>

<file path=ppt/slides/_rels/slide49.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49.xml" Type="http://schemas.openxmlformats.org/officeDocument/2006/relationships/notesSlide"/></Relationships>
</file>

<file path=ppt/slides/_rels/slide5.xml.rels><?xml version="1.0" encoding="UTF-8" standalone="yes"?>
<Relationships xmlns="http://schemas.openxmlformats.org/package/2006/relationships"><Relationship Id="rId1" Target="/ppt/charts/chart1.xml" Type="http://schemas.openxmlformats.org/officeDocument/2006/relationships/chart"/><Relationship Id="rId2" Target="../slideLayouts/slideLayout4.xml" Type="http://schemas.openxmlformats.org/officeDocument/2006/relationships/slideLayout"/><Relationship Id="rId3" Target="../notesSlides/notesSlide5.xml" Type="http://schemas.openxmlformats.org/officeDocument/2006/relationships/notesSlide"/></Relationships>
</file>

<file path=ppt/slides/_rels/slide50.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50.xml" Type="http://schemas.openxmlformats.org/officeDocument/2006/relationships/notesSlide"/></Relationships>
</file>

<file path=ppt/slides/_rels/slide51.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51.xml" Type="http://schemas.openxmlformats.org/officeDocument/2006/relationships/notesSlide"/></Relationships>
</file>

<file path=ppt/slides/_rels/slide52.xml.rels><?xml version="1.0" encoding="UTF-8" standalone="yes"?>
<Relationships xmlns="http://schemas.openxmlformats.org/package/2006/relationships"><Relationship Id="rId1" Target="../slideLayouts/slideLayout3.xml" Type="http://schemas.openxmlformats.org/officeDocument/2006/relationships/slideLayout"/><Relationship Id="rId2" Target="../notesSlides/notesSlide52.xml" Type="http://schemas.openxmlformats.org/officeDocument/2006/relationships/notesSlide"/></Relationships>
</file>

<file path=ppt/slides/_rels/slide53.xml.rels><?xml version="1.0" encoding="UTF-8" standalone="yes"?>
<Relationships xmlns="http://schemas.openxmlformats.org/package/2006/relationships"><Relationship Id="rId1" Target="../slideLayouts/slideLayout3.xml" Type="http://schemas.openxmlformats.org/officeDocument/2006/relationships/slideLayout"/><Relationship Id="rId2" Target="../notesSlides/notesSlide53.xml" Type="http://schemas.openxmlformats.org/officeDocument/2006/relationships/notesSlide"/></Relationships>
</file>

<file path=ppt/slides/_rels/slide54.xml.rels><?xml version="1.0" encoding="UTF-8" standalone="yes"?>
<Relationships xmlns="http://schemas.openxmlformats.org/package/2006/relationships"><Relationship Id="rId1" Target="../slideLayouts/slideLayout3.xml" Type="http://schemas.openxmlformats.org/officeDocument/2006/relationships/slideLayout"/><Relationship Id="rId2" Target="../notesSlides/notesSlide54.xml" Type="http://schemas.openxmlformats.org/officeDocument/2006/relationships/notesSlide"/></Relationships>
</file>

<file path=ppt/slides/_rels/slide55.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55.xml" Type="http://schemas.openxmlformats.org/officeDocument/2006/relationships/notesSlide"/></Relationships>
</file>

<file path=ppt/slides/_rels/slide56.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56.xml" Type="http://schemas.openxmlformats.org/officeDocument/2006/relationships/notesSlide"/></Relationships>
</file>

<file path=ppt/slides/_rels/slide57.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57.xml" Type="http://schemas.openxmlformats.org/officeDocument/2006/relationships/notesSlide"/></Relationships>
</file>

<file path=ppt/slides/_rels/slide58.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58.xml" Type="http://schemas.openxmlformats.org/officeDocument/2006/relationships/notesSlide"/></Relationships>
</file>

<file path=ppt/slides/_rels/slide59.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59.xml" Type="http://schemas.openxmlformats.org/officeDocument/2006/relationships/notesSlide"/></Relationships>
</file>

<file path=ppt/slides/_rels/slide6.xml.rels><?xml version="1.0" encoding="UTF-8" standalone="yes"?>
<Relationships xmlns="http://schemas.openxmlformats.org/package/2006/relationships"><Relationship Id="rId1" Target="../slideLayouts/slideLayout5.xml" Type="http://schemas.openxmlformats.org/officeDocument/2006/relationships/slideLayout"/><Relationship Id="rId2" Target="../notesSlides/notesSlide6.xml" Type="http://schemas.openxmlformats.org/officeDocument/2006/relationships/notesSlide"/></Relationships>
</file>

<file path=ppt/slides/_rels/slide60.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60.xml" Type="http://schemas.openxmlformats.org/officeDocument/2006/relationships/notesSlide"/></Relationships>
</file>

<file path=ppt/slides/_rels/slide7.xml.rels><?xml version="1.0" encoding="UTF-8" standalone="yes"?>
<Relationships xmlns="http://schemas.openxmlformats.org/package/2006/relationships"><Relationship Id="rId1" Target="/ppt/charts/chart2.xml" Type="http://schemas.openxmlformats.org/officeDocument/2006/relationships/chart"/><Relationship Id="rId2" Target="/ppt/charts/chart3.xml" Type="http://schemas.openxmlformats.org/officeDocument/2006/relationships/chart"/><Relationship Id="rId3" Target="/ppt/charts/chart4.xml" Type="http://schemas.openxmlformats.org/officeDocument/2006/relationships/chart"/><Relationship Id="rId4" Target="/ppt/charts/chart5.xml" Type="http://schemas.openxmlformats.org/officeDocument/2006/relationships/chart"/><Relationship Id="rId5" Target="../slideLayouts/slideLayout1.xml" Type="http://schemas.openxmlformats.org/officeDocument/2006/relationships/slideLayout"/><Relationship Id="rId6" Target="../notesSlides/notesSlide7.xml" Type="http://schemas.openxmlformats.org/officeDocument/2006/relationships/notesSlide"/></Relationships>
</file>

<file path=ppt/slides/_rels/slide8.xml.rels><?xml version="1.0" encoding="UTF-8" standalone="yes"?>
<Relationships xmlns="http://schemas.openxmlformats.org/package/2006/relationships"><Relationship Id="rId1" Target="/ppt/charts/chart6.xml" Type="http://schemas.openxmlformats.org/officeDocument/2006/relationships/chart"/><Relationship Id="rId2" Target="/ppt/charts/chart7.xml" Type="http://schemas.openxmlformats.org/officeDocument/2006/relationships/chart"/><Relationship Id="rId3" Target="/ppt/charts/chart8.xml" Type="http://schemas.openxmlformats.org/officeDocument/2006/relationships/chart"/><Relationship Id="rId4" Target="/ppt/charts/chart9.xml" Type="http://schemas.openxmlformats.org/officeDocument/2006/relationships/chart"/><Relationship Id="rId5" Target="../slideLayouts/slideLayout1.xml" Type="http://schemas.openxmlformats.org/officeDocument/2006/relationships/slideLayout"/><Relationship Id="rId6" Target="../notesSlides/notesSlide8.xml" Type="http://schemas.openxmlformats.org/officeDocument/2006/relationships/notesSlide"/></Relationships>
</file>

<file path=ppt/slides/_rels/slide9.xml.rels><?xml version="1.0" encoding="UTF-8" standalone="yes"?>
<Relationships xmlns="http://schemas.openxmlformats.org/package/2006/relationships"><Relationship Id="rId1" Target="/ppt/charts/chart10.xml" Type="http://schemas.openxmlformats.org/officeDocument/2006/relationships/chart"/><Relationship Id="rId2" Target="/ppt/charts/chart11.xml" Type="http://schemas.openxmlformats.org/officeDocument/2006/relationships/chart"/><Relationship Id="rId3" Target="/ppt/charts/chart12.xml" Type="http://schemas.openxmlformats.org/officeDocument/2006/relationships/chart"/><Relationship Id="rId4" Target="/ppt/charts/chart13.xml" Type="http://schemas.openxmlformats.org/officeDocument/2006/relationships/chart"/><Relationship Id="rId5" Target="../slideLayouts/slideLayout1.xml" Type="http://schemas.openxmlformats.org/officeDocument/2006/relationships/slideLayout"/><Relationship Id="rId6" Target="../notesSlides/notesSlide9.xml" Type="http://schemas.openxmlformats.org/officeDocument/2006/relationships/notesSlide"/></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graphicFrame>
        <p:nvGraphicFramePr>
          <p:cNvPr id="11" name="Table 10"/>
          <p:cNvGraphicFramePr>
            <a:graphicFrameLocks noGrp="1"/>
          </p:cNvGraphicFramePr>
          <p:nvPr>
            <p:extLst>
              <p:ext uri="{D42A27DB-BD31-4B8C-83A1-F6EECF244321}">
                <p14:modId xmlns:p14="http://schemas.microsoft.com/office/powerpoint/2010/main" val="1579011935"/>
              </p:ext>
            </p:extLst>
          </p:nvPr>
        </p:nvGraphicFramePr>
        <p:xfrm>
          <a:off x="365760" y="118872"/>
          <a:ext cx="11430000" cy="0"/>
        </p:xfrm>
        <a:graphic>
          <a:graphicData uri="http://schemas.openxmlformats.org/drawingml/2006/table">
            <a:tbl>
              <a:tblPr/>
              <a:tblGrid>
                <a:gridCol w="8229600"/>
                <a:gridCol w="3200400"/>
              </a:tblGrid>
              <a:tr h="0">
                <a:tc>
                  <a:txBody>
                    <a:bodyPr/>
                    <a:lstStyle/>
                    <a:p>
                      <a:pPr>
                        <a:buNone/>
                      </a:pPr>
                      <a:r>
                        <a:rPr lang="en-US" sz="1200" dirty="0" smtClean="0">
                          <a:solidFill>
                            <a:srgbClr val="9F9F9F"/>
                          </a:solidFill>
                        </a:rPr>
                        <a:t>Chart Examples: Lots of Bars (&gt;26 letters)</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c>
                  <a:txBody>
                    <a:bodyPr/>
                    <a:lstStyle/>
                    <a:p>
                      <a:pPr algn="r">
                        <a:buNone/>
                      </a:pPr>
                      <a:r>
                        <a:rPr lang="en-US" sz="1200" dirty="0" smtClean="0">
                          <a:solidFill>
                            <a:srgbClr val="9F9F9F"/>
                          </a:solidFill>
                        </a:rPr>
                        <a:t>PptxGenJS</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graphicFrame>
        <p:nvGraphicFramePr>
          <p:cNvPr id="4" name="Chart 3"/>
          <p:cNvGraphicFramePr/>
          <p:nvPr/>
        </p:nvGraphicFramePr>
        <p:xfrm>
          <a:off x="457200" y="457200"/>
          <a:ext cx="10972800" cy="6172200"/>
        </p:xfrm>
        <a:graphic xmlns:a="http://schemas.openxmlformats.org/drawingml/2006/main">
          <a:graphicData uri="http://schemas.openxmlformats.org/drawingml/2006/chart">
            <c:chart xmlns:c="http://schemas.openxmlformats.org/drawingml/2006/chart" r:id="rId1"/>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ext uri="{D42A27DB-BD31-4B8C-83A1-F6EECF244321}">
                <p14:modId xmlns:p14="http://schemas.microsoft.com/office/powerpoint/2010/main" val="1579011935"/>
              </p:ext>
            </p:extLst>
          </p:nvPr>
        </p:nvGraphicFramePr>
        <p:xfrm>
          <a:off x="365760" y="118872"/>
          <a:ext cx="11430000" cy="0"/>
        </p:xfrm>
        <a:graphic>
          <a:graphicData uri="http://schemas.openxmlformats.org/drawingml/2006/table">
            <a:tbl>
              <a:tblPr/>
              <a:tblGrid>
                <a:gridCol w="8229600"/>
                <a:gridCol w="3200400"/>
              </a:tblGrid>
              <a:tr h="0">
                <a:tc>
                  <a:txBody>
                    <a:bodyPr/>
                    <a:lstStyle/>
                    <a:p>
                      <a:pPr>
                        <a:buNone/>
                      </a:pPr>
                      <a:r>
                        <a:rPr lang="en-US" sz="1200" dirty="0" smtClean="0">
                          <a:solidFill>
                            <a:srgbClr val="9F9F9F"/>
                          </a:solidFill>
                        </a:rPr>
                        <a:t>Chart Examples: Multi-Color Bars, `catLabelFormatCode`, `valAxisMajorUnit`, `valAxisLabelFormatCode`</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c>
                  <a:txBody>
                    <a:bodyPr/>
                    <a:lstStyle/>
                    <a:p>
                      <a:pPr algn="r">
                        <a:buNone/>
                      </a:pPr>
                      <a:r>
                        <a:rPr lang="en-US" sz="1200" dirty="0" smtClean="0">
                          <a:solidFill>
                            <a:srgbClr val="9F9F9F"/>
                          </a:solidFill>
                        </a:rPr>
                        <a:t>PptxGenJS</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graphicFrame>
        <p:nvGraphicFramePr>
          <p:cNvPr id="4" name="Chart 3"/>
          <p:cNvGraphicFramePr/>
          <p:nvPr/>
        </p:nvGraphicFramePr>
        <p:xfrm>
          <a:off x="457200" y="548640"/>
          <a:ext cx="5486400" cy="2743200"/>
        </p:xfrm>
        <a:graphic xmlns:a="http://schemas.openxmlformats.org/drawingml/2006/main">
          <a:graphicData uri="http://schemas.openxmlformats.org/drawingml/2006/chart">
            <c:chart xmlns:c="http://schemas.openxmlformats.org/drawingml/2006/chart" r:id="rId1"/>
          </a:graphicData>
        </a:graphic>
      </p:graphicFrame>
      <p:graphicFrame>
        <p:nvGraphicFramePr>
          <p:cNvPr id="5" name="Chart 4"/>
          <p:cNvGraphicFramePr/>
          <p:nvPr/>
        </p:nvGraphicFramePr>
        <p:xfrm>
          <a:off x="6400800" y="548640"/>
          <a:ext cx="5486400" cy="2743200"/>
        </p:xfrm>
        <a:graphic xmlns:a="http://schemas.openxmlformats.org/drawingml/2006/main">
          <a:graphicData uri="http://schemas.openxmlformats.org/drawingml/2006/chart">
            <c:chart xmlns:c="http://schemas.openxmlformats.org/drawingml/2006/chart" r:id="rId2"/>
          </a:graphicData>
        </a:graphic>
      </p:graphicFrame>
      <p:graphicFrame>
        <p:nvGraphicFramePr>
          <p:cNvPr id="6" name="Chart 5"/>
          <p:cNvGraphicFramePr/>
          <p:nvPr/>
        </p:nvGraphicFramePr>
        <p:xfrm>
          <a:off x="457200" y="3657600"/>
          <a:ext cx="5486400" cy="2743200"/>
        </p:xfrm>
        <a:graphic xmlns:a="http://schemas.openxmlformats.org/drawingml/2006/main">
          <a:graphicData uri="http://schemas.openxmlformats.org/drawingml/2006/chart">
            <c:chart xmlns:c="http://schemas.openxmlformats.org/drawingml/2006/chart" r:id="rId3"/>
          </a:graphicData>
        </a:graphic>
      </p:graphicFrame>
      <p:graphicFrame>
        <p:nvGraphicFramePr>
          <p:cNvPr id="7" name="Chart 6"/>
          <p:cNvGraphicFramePr/>
          <p:nvPr/>
        </p:nvGraphicFramePr>
        <p:xfrm>
          <a:off x="6400800" y="3657600"/>
          <a:ext cx="5486400" cy="2743200"/>
        </p:xfrm>
        <a:graphic xmlns:a="http://schemas.openxmlformats.org/drawingml/2006/main">
          <a:graphicData uri="http://schemas.openxmlformats.org/drawingml/2006/chart">
            <c:chart xmlns:c="http://schemas.openxmlformats.org/drawingml/2006/chart" r:id="rId4"/>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ext uri="{D42A27DB-BD31-4B8C-83A1-F6EECF244321}">
                <p14:modId xmlns:p14="http://schemas.microsoft.com/office/powerpoint/2010/main" val="1579011935"/>
              </p:ext>
            </p:extLst>
          </p:nvPr>
        </p:nvGraphicFramePr>
        <p:xfrm>
          <a:off x="365760" y="118872"/>
          <a:ext cx="11430000" cy="0"/>
        </p:xfrm>
        <a:graphic>
          <a:graphicData uri="http://schemas.openxmlformats.org/drawingml/2006/table">
            <a:tbl>
              <a:tblPr/>
              <a:tblGrid>
                <a:gridCol w="8229600"/>
                <a:gridCol w="3200400"/>
              </a:tblGrid>
              <a:tr h="0">
                <a:tc>
                  <a:txBody>
                    <a:bodyPr/>
                    <a:lstStyle/>
                    <a:p>
                      <a:pPr>
                        <a:buNone/>
                      </a:pPr>
                      <a:r>
                        <a:rPr lang="en-US" sz="1200" dirty="0" smtClean="0">
                          <a:solidFill>
                            <a:srgbClr val="9F9F9F"/>
                          </a:solidFill>
                        </a:rPr>
                        <a:t>Chart Examples: 3D Bar Chart</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c>
                  <a:txBody>
                    <a:bodyPr/>
                    <a:lstStyle/>
                    <a:p>
                      <a:pPr algn="r">
                        <a:buNone/>
                      </a:pPr>
                      <a:r>
                        <a:rPr lang="en-US" sz="1200" dirty="0" smtClean="0">
                          <a:solidFill>
                            <a:srgbClr val="9F9F9F"/>
                          </a:solidFill>
                        </a:rPr>
                        <a:t>PptxGenJS</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graphicFrame>
        <p:nvGraphicFramePr>
          <p:cNvPr id="3" name="Chart 2"/>
          <p:cNvGraphicFramePr/>
          <p:nvPr/>
        </p:nvGraphicFramePr>
        <p:xfrm>
          <a:off x="457200" y="548640"/>
          <a:ext cx="5486400" cy="2743200"/>
        </p:xfrm>
        <a:graphic xmlns:a="http://schemas.openxmlformats.org/drawingml/2006/main">
          <a:graphicData uri="http://schemas.openxmlformats.org/drawingml/2006/chart">
            <c:chart xmlns:c="http://schemas.openxmlformats.org/drawingml/2006/chart" r:id="rId1"/>
          </a:graphicData>
        </a:graphic>
      </p:graphicFrame>
      <p:graphicFrame>
        <p:nvGraphicFramePr>
          <p:cNvPr id="4" name="Chart 3"/>
          <p:cNvGraphicFramePr/>
          <p:nvPr/>
        </p:nvGraphicFramePr>
        <p:xfrm>
          <a:off x="6400800" y="548640"/>
          <a:ext cx="5486400" cy="2743200"/>
        </p:xfrm>
        <a:graphic xmlns:a="http://schemas.openxmlformats.org/drawingml/2006/main">
          <a:graphicData uri="http://schemas.openxmlformats.org/drawingml/2006/chart">
            <c:chart xmlns:c="http://schemas.openxmlformats.org/drawingml/2006/chart" r:id="rId2"/>
          </a:graphicData>
        </a:graphic>
      </p:graphicFrame>
      <p:sp>
        <p:nvSpPr>
          <p:cNvPr id="5" name="Object 4"/>
          <p:cNvSpPr/>
          <p:nvPr/>
        </p:nvSpPr>
        <p:spPr>
          <a:xfrm>
            <a:off x="457200" y="3474720"/>
            <a:ext cx="5486400" cy="3200400"/>
          </a:xfrm>
          <a:prstGeom prst="rect">
            <a:avLst/>
          </a:prstGeom>
          <a:solidFill>
            <a:srgbClr val="F1F1F1"/>
          </a:solidFill>
        </p:spPr>
        <p:txBody>
          <a:bodyPr wrap="square" rtlCol="0" anchor="ctr"/>
          <a:lstStyle/>
          <a:p>
            <a:pPr>
              <a:buNone/>
            </a:pPr>
            <a:r>
              <a:rPr lang="en-US" dirty="0" smtClean="0">
                <a:solidFill>
                  <a:srgbClr val="F1F1F1"/>
                </a:solidFill>
              </a:rPr>
              <a:t>.</a:t>
            </a:r>
            <a:endParaRPr lang="en-US" dirty="0"/>
          </a:p>
        </p:txBody>
      </p:sp>
      <p:graphicFrame>
        <p:nvGraphicFramePr>
          <p:cNvPr id="6" name="Chart 5"/>
          <p:cNvGraphicFramePr/>
          <p:nvPr/>
        </p:nvGraphicFramePr>
        <p:xfrm>
          <a:off x="457200" y="3474720"/>
          <a:ext cx="5486400" cy="3200400"/>
        </p:xfrm>
        <a:graphic xmlns:a="http://schemas.openxmlformats.org/drawingml/2006/main">
          <a:graphicData uri="http://schemas.openxmlformats.org/drawingml/2006/chart">
            <c:chart xmlns:c="http://schemas.openxmlformats.org/drawingml/2006/chart" r:id="rId3"/>
          </a:graphicData>
        </a:graphic>
      </p:graphicFrame>
      <p:sp>
        <p:nvSpPr>
          <p:cNvPr id="7" name="Object 6"/>
          <p:cNvSpPr/>
          <p:nvPr/>
        </p:nvSpPr>
        <p:spPr>
          <a:xfrm>
            <a:off x="6400800" y="3474720"/>
            <a:ext cx="5486400" cy="3200400"/>
          </a:xfrm>
          <a:prstGeom prst="rect">
            <a:avLst/>
          </a:prstGeom>
          <a:solidFill>
            <a:srgbClr val="F1F1F1"/>
          </a:solidFill>
        </p:spPr>
        <p:txBody>
          <a:bodyPr wrap="square" rtlCol="0" anchor="ctr"/>
          <a:lstStyle/>
          <a:p>
            <a:pPr>
              <a:buNone/>
            </a:pPr>
            <a:r>
              <a:rPr lang="en-US" dirty="0" smtClean="0">
                <a:solidFill>
                  <a:srgbClr val="F1F1F1"/>
                </a:solidFill>
              </a:rPr>
              <a:t>.</a:t>
            </a:r>
            <a:endParaRPr lang="en-US" dirty="0"/>
          </a:p>
        </p:txBody>
      </p:sp>
      <p:graphicFrame>
        <p:nvGraphicFramePr>
          <p:cNvPr id="8" name="Chart 7"/>
          <p:cNvGraphicFramePr/>
          <p:nvPr/>
        </p:nvGraphicFramePr>
        <p:xfrm>
          <a:off x="6400800" y="3474720"/>
          <a:ext cx="5486400" cy="3200400"/>
        </p:xfrm>
        <a:graphic xmlns:a="http://schemas.openxmlformats.org/drawingml/2006/main">
          <a:graphicData uri="http://schemas.openxmlformats.org/drawingml/2006/chart">
            <c:chart xmlns:c="http://schemas.openxmlformats.org/drawingml/2006/chart" r:id="rId4"/>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graphicFrame>
        <p:nvGraphicFramePr>
          <p:cNvPr id="14" name="Table 13"/>
          <p:cNvGraphicFramePr>
            <a:graphicFrameLocks noGrp="1"/>
          </p:cNvGraphicFramePr>
          <p:nvPr>
            <p:extLst>
              <p:ext uri="{D42A27DB-BD31-4B8C-83A1-F6EECF244321}">
                <p14:modId xmlns:p14="http://schemas.microsoft.com/office/powerpoint/2010/main" val="1579011935"/>
              </p:ext>
            </p:extLst>
          </p:nvPr>
        </p:nvGraphicFramePr>
        <p:xfrm>
          <a:off x="365760" y="118872"/>
          <a:ext cx="11430000" cy="0"/>
        </p:xfrm>
        <a:graphic>
          <a:graphicData uri="http://schemas.openxmlformats.org/drawingml/2006/table">
            <a:tbl>
              <a:tblPr/>
              <a:tblGrid>
                <a:gridCol w="8229600"/>
                <a:gridCol w="3200400"/>
              </a:tblGrid>
              <a:tr h="0">
                <a:tc>
                  <a:txBody>
                    <a:bodyPr/>
                    <a:lstStyle/>
                    <a:p>
                      <a:pPr>
                        <a:buNone/>
                      </a:pPr>
                      <a:r>
                        <a:rPr lang="en-US" sz="1200" dirty="0" smtClean="0">
                          <a:solidFill>
                            <a:srgbClr val="9F9F9F"/>
                          </a:solidFill>
                        </a:rPr>
                        <a:t>Tornado Chart - Grid and Axis Formatting</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c>
                  <a:txBody>
                    <a:bodyPr/>
                    <a:lstStyle/>
                    <a:p>
                      <a:pPr algn="r">
                        <a:buNone/>
                      </a:pPr>
                      <a:r>
                        <a:rPr lang="en-US" sz="1200" dirty="0" smtClean="0">
                          <a:solidFill>
                            <a:srgbClr val="9F9F9F"/>
                          </a:solidFill>
                        </a:rPr>
                        <a:t>PptxGenJS</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graphicFrame>
        <p:nvGraphicFramePr>
          <p:cNvPr id="4" name="Chart 3"/>
          <p:cNvGraphicFramePr/>
          <p:nvPr/>
        </p:nvGraphicFramePr>
        <p:xfrm>
          <a:off x="457200" y="457200"/>
          <a:ext cx="10972800" cy="6172200"/>
        </p:xfrm>
        <a:graphic xmlns:a="http://schemas.openxmlformats.org/drawingml/2006/main">
          <a:graphicData uri="http://schemas.openxmlformats.org/drawingml/2006/chart">
            <c:chart xmlns:c="http://schemas.openxmlformats.org/drawingml/2006/chart" r:id="rId1"/>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ext uri="{D42A27DB-BD31-4B8C-83A1-F6EECF244321}">
                <p14:modId xmlns:p14="http://schemas.microsoft.com/office/powerpoint/2010/main" val="1579011935"/>
              </p:ext>
            </p:extLst>
          </p:nvPr>
        </p:nvGraphicFramePr>
        <p:xfrm>
          <a:off x="365760" y="118872"/>
          <a:ext cx="11430000" cy="0"/>
        </p:xfrm>
        <a:graphic>
          <a:graphicData uri="http://schemas.openxmlformats.org/drawingml/2006/table">
            <a:tbl>
              <a:tblPr/>
              <a:tblGrid>
                <a:gridCol w="8229600"/>
                <a:gridCol w="3200400"/>
              </a:tblGrid>
              <a:tr h="0">
                <a:tc>
                  <a:txBody>
                    <a:bodyPr/>
                    <a:lstStyle/>
                    <a:p>
                      <a:pPr>
                        <a:buNone/>
                      </a:pPr>
                      <a:r>
                        <a:rPr lang="en-US" sz="1200" dirty="0" smtClean="0">
                          <a:solidFill>
                            <a:srgbClr val="9F9F9F"/>
                          </a:solidFill>
                        </a:rPr>
                        <a:t>Chart Examples: Line Smoothing, Line Size, Line Shadow, Symbol Size</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c>
                  <a:txBody>
                    <a:bodyPr/>
                    <a:lstStyle/>
                    <a:p>
                      <a:pPr algn="r">
                        <a:buNone/>
                      </a:pPr>
                      <a:r>
                        <a:rPr lang="en-US" sz="1200" dirty="0" smtClean="0">
                          <a:solidFill>
                            <a:srgbClr val="9F9F9F"/>
                          </a:solidFill>
                        </a:rPr>
                        <a:t>PptxGenJS</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sp>
        <p:nvSpPr>
          <p:cNvPr id="4" name="Object 3"/>
          <p:cNvSpPr/>
          <p:nvPr/>
        </p:nvSpPr>
        <p:spPr>
          <a:xfrm>
            <a:off x="457200" y="548640"/>
            <a:ext cx="5486400" cy="2743200"/>
          </a:xfrm>
          <a:prstGeom prst="rect">
            <a:avLst/>
          </a:prstGeom>
          <a:solidFill>
            <a:srgbClr val="F1F1F1"/>
          </a:solidFill>
        </p:spPr>
        <p:txBody>
          <a:bodyPr wrap="square" rtlCol="0" anchor="ctr"/>
          <a:lstStyle/>
          <a:p>
            <a:pPr>
              <a:buNone/>
            </a:pPr>
            <a:r>
              <a:rPr lang="en-US" dirty="0" smtClean="0">
                <a:solidFill>
                  <a:srgbClr val="F1F1F1"/>
                </a:solidFill>
              </a:rPr>
              <a:t>..</a:t>
            </a:r>
            <a:endParaRPr lang="en-US" dirty="0"/>
          </a:p>
        </p:txBody>
      </p:sp>
      <p:graphicFrame>
        <p:nvGraphicFramePr>
          <p:cNvPr id="5" name="Chart 4"/>
          <p:cNvGraphicFramePr/>
          <p:nvPr/>
        </p:nvGraphicFramePr>
        <p:xfrm>
          <a:off x="457200" y="548640"/>
          <a:ext cx="5486400" cy="2743200"/>
        </p:xfrm>
        <a:graphic xmlns:a="http://schemas.openxmlformats.org/drawingml/2006/main">
          <a:graphicData uri="http://schemas.openxmlformats.org/drawingml/2006/chart">
            <c:chart xmlns:c="http://schemas.openxmlformats.org/drawingml/2006/chart" r:id="rId1"/>
          </a:graphicData>
        </a:graphic>
      </p:graphicFrame>
      <p:graphicFrame>
        <p:nvGraphicFramePr>
          <p:cNvPr id="6" name="Chart 5"/>
          <p:cNvGraphicFramePr/>
          <p:nvPr/>
        </p:nvGraphicFramePr>
        <p:xfrm>
          <a:off x="6400800" y="548640"/>
          <a:ext cx="5486400" cy="2743200"/>
        </p:xfrm>
        <a:graphic xmlns:a="http://schemas.openxmlformats.org/drawingml/2006/main">
          <a:graphicData uri="http://schemas.openxmlformats.org/drawingml/2006/chart">
            <c:chart xmlns:c="http://schemas.openxmlformats.org/drawingml/2006/chart" r:id="rId2"/>
          </a:graphicData>
        </a:graphic>
      </p:graphicFrame>
      <p:graphicFrame>
        <p:nvGraphicFramePr>
          <p:cNvPr id="7" name="Chart 6"/>
          <p:cNvGraphicFramePr/>
          <p:nvPr/>
        </p:nvGraphicFramePr>
        <p:xfrm>
          <a:off x="457200" y="3657600"/>
          <a:ext cx="5486400" cy="2743200"/>
        </p:xfrm>
        <a:graphic xmlns:a="http://schemas.openxmlformats.org/drawingml/2006/main">
          <a:graphicData uri="http://schemas.openxmlformats.org/drawingml/2006/chart">
            <c:chart xmlns:c="http://schemas.openxmlformats.org/drawingml/2006/chart" r:id="rId3"/>
          </a:graphicData>
        </a:graphic>
      </p:graphicFrame>
      <p:graphicFrame>
        <p:nvGraphicFramePr>
          <p:cNvPr id="8" name="Chart 7"/>
          <p:cNvGraphicFramePr/>
          <p:nvPr/>
        </p:nvGraphicFramePr>
        <p:xfrm>
          <a:off x="6400800" y="3657600"/>
          <a:ext cx="5486400" cy="2743200"/>
        </p:xfrm>
        <a:graphic xmlns:a="http://schemas.openxmlformats.org/drawingml/2006/main">
          <a:graphicData uri="http://schemas.openxmlformats.org/drawingml/2006/chart">
            <c:chart xmlns:c="http://schemas.openxmlformats.org/drawingml/2006/chart" r:id="rId4"/>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graphicFrame>
        <p:nvGraphicFramePr>
          <p:cNvPr id="16" name="Table 15"/>
          <p:cNvGraphicFramePr>
            <a:graphicFrameLocks noGrp="1"/>
          </p:cNvGraphicFramePr>
          <p:nvPr>
            <p:extLst>
              <p:ext uri="{D42A27DB-BD31-4B8C-83A1-F6EECF244321}">
                <p14:modId xmlns:p14="http://schemas.microsoft.com/office/powerpoint/2010/main" val="1579011935"/>
              </p:ext>
            </p:extLst>
          </p:nvPr>
        </p:nvGraphicFramePr>
        <p:xfrm>
          <a:off x="365760" y="118872"/>
          <a:ext cx="11430000" cy="0"/>
        </p:xfrm>
        <a:graphic>
          <a:graphicData uri="http://schemas.openxmlformats.org/drawingml/2006/table">
            <a:tbl>
              <a:tblPr/>
              <a:tblGrid>
                <a:gridCol w="8229600"/>
                <a:gridCol w="3200400"/>
              </a:tblGrid>
              <a:tr h="0">
                <a:tc>
                  <a:txBody>
                    <a:bodyPr/>
                    <a:lstStyle/>
                    <a:p>
                      <a:pPr>
                        <a:buNone/>
                      </a:pPr>
                      <a:r>
                        <a:rPr lang="en-US" sz="1200" dirty="0" smtClean="0">
                          <a:solidFill>
                            <a:srgbClr val="9F9F9F"/>
                          </a:solidFill>
                        </a:rPr>
                        <a:t>Chart Examples: Line Chart: lineDataSymbol option test</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c>
                  <a:txBody>
                    <a:bodyPr/>
                    <a:lstStyle/>
                    <a:p>
                      <a:pPr algn="r">
                        <a:buNone/>
                      </a:pPr>
                      <a:r>
                        <a:rPr lang="en-US" sz="1200" dirty="0" smtClean="0">
                          <a:solidFill>
                            <a:srgbClr val="9F9F9F"/>
                          </a:solidFill>
                        </a:rPr>
                        <a:t>PptxGenJS</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graphicFrame>
        <p:nvGraphicFramePr>
          <p:cNvPr id="4" name="Chart 3"/>
          <p:cNvGraphicFramePr/>
          <p:nvPr/>
        </p:nvGraphicFramePr>
        <p:xfrm>
          <a:off x="0" y="457200"/>
          <a:ext cx="3886200" cy="2057400"/>
        </p:xfrm>
        <a:graphic xmlns:a="http://schemas.openxmlformats.org/drawingml/2006/main">
          <a:graphicData uri="http://schemas.openxmlformats.org/drawingml/2006/chart">
            <c:chart xmlns:c="http://schemas.openxmlformats.org/drawingml/2006/chart" r:id="rId1"/>
          </a:graphicData>
        </a:graphic>
      </p:graphicFrame>
      <p:graphicFrame>
        <p:nvGraphicFramePr>
          <p:cNvPr id="5" name="Chart 4"/>
          <p:cNvGraphicFramePr/>
          <p:nvPr/>
        </p:nvGraphicFramePr>
        <p:xfrm>
          <a:off x="3886200" y="457200"/>
          <a:ext cx="3886200" cy="2057400"/>
        </p:xfrm>
        <a:graphic xmlns:a="http://schemas.openxmlformats.org/drawingml/2006/main">
          <a:graphicData uri="http://schemas.openxmlformats.org/drawingml/2006/chart">
            <c:chart xmlns:c="http://schemas.openxmlformats.org/drawingml/2006/chart" r:id="rId2"/>
          </a:graphicData>
        </a:graphic>
      </p:graphicFrame>
      <p:graphicFrame>
        <p:nvGraphicFramePr>
          <p:cNvPr id="6" name="Chart 5"/>
          <p:cNvGraphicFramePr/>
          <p:nvPr/>
        </p:nvGraphicFramePr>
        <p:xfrm>
          <a:off x="7772400" y="457200"/>
          <a:ext cx="3886200" cy="2057400"/>
        </p:xfrm>
        <a:graphic xmlns:a="http://schemas.openxmlformats.org/drawingml/2006/main">
          <a:graphicData uri="http://schemas.openxmlformats.org/drawingml/2006/chart">
            <c:chart xmlns:c="http://schemas.openxmlformats.org/drawingml/2006/chart" r:id="rId3"/>
          </a:graphicData>
        </a:graphic>
      </p:graphicFrame>
      <p:graphicFrame>
        <p:nvGraphicFramePr>
          <p:cNvPr id="7" name="Chart 6"/>
          <p:cNvGraphicFramePr/>
          <p:nvPr/>
        </p:nvGraphicFramePr>
        <p:xfrm>
          <a:off x="0" y="2514600"/>
          <a:ext cx="3886200" cy="2057400"/>
        </p:xfrm>
        <a:graphic xmlns:a="http://schemas.openxmlformats.org/drawingml/2006/main">
          <a:graphicData uri="http://schemas.openxmlformats.org/drawingml/2006/chart">
            <c:chart xmlns:c="http://schemas.openxmlformats.org/drawingml/2006/chart" r:id="rId4"/>
          </a:graphicData>
        </a:graphic>
      </p:graphicFrame>
      <p:graphicFrame>
        <p:nvGraphicFramePr>
          <p:cNvPr id="8" name="Chart 7"/>
          <p:cNvGraphicFramePr/>
          <p:nvPr/>
        </p:nvGraphicFramePr>
        <p:xfrm>
          <a:off x="3886200" y="2514600"/>
          <a:ext cx="3886200" cy="2057400"/>
        </p:xfrm>
        <a:graphic xmlns:a="http://schemas.openxmlformats.org/drawingml/2006/main">
          <a:graphicData uri="http://schemas.openxmlformats.org/drawingml/2006/chart">
            <c:chart xmlns:c="http://schemas.openxmlformats.org/drawingml/2006/chart" r:id="rId5"/>
          </a:graphicData>
        </a:graphic>
      </p:graphicFrame>
      <p:graphicFrame>
        <p:nvGraphicFramePr>
          <p:cNvPr id="9" name="Chart 8"/>
          <p:cNvGraphicFramePr/>
          <p:nvPr/>
        </p:nvGraphicFramePr>
        <p:xfrm>
          <a:off x="7772400" y="2514600"/>
          <a:ext cx="3886200" cy="2057400"/>
        </p:xfrm>
        <a:graphic xmlns:a="http://schemas.openxmlformats.org/drawingml/2006/main">
          <a:graphicData uri="http://schemas.openxmlformats.org/drawingml/2006/chart">
            <c:chart xmlns:c="http://schemas.openxmlformats.org/drawingml/2006/chart" r:id="rId6"/>
          </a:graphicData>
        </a:graphic>
      </p:graphicFrame>
      <p:graphicFrame>
        <p:nvGraphicFramePr>
          <p:cNvPr id="10" name="Chart 9"/>
          <p:cNvGraphicFramePr/>
          <p:nvPr/>
        </p:nvGraphicFramePr>
        <p:xfrm>
          <a:off x="0" y="4572000"/>
          <a:ext cx="3886200" cy="2057400"/>
        </p:xfrm>
        <a:graphic xmlns:a="http://schemas.openxmlformats.org/drawingml/2006/main">
          <a:graphicData uri="http://schemas.openxmlformats.org/drawingml/2006/chart">
            <c:chart xmlns:c="http://schemas.openxmlformats.org/drawingml/2006/chart" r:id="rId7"/>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graphicFrame>
        <p:nvGraphicFramePr>
          <p:cNvPr id="17" name="Table 16"/>
          <p:cNvGraphicFramePr>
            <a:graphicFrameLocks noGrp="1"/>
          </p:cNvGraphicFramePr>
          <p:nvPr>
            <p:extLst>
              <p:ext uri="{D42A27DB-BD31-4B8C-83A1-F6EECF244321}">
                <p14:modId xmlns:p14="http://schemas.microsoft.com/office/powerpoint/2010/main" val="1579011935"/>
              </p:ext>
            </p:extLst>
          </p:nvPr>
        </p:nvGraphicFramePr>
        <p:xfrm>
          <a:off x="365760" y="118872"/>
          <a:ext cx="11430000" cy="0"/>
        </p:xfrm>
        <a:graphic>
          <a:graphicData uri="http://schemas.openxmlformats.org/drawingml/2006/table">
            <a:tbl>
              <a:tblPr/>
              <a:tblGrid>
                <a:gridCol w="8229600"/>
                <a:gridCol w="3200400"/>
              </a:tblGrid>
              <a:tr h="0">
                <a:tc>
                  <a:txBody>
                    <a:bodyPr/>
                    <a:lstStyle/>
                    <a:p>
                      <a:pPr>
                        <a:buNone/>
                      </a:pPr>
                      <a:r>
                        <a:rPr lang="en-US" sz="1200" dirty="0" smtClean="0">
                          <a:solidFill>
                            <a:srgbClr val="9F9F9F"/>
                          </a:solidFill>
                        </a:rPr>
                        <a:t>Chart Examples: Line Chart: Lots of Lines</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c>
                  <a:txBody>
                    <a:bodyPr/>
                    <a:lstStyle/>
                    <a:p>
                      <a:pPr algn="r">
                        <a:buNone/>
                      </a:pPr>
                      <a:r>
                        <a:rPr lang="en-US" sz="1200" dirty="0" smtClean="0">
                          <a:solidFill>
                            <a:srgbClr val="9F9F9F"/>
                          </a:solidFill>
                        </a:rPr>
                        <a:t>PptxGenJS</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graphicFrame>
        <p:nvGraphicFramePr>
          <p:cNvPr id="4" name="Chart 3"/>
          <p:cNvGraphicFramePr/>
          <p:nvPr/>
        </p:nvGraphicFramePr>
        <p:xfrm>
          <a:off x="457200" y="548640"/>
          <a:ext cx="11582400" cy="5829300"/>
        </p:xfrm>
        <a:graphic xmlns:a="http://schemas.openxmlformats.org/drawingml/2006/main">
          <a:graphicData uri="http://schemas.openxmlformats.org/drawingml/2006/chart">
            <c:chart xmlns:c="http://schemas.openxmlformats.org/drawingml/2006/chart" r:id="rId1"/>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graphicFrame>
        <p:nvGraphicFramePr>
          <p:cNvPr id="18" name="Table 17"/>
          <p:cNvGraphicFramePr>
            <a:graphicFrameLocks noGrp="1"/>
          </p:cNvGraphicFramePr>
          <p:nvPr>
            <p:extLst>
              <p:ext uri="{D42A27DB-BD31-4B8C-83A1-F6EECF244321}">
                <p14:modId xmlns:p14="http://schemas.microsoft.com/office/powerpoint/2010/main" val="1579011935"/>
              </p:ext>
            </p:extLst>
          </p:nvPr>
        </p:nvGraphicFramePr>
        <p:xfrm>
          <a:off x="365760" y="118872"/>
          <a:ext cx="11430000" cy="0"/>
        </p:xfrm>
        <a:graphic>
          <a:graphicData uri="http://schemas.openxmlformats.org/drawingml/2006/table">
            <a:tbl>
              <a:tblPr/>
              <a:tblGrid>
                <a:gridCol w="8229600"/>
                <a:gridCol w="3200400"/>
              </a:tblGrid>
              <a:tr h="0">
                <a:tc>
                  <a:txBody>
                    <a:bodyPr/>
                    <a:lstStyle/>
                    <a:p>
                      <a:pPr>
                        <a:buNone/>
                      </a:pPr>
                      <a:r>
                        <a:rPr lang="en-US" sz="1200" dirty="0" smtClean="0">
                          <a:solidFill>
                            <a:srgbClr val="9F9F9F"/>
                          </a:solidFill>
                        </a:rPr>
                        <a:t>Chart Examples: Area Chart</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c>
                  <a:txBody>
                    <a:bodyPr/>
                    <a:lstStyle/>
                    <a:p>
                      <a:pPr algn="r">
                        <a:buNone/>
                      </a:pPr>
                      <a:r>
                        <a:rPr lang="en-US" sz="1200" dirty="0" smtClean="0">
                          <a:solidFill>
                            <a:srgbClr val="9F9F9F"/>
                          </a:solidFill>
                        </a:rPr>
                        <a:t>PptxGenJS</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graphicFrame>
        <p:nvGraphicFramePr>
          <p:cNvPr id="4" name="Chart 3"/>
          <p:cNvGraphicFramePr/>
          <p:nvPr/>
        </p:nvGraphicFramePr>
        <p:xfrm>
          <a:off x="457200" y="548640"/>
          <a:ext cx="5486400" cy="2743200"/>
        </p:xfrm>
        <a:graphic xmlns:a="http://schemas.openxmlformats.org/drawingml/2006/main">
          <a:graphicData uri="http://schemas.openxmlformats.org/drawingml/2006/chart">
            <c:chart xmlns:c="http://schemas.openxmlformats.org/drawingml/2006/chart" r:id="rId1"/>
          </a:graphicData>
        </a:graphic>
      </p:graphicFrame>
      <p:graphicFrame>
        <p:nvGraphicFramePr>
          <p:cNvPr id="5" name="Chart 4"/>
          <p:cNvGraphicFramePr/>
          <p:nvPr/>
        </p:nvGraphicFramePr>
        <p:xfrm>
          <a:off x="6400800" y="548640"/>
          <a:ext cx="5486400" cy="2743200"/>
        </p:xfrm>
        <a:graphic xmlns:a="http://schemas.openxmlformats.org/drawingml/2006/main">
          <a:graphicData uri="http://schemas.openxmlformats.org/drawingml/2006/chart">
            <c:chart xmlns:c="http://schemas.openxmlformats.org/drawingml/2006/chart" r:id="rId2"/>
          </a:graphicData>
        </a:graphic>
      </p:graphicFrame>
      <p:graphicFrame>
        <p:nvGraphicFramePr>
          <p:cNvPr id="6" name="Chart 5"/>
          <p:cNvGraphicFramePr/>
          <p:nvPr/>
        </p:nvGraphicFramePr>
        <p:xfrm>
          <a:off x="457200" y="3657600"/>
          <a:ext cx="5486400" cy="2743200"/>
        </p:xfrm>
        <a:graphic xmlns:a="http://schemas.openxmlformats.org/drawingml/2006/main">
          <a:graphicData uri="http://schemas.openxmlformats.org/drawingml/2006/chart">
            <c:chart xmlns:c="http://schemas.openxmlformats.org/drawingml/2006/chart" r:id="rId3"/>
          </a:graphicData>
        </a:graphic>
      </p:graphicFrame>
      <p:graphicFrame>
        <p:nvGraphicFramePr>
          <p:cNvPr id="7" name="Chart 6"/>
          <p:cNvGraphicFramePr/>
          <p:nvPr/>
        </p:nvGraphicFramePr>
        <p:xfrm>
          <a:off x="6400800" y="3657600"/>
          <a:ext cx="5486400" cy="2743200"/>
        </p:xfrm>
        <a:graphic xmlns:a="http://schemas.openxmlformats.org/drawingml/2006/main">
          <a:graphicData uri="http://schemas.openxmlformats.org/drawingml/2006/chart">
            <c:chart xmlns:c="http://schemas.openxmlformats.org/drawingml/2006/chart" r:id="rId4"/>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graphicFrame>
        <p:nvGraphicFramePr>
          <p:cNvPr id="19" name="Table 18"/>
          <p:cNvGraphicFramePr>
            <a:graphicFrameLocks noGrp="1"/>
          </p:cNvGraphicFramePr>
          <p:nvPr>
            <p:extLst>
              <p:ext uri="{D42A27DB-BD31-4B8C-83A1-F6EECF244321}">
                <p14:modId xmlns:p14="http://schemas.microsoft.com/office/powerpoint/2010/main" val="1579011935"/>
              </p:ext>
            </p:extLst>
          </p:nvPr>
        </p:nvGraphicFramePr>
        <p:xfrm>
          <a:off x="365760" y="118872"/>
          <a:ext cx="11430000" cy="0"/>
        </p:xfrm>
        <a:graphic>
          <a:graphicData uri="http://schemas.openxmlformats.org/drawingml/2006/table">
            <a:tbl>
              <a:tblPr/>
              <a:tblGrid>
                <a:gridCol w="8229600"/>
                <a:gridCol w="3200400"/>
              </a:tblGrid>
              <a:tr h="0">
                <a:tc>
                  <a:txBody>
                    <a:bodyPr/>
                    <a:lstStyle/>
                    <a:p>
                      <a:pPr>
                        <a:buNone/>
                      </a:pPr>
                      <a:r>
                        <a:rPr lang="en-US" sz="1200" dirty="0" smtClean="0">
                          <a:solidFill>
                            <a:srgbClr val="9F9F9F"/>
                          </a:solidFill>
                        </a:rPr>
                        <a:t>Chart Examples: Pie Charts: Legends</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c>
                  <a:txBody>
                    <a:bodyPr/>
                    <a:lstStyle/>
                    <a:p>
                      <a:pPr algn="r">
                        <a:buNone/>
                      </a:pPr>
                      <a:r>
                        <a:rPr lang="en-US" sz="1200" dirty="0" smtClean="0">
                          <a:solidFill>
                            <a:srgbClr val="9F9F9F"/>
                          </a:solidFill>
                        </a:rPr>
                        <a:t>PptxGenJS</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pic>
        <p:nvPicPr>
          <p:cNvPr id="4" name="Object 3" descr="../examples/images/cc_copyremix.gif">    </p:cNvPr>
          <p:cNvPicPr>
            <a:picLocks noChangeAspect="1"/>
          </p:cNvPicPr>
          <p:nvPr/>
        </p:nvPicPr>
        <p:blipFill>
          <a:blip r:embed="rId1"/>
          <a:stretch>
            <a:fillRect/>
          </a:stretch>
        </p:blipFill>
        <p:spPr>
          <a:xfrm>
            <a:off x="457200" y="914400"/>
            <a:ext cx="1097280" cy="1097280"/>
          </a:xfrm>
          <a:prstGeom prst="rect">
            <a:avLst/>
          </a:prstGeom>
        </p:spPr>
      </p:pic>
      <p:sp>
        <p:nvSpPr>
          <p:cNvPr id="5" name="Object 4"/>
          <p:cNvSpPr/>
          <p:nvPr/>
        </p:nvSpPr>
        <p:spPr>
          <a:xfrm>
            <a:off x="457200" y="457200"/>
            <a:ext cx="3840480" cy="2926080"/>
          </a:xfrm>
          <a:prstGeom prst="rect">
            <a:avLst/>
          </a:prstGeom>
          <a:solidFill>
            <a:srgbClr val="F1F1F1"/>
          </a:solidFill>
        </p:spPr>
        <p:txBody>
          <a:bodyPr wrap="square" rtlCol="0" anchor="ctr"/>
          <a:lstStyle/>
          <a:p>
            <a:pPr>
              <a:buNone/>
            </a:pPr>
            <a:r>
              <a:rPr lang="en-US" dirty="0" smtClean="0">
                <a:solidFill>
                  <a:srgbClr val="F1F1F1"/>
                </a:solidFill>
              </a:rPr>
              <a:t>.</a:t>
            </a:r>
            <a:endParaRPr lang="en-US" dirty="0"/>
          </a:p>
        </p:txBody>
      </p:sp>
      <p:graphicFrame>
        <p:nvGraphicFramePr>
          <p:cNvPr id="6" name="Chart 5"/>
          <p:cNvGraphicFramePr/>
          <p:nvPr/>
        </p:nvGraphicFramePr>
        <p:xfrm>
          <a:off x="457200" y="457200"/>
          <a:ext cx="3840480" cy="2926080"/>
        </p:xfrm>
        <a:graphic xmlns:a="http://schemas.openxmlformats.org/drawingml/2006/main">
          <a:graphicData uri="http://schemas.openxmlformats.org/drawingml/2006/chart">
            <c:chart xmlns:c="http://schemas.openxmlformats.org/drawingml/2006/chart" r:id="rId2"/>
          </a:graphicData>
        </a:graphic>
      </p:graphicFrame>
      <p:sp>
        <p:nvSpPr>
          <p:cNvPr id="7" name="Object 6"/>
          <p:cNvSpPr/>
          <p:nvPr/>
        </p:nvSpPr>
        <p:spPr>
          <a:xfrm>
            <a:off x="5120640" y="457200"/>
            <a:ext cx="2926080" cy="2926080"/>
          </a:xfrm>
          <a:prstGeom prst="rect">
            <a:avLst/>
          </a:prstGeom>
          <a:solidFill>
            <a:srgbClr val="F1F1F1"/>
          </a:solidFill>
        </p:spPr>
        <p:txBody>
          <a:bodyPr wrap="square" rtlCol="0" anchor="ctr"/>
          <a:lstStyle/>
          <a:p>
            <a:pPr>
              <a:buNone/>
            </a:pPr>
            <a:r>
              <a:rPr lang="en-US" dirty="0" smtClean="0">
                <a:solidFill>
                  <a:srgbClr val="F1F1F1"/>
                </a:solidFill>
              </a:rPr>
              <a:t>.</a:t>
            </a:r>
            <a:endParaRPr lang="en-US" dirty="0"/>
          </a:p>
        </p:txBody>
      </p:sp>
      <p:graphicFrame>
        <p:nvGraphicFramePr>
          <p:cNvPr id="8" name="Chart 7"/>
          <p:cNvGraphicFramePr/>
          <p:nvPr/>
        </p:nvGraphicFramePr>
        <p:xfrm>
          <a:off x="5120640" y="457200"/>
          <a:ext cx="2926080" cy="2926080"/>
        </p:xfrm>
        <a:graphic xmlns:a="http://schemas.openxmlformats.org/drawingml/2006/main">
          <a:graphicData uri="http://schemas.openxmlformats.org/drawingml/2006/chart">
            <c:chart xmlns:c="http://schemas.openxmlformats.org/drawingml/2006/chart" r:id="rId3"/>
          </a:graphicData>
        </a:graphic>
      </p:graphicFrame>
      <p:sp>
        <p:nvSpPr>
          <p:cNvPr id="9" name="Object 8"/>
          <p:cNvSpPr/>
          <p:nvPr/>
        </p:nvSpPr>
        <p:spPr>
          <a:xfrm>
            <a:off x="457200" y="3657600"/>
            <a:ext cx="3840480" cy="2926080"/>
          </a:xfrm>
          <a:prstGeom prst="rect">
            <a:avLst/>
          </a:prstGeom>
          <a:solidFill>
            <a:srgbClr val="F1F1F1"/>
          </a:solidFill>
        </p:spPr>
        <p:txBody>
          <a:bodyPr wrap="square" rtlCol="0" anchor="ctr"/>
          <a:lstStyle/>
          <a:p>
            <a:pPr>
              <a:buNone/>
            </a:pPr>
            <a:r>
              <a:rPr lang="en-US" dirty="0" smtClean="0">
                <a:solidFill>
                  <a:srgbClr val="F1F1F1"/>
                </a:solidFill>
              </a:rPr>
              <a:t>.</a:t>
            </a:r>
            <a:endParaRPr lang="en-US" dirty="0"/>
          </a:p>
        </p:txBody>
      </p:sp>
      <p:graphicFrame>
        <p:nvGraphicFramePr>
          <p:cNvPr id="10" name="Chart 9"/>
          <p:cNvGraphicFramePr/>
          <p:nvPr/>
        </p:nvGraphicFramePr>
        <p:xfrm>
          <a:off x="457200" y="3657600"/>
          <a:ext cx="3840480" cy="2926080"/>
        </p:xfrm>
        <a:graphic xmlns:a="http://schemas.openxmlformats.org/drawingml/2006/main">
          <a:graphicData uri="http://schemas.openxmlformats.org/drawingml/2006/chart">
            <c:chart xmlns:c="http://schemas.openxmlformats.org/drawingml/2006/chart" r:id="rId4"/>
          </a:graphicData>
        </a:graphic>
      </p:graphicFrame>
      <p:sp>
        <p:nvSpPr>
          <p:cNvPr id="11" name="Object 10"/>
          <p:cNvSpPr/>
          <p:nvPr/>
        </p:nvSpPr>
        <p:spPr>
          <a:xfrm>
            <a:off x="5120640" y="3657600"/>
            <a:ext cx="2926080" cy="2926080"/>
          </a:xfrm>
          <a:prstGeom prst="rect">
            <a:avLst/>
          </a:prstGeom>
          <a:solidFill>
            <a:srgbClr val="F1F1F1"/>
          </a:solidFill>
        </p:spPr>
        <p:txBody>
          <a:bodyPr wrap="square" rtlCol="0" anchor="ctr"/>
          <a:lstStyle/>
          <a:p>
            <a:pPr>
              <a:buNone/>
            </a:pPr>
            <a:r>
              <a:rPr lang="en-US" dirty="0" smtClean="0">
                <a:solidFill>
                  <a:srgbClr val="F1F1F1"/>
                </a:solidFill>
              </a:rPr>
              <a:t>.</a:t>
            </a:r>
            <a:endParaRPr lang="en-US" dirty="0"/>
          </a:p>
        </p:txBody>
      </p:sp>
      <p:graphicFrame>
        <p:nvGraphicFramePr>
          <p:cNvPr id="12" name="Chart 11"/>
          <p:cNvGraphicFramePr/>
          <p:nvPr/>
        </p:nvGraphicFramePr>
        <p:xfrm>
          <a:off x="5120640" y="3657600"/>
          <a:ext cx="2926080" cy="2926080"/>
        </p:xfrm>
        <a:graphic xmlns:a="http://schemas.openxmlformats.org/drawingml/2006/main">
          <a:graphicData uri="http://schemas.openxmlformats.org/drawingml/2006/chart">
            <c:chart xmlns:c="http://schemas.openxmlformats.org/drawingml/2006/chart" r:id="rId5"/>
          </a:graphicData>
        </a:graphic>
      </p:graphicFrame>
      <p:sp>
        <p:nvSpPr>
          <p:cNvPr id="13" name="Object 12"/>
          <p:cNvSpPr/>
          <p:nvPr/>
        </p:nvSpPr>
        <p:spPr>
          <a:xfrm>
            <a:off x="8961120" y="457200"/>
            <a:ext cx="2926080" cy="2926080"/>
          </a:xfrm>
          <a:prstGeom prst="rect">
            <a:avLst/>
          </a:prstGeom>
          <a:solidFill>
            <a:srgbClr val="F1F1F1"/>
          </a:solidFill>
        </p:spPr>
        <p:txBody>
          <a:bodyPr wrap="square" rtlCol="0" anchor="ctr"/>
          <a:lstStyle/>
          <a:p>
            <a:pPr>
              <a:buNone/>
            </a:pPr>
            <a:r>
              <a:rPr lang="en-US" dirty="0" smtClean="0">
                <a:solidFill>
                  <a:srgbClr val="F1F1F1"/>
                </a:solidFill>
              </a:rPr>
              <a:t>.</a:t>
            </a:r>
            <a:endParaRPr lang="en-US" dirty="0"/>
          </a:p>
        </p:txBody>
      </p:sp>
      <p:graphicFrame>
        <p:nvGraphicFramePr>
          <p:cNvPr id="14" name="Chart 13"/>
          <p:cNvGraphicFramePr/>
          <p:nvPr/>
        </p:nvGraphicFramePr>
        <p:xfrm>
          <a:off x="8961120" y="457200"/>
          <a:ext cx="2926080" cy="2926080"/>
        </p:xfrm>
        <a:graphic xmlns:a="http://schemas.openxmlformats.org/drawingml/2006/main">
          <a:graphicData uri="http://schemas.openxmlformats.org/drawingml/2006/chart">
            <c:chart xmlns:c="http://schemas.openxmlformats.org/drawingml/2006/chart" r:id="rId6"/>
          </a:graphicData>
        </a:graphic>
      </p:graphicFrame>
      <p:sp>
        <p:nvSpPr>
          <p:cNvPr id="15" name="Object 14"/>
          <p:cNvSpPr/>
          <p:nvPr/>
        </p:nvSpPr>
        <p:spPr>
          <a:xfrm>
            <a:off x="8961120" y="3657600"/>
            <a:ext cx="2926080" cy="2926080"/>
          </a:xfrm>
          <a:prstGeom prst="rect">
            <a:avLst/>
          </a:prstGeom>
          <a:solidFill>
            <a:srgbClr val="F1F1F1"/>
          </a:solidFill>
        </p:spPr>
        <p:txBody>
          <a:bodyPr wrap="square" rtlCol="0" anchor="ctr"/>
          <a:lstStyle/>
          <a:p>
            <a:pPr>
              <a:buNone/>
            </a:pPr>
            <a:r>
              <a:rPr lang="en-US" dirty="0" smtClean="0">
                <a:solidFill>
                  <a:srgbClr val="F1F1F1"/>
                </a:solidFill>
              </a:rPr>
              <a:t>.</a:t>
            </a:r>
            <a:endParaRPr lang="en-US" dirty="0"/>
          </a:p>
        </p:txBody>
      </p:sp>
      <p:graphicFrame>
        <p:nvGraphicFramePr>
          <p:cNvPr id="16" name="Chart 15"/>
          <p:cNvGraphicFramePr/>
          <p:nvPr/>
        </p:nvGraphicFramePr>
        <p:xfrm>
          <a:off x="8961120" y="3657600"/>
          <a:ext cx="2926080" cy="2926080"/>
        </p:xfrm>
        <a:graphic xmlns:a="http://schemas.openxmlformats.org/drawingml/2006/main">
          <a:graphicData uri="http://schemas.openxmlformats.org/drawingml/2006/chart">
            <c:chart xmlns:c="http://schemas.openxmlformats.org/drawingml/2006/chart" r:id="rId7"/>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graphicFrame>
        <p:nvGraphicFramePr>
          <p:cNvPr id="20" name="Table 19"/>
          <p:cNvGraphicFramePr>
            <a:graphicFrameLocks noGrp="1"/>
          </p:cNvGraphicFramePr>
          <p:nvPr>
            <p:extLst>
              <p:ext uri="{D42A27DB-BD31-4B8C-83A1-F6EECF244321}">
                <p14:modId xmlns:p14="http://schemas.microsoft.com/office/powerpoint/2010/main" val="1579011935"/>
              </p:ext>
            </p:extLst>
          </p:nvPr>
        </p:nvGraphicFramePr>
        <p:xfrm>
          <a:off x="365760" y="118872"/>
          <a:ext cx="11430000" cy="0"/>
        </p:xfrm>
        <a:graphic>
          <a:graphicData uri="http://schemas.openxmlformats.org/drawingml/2006/table">
            <a:tbl>
              <a:tblPr/>
              <a:tblGrid>
                <a:gridCol w="8229600"/>
                <a:gridCol w="3200400"/>
              </a:tblGrid>
              <a:tr h="0">
                <a:tc>
                  <a:txBody>
                    <a:bodyPr/>
                    <a:lstStyle/>
                    <a:p>
                      <a:pPr>
                        <a:buNone/>
                      </a:pPr>
                      <a:r>
                        <a:rPr lang="en-US" sz="1200" dirty="0" smtClean="0">
                          <a:solidFill>
                            <a:srgbClr val="9F9F9F"/>
                          </a:solidFill>
                        </a:rPr>
                        <a:t>Chart Examples: Doughnut Chart</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c>
                  <a:txBody>
                    <a:bodyPr/>
                    <a:lstStyle/>
                    <a:p>
                      <a:pPr algn="r">
                        <a:buNone/>
                      </a:pPr>
                      <a:r>
                        <a:rPr lang="en-US" sz="1200" dirty="0" smtClean="0">
                          <a:solidFill>
                            <a:srgbClr val="9F9F9F"/>
                          </a:solidFill>
                        </a:rPr>
                        <a:t>PptxGenJS</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sp>
        <p:nvSpPr>
          <p:cNvPr id="4" name="Object 3"/>
          <p:cNvSpPr/>
          <p:nvPr/>
        </p:nvSpPr>
        <p:spPr>
          <a:xfrm>
            <a:off x="457200" y="914400"/>
            <a:ext cx="5486400" cy="5486400"/>
          </a:xfrm>
          <a:prstGeom prst="rect">
            <a:avLst/>
          </a:prstGeom>
          <a:solidFill>
            <a:srgbClr val="F1F1F1"/>
          </a:solidFill>
        </p:spPr>
        <p:txBody>
          <a:bodyPr wrap="square" rtlCol="0" anchor="ctr"/>
          <a:lstStyle/>
          <a:p>
            <a:pPr>
              <a:buNone/>
            </a:pPr>
            <a:r>
              <a:rPr lang="en-US" dirty="0" smtClean="0">
                <a:solidFill>
                  <a:srgbClr val="F1F1F1"/>
                </a:solidFill>
              </a:rPr>
              <a:t>.</a:t>
            </a:r>
            <a:endParaRPr lang="en-US" dirty="0"/>
          </a:p>
        </p:txBody>
      </p:sp>
      <p:graphicFrame>
        <p:nvGraphicFramePr>
          <p:cNvPr id="5" name="Chart 4"/>
          <p:cNvGraphicFramePr/>
          <p:nvPr/>
        </p:nvGraphicFramePr>
        <p:xfrm>
          <a:off x="457200" y="914400"/>
          <a:ext cx="5486400" cy="5486400"/>
        </p:xfrm>
        <a:graphic xmlns:a="http://schemas.openxmlformats.org/drawingml/2006/main">
          <a:graphicData uri="http://schemas.openxmlformats.org/drawingml/2006/chart">
            <c:chart xmlns:c="http://schemas.openxmlformats.org/drawingml/2006/chart" r:id="rId1"/>
          </a:graphicData>
        </a:graphic>
      </p:graphicFrame>
      <p:graphicFrame>
        <p:nvGraphicFramePr>
          <p:cNvPr id="6" name="Chart 5"/>
          <p:cNvGraphicFramePr/>
          <p:nvPr/>
        </p:nvGraphicFramePr>
        <p:xfrm>
          <a:off x="6400800" y="914400"/>
          <a:ext cx="5486400" cy="5486400"/>
        </p:xfrm>
        <a:graphic xmlns:a="http://schemas.openxmlformats.org/drawingml/2006/main">
          <a:graphicData uri="http://schemas.openxmlformats.org/drawingml/2006/chart">
            <c:chart xmlns:c="http://schemas.openxmlformats.org/drawingml/2006/chart" r:id="rId2"/>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Object 2"/>
          <p:cNvSpPr/>
          <p:nvPr>
            <p:ph idx="103" type="title" hasCustomPrompt="1"/>
          </p:nvPr>
        </p:nvSpPr>
        <p:spPr>
          <a:xfrm>
            <a:off x="548640" y="182880"/>
            <a:ext cx="10972800" cy="914400"/>
          </a:xfrm>
          <a:prstGeom prst="rect">
            <a:avLst/>
          </a:prstGeom>
          <a:noFill/>
        </p:spPr>
        <p:txBody>
          <a:bodyPr wrap="square" rtlCol="0"/>
          <a:lstStyle/>
          <a:p>
            <a:pPr>
              <a:buNone/>
            </a:pPr>
            <a:r>
              <a:rPr lang="en-US" dirty="0" smtClean="0"/>
              <a:t/>
            </a:r>
            <a:endParaRPr lang="en-US" dirty="0"/>
          </a:p>
        </p:txBody>
      </p:sp>
      <p:sp>
        <p:nvSpPr>
          <p:cNvPr id="4" name="Object 3"/>
          <p:cNvSpPr/>
          <p:nvPr>
            <p:ph idx="104" type="body" hasCustomPrompt="1"/>
          </p:nvPr>
        </p:nvSpPr>
        <p:spPr>
          <a:xfrm>
            <a:off x="548640" y="1371600"/>
            <a:ext cx="10972800" cy="4800600"/>
          </a:xfrm>
          <a:prstGeom prst="rect">
            <a:avLst/>
          </a:prstGeom>
          <a:noFill/>
        </p:spPr>
        <p:txBody>
          <a:bodyPr wrap="square" rtlCol="0"/>
          <a:lstStyle/>
          <a:p>
            <a:pPr>
              <a:buNone/>
            </a:pPr>
            <a:r>
              <a:rPr lang="en-US" dirty="0" smtClean="0"/>
              <a:t/>
            </a:r>
            <a:endParaRPr lang="en-US" dirty="0"/>
          </a:p>
        </p:txBody>
      </p:sp>
      <p:sp>
        <p:nvSpPr>
          <p:cNvPr id="25" name="Slide Number Placeholder 24"/>
          <p:cNvSpPr>
            <a:spLocks noGrp="1"/>
          </p:cNvSpPr>
          <p:nvPr>
            <p:ph type="sldNum" sz="quarter" idx="4294967295"/>
          </p:nvPr>
        </p:nvSpPr>
        <p:spPr>
          <a:xfrm>
            <a:off x="548640" y="6492240"/>
            <a:ext cx="800000" cy="300000"/>
          </a:xfrm>
          <a:prstGeom prst="rect">
            <a:avLst/>
          </a:prstGeom>
          <a:extLst>
            <a:ext uri="{C572A759-6A51-4108-AA02-DFA0A04FC94B}">
              <ma14:wrappingTextBoxFlag xmlns:ma14="http://schemas.microsoft.com/office/mac/drawingml/2011/main" val="0"/>
            </a:ext>
          </a:extLst>
        </p:spPr>
        <p:txBody>
          <a:bodyPr/>
          <a:lstStyle>
            <a:lvl1pPr>
              <a:defRPr sz="1000">
                <a:solidFill>
                  <a:srgbClr val="FFFFFF"/>
                </a:solidFill>
                <a:latin typeface="Arial"/>
                <a:ea typeface="Arial"/>
                <a:cs typeface="Arial"/>
              </a:defRPr>
            </a:lvl1pPr>
          </a:lstStyle>
          <a:p>
            <a:fld id="{F7021451-1387-4CA6-816F-3879F97B5CBC}" type="slidenum">
              <a:rPr lang="en-US" smtClean="0"/>
              <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graphicFrame>
        <p:nvGraphicFramePr>
          <p:cNvPr id="21" name="Table 20"/>
          <p:cNvGraphicFramePr>
            <a:graphicFrameLocks noGrp="1"/>
          </p:cNvGraphicFramePr>
          <p:nvPr>
            <p:extLst>
              <p:ext uri="{D42A27DB-BD31-4B8C-83A1-F6EECF244321}">
                <p14:modId xmlns:p14="http://schemas.microsoft.com/office/powerpoint/2010/main" val="1579011935"/>
              </p:ext>
            </p:extLst>
          </p:nvPr>
        </p:nvGraphicFramePr>
        <p:xfrm>
          <a:off x="365760" y="118872"/>
          <a:ext cx="11430000" cy="0"/>
        </p:xfrm>
        <a:graphic>
          <a:graphicData uri="http://schemas.openxmlformats.org/drawingml/2006/table">
            <a:tbl>
              <a:tblPr/>
              <a:tblGrid>
                <a:gridCol w="8229600"/>
                <a:gridCol w="3200400"/>
              </a:tblGrid>
              <a:tr h="0">
                <a:tc>
                  <a:txBody>
                    <a:bodyPr/>
                    <a:lstStyle/>
                    <a:p>
                      <a:pPr>
                        <a:buNone/>
                      </a:pPr>
                      <a:r>
                        <a:rPr lang="en-US" sz="1200" dirty="0" smtClean="0">
                          <a:solidFill>
                            <a:srgbClr val="9F9F9F"/>
                          </a:solidFill>
                        </a:rPr>
                        <a:t>Chart Examples: XY Scatter Chart</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c>
                  <a:txBody>
                    <a:bodyPr/>
                    <a:lstStyle/>
                    <a:p>
                      <a:pPr algn="r">
                        <a:buNone/>
                      </a:pPr>
                      <a:r>
                        <a:rPr lang="en-US" sz="1200" dirty="0" smtClean="0">
                          <a:solidFill>
                            <a:srgbClr val="9F9F9F"/>
                          </a:solidFill>
                        </a:rPr>
                        <a:t>PptxGenJS</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graphicFrame>
        <p:nvGraphicFramePr>
          <p:cNvPr id="4" name="Chart 3"/>
          <p:cNvGraphicFramePr/>
          <p:nvPr/>
        </p:nvGraphicFramePr>
        <p:xfrm>
          <a:off x="457200" y="548640"/>
          <a:ext cx="5486400" cy="2743200"/>
        </p:xfrm>
        <a:graphic xmlns:a="http://schemas.openxmlformats.org/drawingml/2006/main">
          <a:graphicData uri="http://schemas.openxmlformats.org/drawingml/2006/chart">
            <c:chart xmlns:c="http://schemas.openxmlformats.org/drawingml/2006/chart" r:id="rId1"/>
          </a:graphicData>
        </a:graphic>
      </p:graphicFrame>
      <p:graphicFrame>
        <p:nvGraphicFramePr>
          <p:cNvPr id="5" name="Chart 4"/>
          <p:cNvGraphicFramePr/>
          <p:nvPr/>
        </p:nvGraphicFramePr>
        <p:xfrm>
          <a:off x="6400800" y="548640"/>
          <a:ext cx="5486400" cy="2743200"/>
        </p:xfrm>
        <a:graphic xmlns:a="http://schemas.openxmlformats.org/drawingml/2006/main">
          <a:graphicData uri="http://schemas.openxmlformats.org/drawingml/2006/chart">
            <c:chart xmlns:c="http://schemas.openxmlformats.org/drawingml/2006/chart" r:id="rId2"/>
          </a:graphicData>
        </a:graphic>
      </p:graphicFrame>
      <p:graphicFrame>
        <p:nvGraphicFramePr>
          <p:cNvPr id="6" name="Chart 5"/>
          <p:cNvGraphicFramePr/>
          <p:nvPr/>
        </p:nvGraphicFramePr>
        <p:xfrm>
          <a:off x="457200" y="3657600"/>
          <a:ext cx="5486400" cy="2743200"/>
        </p:xfrm>
        <a:graphic xmlns:a="http://schemas.openxmlformats.org/drawingml/2006/main">
          <a:graphicData uri="http://schemas.openxmlformats.org/drawingml/2006/chart">
            <c:chart xmlns:c="http://schemas.openxmlformats.org/drawingml/2006/chart" r:id="rId3"/>
          </a:graphicData>
        </a:graphic>
      </p:graphicFrame>
      <p:graphicFrame>
        <p:nvGraphicFramePr>
          <p:cNvPr id="7" name="Chart 6"/>
          <p:cNvGraphicFramePr/>
          <p:nvPr/>
        </p:nvGraphicFramePr>
        <p:xfrm>
          <a:off x="6400800" y="3657600"/>
          <a:ext cx="5486400" cy="2743200"/>
        </p:xfrm>
        <a:graphic xmlns:a="http://schemas.openxmlformats.org/drawingml/2006/main">
          <a:graphicData uri="http://schemas.openxmlformats.org/drawingml/2006/chart">
            <c:chart xmlns:c="http://schemas.openxmlformats.org/drawingml/2006/chart" r:id="rId4"/>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graphicFrame>
        <p:nvGraphicFramePr>
          <p:cNvPr id="22" name="Table 21"/>
          <p:cNvGraphicFramePr>
            <a:graphicFrameLocks noGrp="1"/>
          </p:cNvGraphicFramePr>
          <p:nvPr>
            <p:extLst>
              <p:ext uri="{D42A27DB-BD31-4B8C-83A1-F6EECF244321}">
                <p14:modId xmlns:p14="http://schemas.microsoft.com/office/powerpoint/2010/main" val="1579011935"/>
              </p:ext>
            </p:extLst>
          </p:nvPr>
        </p:nvGraphicFramePr>
        <p:xfrm>
          <a:off x="365760" y="118872"/>
          <a:ext cx="11430000" cy="0"/>
        </p:xfrm>
        <a:graphic>
          <a:graphicData uri="http://schemas.openxmlformats.org/drawingml/2006/table">
            <a:tbl>
              <a:tblPr/>
              <a:tblGrid>
                <a:gridCol w="8229600"/>
                <a:gridCol w="3200400"/>
              </a:tblGrid>
              <a:tr h="0">
                <a:tc>
                  <a:txBody>
                    <a:bodyPr/>
                    <a:lstStyle/>
                    <a:p>
                      <a:pPr>
                        <a:buNone/>
                      </a:pPr>
                      <a:r>
                        <a:rPr lang="en-US" sz="1200" dirty="0" smtClean="0">
                          <a:solidFill>
                            <a:srgbClr val="9F9F9F"/>
                          </a:solidFill>
                        </a:rPr>
                        <a:t>Chart Examples: Bubble Charts</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c>
                  <a:txBody>
                    <a:bodyPr/>
                    <a:lstStyle/>
                    <a:p>
                      <a:pPr algn="r">
                        <a:buNone/>
                      </a:pPr>
                      <a:r>
                        <a:rPr lang="en-US" sz="1200" dirty="0" smtClean="0">
                          <a:solidFill>
                            <a:srgbClr val="9F9F9F"/>
                          </a:solidFill>
                        </a:rPr>
                        <a:t>PptxGenJS</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sp>
        <p:nvSpPr>
          <p:cNvPr id="4" name="Object 3"/>
          <p:cNvSpPr/>
          <p:nvPr/>
        </p:nvSpPr>
        <p:spPr>
          <a:xfrm>
            <a:off x="457200" y="548640"/>
            <a:ext cx="5486400" cy="2743200"/>
          </a:xfrm>
          <a:prstGeom prst="rect">
            <a:avLst/>
          </a:prstGeom>
          <a:solidFill>
            <a:srgbClr val="F1F1F1"/>
          </a:solidFill>
        </p:spPr>
        <p:txBody>
          <a:bodyPr wrap="square" rtlCol="0" anchor="ctr"/>
          <a:lstStyle/>
          <a:p>
            <a:pPr>
              <a:buNone/>
            </a:pPr>
            <a:r>
              <a:rPr lang="en-US" dirty="0" smtClean="0">
                <a:solidFill>
                  <a:srgbClr val="F1F1F1"/>
                </a:solidFill>
              </a:rPr>
              <a:t>.</a:t>
            </a:r>
            <a:endParaRPr lang="en-US" dirty="0"/>
          </a:p>
        </p:txBody>
      </p:sp>
      <p:graphicFrame>
        <p:nvGraphicFramePr>
          <p:cNvPr id="5" name="Chart 4"/>
          <p:cNvGraphicFramePr/>
          <p:nvPr/>
        </p:nvGraphicFramePr>
        <p:xfrm>
          <a:off x="457200" y="548640"/>
          <a:ext cx="5486400" cy="2743200"/>
        </p:xfrm>
        <a:graphic xmlns:a="http://schemas.openxmlformats.org/drawingml/2006/main">
          <a:graphicData uri="http://schemas.openxmlformats.org/drawingml/2006/chart">
            <c:chart xmlns:c="http://schemas.openxmlformats.org/drawingml/2006/chart" r:id="rId1"/>
          </a:graphicData>
        </a:graphic>
      </p:graphicFrame>
      <p:graphicFrame>
        <p:nvGraphicFramePr>
          <p:cNvPr id="6" name="Chart 5"/>
          <p:cNvGraphicFramePr/>
          <p:nvPr/>
        </p:nvGraphicFramePr>
        <p:xfrm>
          <a:off x="6400800" y="548640"/>
          <a:ext cx="5486400" cy="2743200"/>
        </p:xfrm>
        <a:graphic xmlns:a="http://schemas.openxmlformats.org/drawingml/2006/main">
          <a:graphicData uri="http://schemas.openxmlformats.org/drawingml/2006/chart">
            <c:chart xmlns:c="http://schemas.openxmlformats.org/drawingml/2006/chart" r:id="rId2"/>
          </a:graphicData>
        </a:graphic>
      </p:graphicFrame>
      <p:graphicFrame>
        <p:nvGraphicFramePr>
          <p:cNvPr id="7" name="Chart 6"/>
          <p:cNvGraphicFramePr/>
          <p:nvPr/>
        </p:nvGraphicFramePr>
        <p:xfrm>
          <a:off x="457200" y="3657600"/>
          <a:ext cx="5486400" cy="2743200"/>
        </p:xfrm>
        <a:graphic xmlns:a="http://schemas.openxmlformats.org/drawingml/2006/main">
          <a:graphicData uri="http://schemas.openxmlformats.org/drawingml/2006/chart">
            <c:chart xmlns:c="http://schemas.openxmlformats.org/drawingml/2006/chart" r:id="rId3"/>
          </a:graphicData>
        </a:graphic>
      </p:graphicFrame>
      <p:graphicFrame>
        <p:nvGraphicFramePr>
          <p:cNvPr id="8" name="Chart 7"/>
          <p:cNvGraphicFramePr/>
          <p:nvPr/>
        </p:nvGraphicFramePr>
        <p:xfrm>
          <a:off x="6400800" y="3657600"/>
          <a:ext cx="5486400" cy="2743200"/>
        </p:xfrm>
        <a:graphic xmlns:a="http://schemas.openxmlformats.org/drawingml/2006/main">
          <a:graphicData uri="http://schemas.openxmlformats.org/drawingml/2006/chart">
            <c:chart xmlns:c="http://schemas.openxmlformats.org/drawingml/2006/chart" r:id="rId4"/>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graphicFrame>
        <p:nvGraphicFramePr>
          <p:cNvPr id="23" name="Table 22"/>
          <p:cNvGraphicFramePr>
            <a:graphicFrameLocks noGrp="1"/>
          </p:cNvGraphicFramePr>
          <p:nvPr>
            <p:extLst>
              <p:ext uri="{D42A27DB-BD31-4B8C-83A1-F6EECF244321}">
                <p14:modId xmlns:p14="http://schemas.microsoft.com/office/powerpoint/2010/main" val="1579011935"/>
              </p:ext>
            </p:extLst>
          </p:nvPr>
        </p:nvGraphicFramePr>
        <p:xfrm>
          <a:off x="365760" y="118872"/>
          <a:ext cx="11430000" cy="0"/>
        </p:xfrm>
        <a:graphic>
          <a:graphicData uri="http://schemas.openxmlformats.org/drawingml/2006/table">
            <a:tbl>
              <a:tblPr/>
              <a:tblGrid>
                <a:gridCol w="8229600"/>
                <a:gridCol w="3200400"/>
              </a:tblGrid>
              <a:tr h="0">
                <a:tc>
                  <a:txBody>
                    <a:bodyPr/>
                    <a:lstStyle/>
                    <a:p>
                      <a:pPr>
                        <a:buNone/>
                      </a:pPr>
                      <a:r>
                        <a:rPr lang="en-US" sz="1200" dirty="0" smtClean="0">
                          <a:solidFill>
                            <a:srgbClr val="9F9F9F"/>
                          </a:solidFill>
                        </a:rPr>
                        <a:t>Chart Examples: Radar Chart</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c>
                  <a:txBody>
                    <a:bodyPr/>
                    <a:lstStyle/>
                    <a:p>
                      <a:pPr algn="r">
                        <a:buNone/>
                      </a:pPr>
                      <a:r>
                        <a:rPr lang="en-US" sz="1200" dirty="0" smtClean="0">
                          <a:solidFill>
                            <a:srgbClr val="9F9F9F"/>
                          </a:solidFill>
                        </a:rPr>
                        <a:t>PptxGenJS</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graphicFrame>
        <p:nvGraphicFramePr>
          <p:cNvPr id="4" name="Chart 3"/>
          <p:cNvGraphicFramePr/>
          <p:nvPr/>
        </p:nvGraphicFramePr>
        <p:xfrm>
          <a:off x="457200" y="548640"/>
          <a:ext cx="5486400" cy="2743200"/>
        </p:xfrm>
        <a:graphic xmlns:a="http://schemas.openxmlformats.org/drawingml/2006/main">
          <a:graphicData uri="http://schemas.openxmlformats.org/drawingml/2006/chart">
            <c:chart xmlns:c="http://schemas.openxmlformats.org/drawingml/2006/chart" r:id="rId1"/>
          </a:graphicData>
        </a:graphic>
      </p:graphicFrame>
      <p:graphicFrame>
        <p:nvGraphicFramePr>
          <p:cNvPr id="5" name="Chart 4"/>
          <p:cNvGraphicFramePr/>
          <p:nvPr/>
        </p:nvGraphicFramePr>
        <p:xfrm>
          <a:off x="6400800" y="548640"/>
          <a:ext cx="5486400" cy="2743200"/>
        </p:xfrm>
        <a:graphic xmlns:a="http://schemas.openxmlformats.org/drawingml/2006/main">
          <a:graphicData uri="http://schemas.openxmlformats.org/drawingml/2006/chart">
            <c:chart xmlns:c="http://schemas.openxmlformats.org/drawingml/2006/chart" r:id="rId2"/>
          </a:graphicData>
        </a:graphic>
      </p:graphicFrame>
      <p:sp>
        <p:nvSpPr>
          <p:cNvPr id="6" name="Object 5"/>
          <p:cNvSpPr/>
          <p:nvPr/>
        </p:nvSpPr>
        <p:spPr>
          <a:xfrm>
            <a:off x="457200" y="3474720"/>
            <a:ext cx="5486400" cy="3200400"/>
          </a:xfrm>
          <a:prstGeom prst="rect">
            <a:avLst/>
          </a:prstGeom>
          <a:solidFill>
            <a:srgbClr val="F1F1F1"/>
          </a:solidFill>
        </p:spPr>
        <p:txBody>
          <a:bodyPr wrap="square" rtlCol="0" anchor="ctr"/>
          <a:lstStyle/>
          <a:p>
            <a:pPr>
              <a:buNone/>
            </a:pPr>
            <a:r>
              <a:rPr lang="en-US" dirty="0" smtClean="0">
                <a:solidFill>
                  <a:srgbClr val="F1F1F1"/>
                </a:solidFill>
              </a:rPr>
              <a:t>.</a:t>
            </a:r>
            <a:endParaRPr lang="en-US" dirty="0"/>
          </a:p>
        </p:txBody>
      </p:sp>
      <p:graphicFrame>
        <p:nvGraphicFramePr>
          <p:cNvPr id="7" name="Chart 6"/>
          <p:cNvGraphicFramePr/>
          <p:nvPr/>
        </p:nvGraphicFramePr>
        <p:xfrm>
          <a:off x="457200" y="3474720"/>
          <a:ext cx="5486400" cy="3200400"/>
        </p:xfrm>
        <a:graphic xmlns:a="http://schemas.openxmlformats.org/drawingml/2006/main">
          <a:graphicData uri="http://schemas.openxmlformats.org/drawingml/2006/chart">
            <c:chart xmlns:c="http://schemas.openxmlformats.org/drawingml/2006/chart" r:id="rId3"/>
          </a:graphicData>
        </a:graphic>
      </p:graphicFrame>
      <p:sp>
        <p:nvSpPr>
          <p:cNvPr id="8" name="Object 7"/>
          <p:cNvSpPr/>
          <p:nvPr/>
        </p:nvSpPr>
        <p:spPr>
          <a:xfrm>
            <a:off x="6400800" y="3474720"/>
            <a:ext cx="5486400" cy="3200400"/>
          </a:xfrm>
          <a:prstGeom prst="rect">
            <a:avLst/>
          </a:prstGeom>
          <a:solidFill>
            <a:srgbClr val="F1F1F1"/>
          </a:solidFill>
        </p:spPr>
        <p:txBody>
          <a:bodyPr wrap="square" rtlCol="0" anchor="ctr"/>
          <a:lstStyle/>
          <a:p>
            <a:pPr>
              <a:buNone/>
            </a:pPr>
            <a:r>
              <a:rPr lang="en-US" dirty="0" smtClean="0">
                <a:solidFill>
                  <a:srgbClr val="F1F1F1"/>
                </a:solidFill>
              </a:rPr>
              <a:t>.</a:t>
            </a:r>
            <a:endParaRPr lang="en-US" dirty="0"/>
          </a:p>
        </p:txBody>
      </p:sp>
      <p:graphicFrame>
        <p:nvGraphicFramePr>
          <p:cNvPr id="9" name="Chart 8"/>
          <p:cNvGraphicFramePr/>
          <p:nvPr/>
        </p:nvGraphicFramePr>
        <p:xfrm>
          <a:off x="6400800" y="3474720"/>
          <a:ext cx="5486400" cy="3200400"/>
        </p:xfrm>
        <a:graphic xmlns:a="http://schemas.openxmlformats.org/drawingml/2006/main">
          <a:graphicData uri="http://schemas.openxmlformats.org/drawingml/2006/chart">
            <c:chart xmlns:c="http://schemas.openxmlformats.org/drawingml/2006/chart" r:id="rId4"/>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graphicFrame>
        <p:nvGraphicFramePr>
          <p:cNvPr id="24" name="Table 23"/>
          <p:cNvGraphicFramePr>
            <a:graphicFrameLocks noGrp="1"/>
          </p:cNvGraphicFramePr>
          <p:nvPr>
            <p:extLst>
              <p:ext uri="{D42A27DB-BD31-4B8C-83A1-F6EECF244321}">
                <p14:modId xmlns:p14="http://schemas.microsoft.com/office/powerpoint/2010/main" val="1579011935"/>
              </p:ext>
            </p:extLst>
          </p:nvPr>
        </p:nvGraphicFramePr>
        <p:xfrm>
          <a:off x="365760" y="118872"/>
          <a:ext cx="11430000" cy="0"/>
        </p:xfrm>
        <a:graphic>
          <a:graphicData uri="http://schemas.openxmlformats.org/drawingml/2006/table">
            <a:tbl>
              <a:tblPr/>
              <a:tblGrid>
                <a:gridCol w="8229600"/>
                <a:gridCol w="3200400"/>
              </a:tblGrid>
              <a:tr h="0">
                <a:tc>
                  <a:txBody>
                    <a:bodyPr/>
                    <a:lstStyle/>
                    <a:p>
                      <a:pPr>
                        <a:buNone/>
                      </a:pPr>
                      <a:r>
                        <a:rPr lang="en-US" sz="1200" dirty="0" smtClean="0">
                          <a:solidFill>
                            <a:srgbClr val="9F9F9F"/>
                          </a:solidFill>
                        </a:rPr>
                        <a:t>Chart Examples: Multi-Type Charts</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c>
                  <a:txBody>
                    <a:bodyPr/>
                    <a:lstStyle/>
                    <a:p>
                      <a:pPr algn="r">
                        <a:buNone/>
                      </a:pPr>
                      <a:r>
                        <a:rPr lang="en-US" sz="1200" dirty="0" smtClean="0">
                          <a:solidFill>
                            <a:srgbClr val="9F9F9F"/>
                          </a:solidFill>
                        </a:rPr>
                        <a:t>PptxGenJS</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graphicFrame>
        <p:nvGraphicFramePr>
          <p:cNvPr id="4" name="Chart 3"/>
          <p:cNvGraphicFramePr/>
          <p:nvPr/>
        </p:nvGraphicFramePr>
        <p:xfrm>
          <a:off x="6400800" y="3657600"/>
          <a:ext cx="5486400" cy="2743200"/>
        </p:xfrm>
        <a:graphic xmlns:a="http://schemas.openxmlformats.org/drawingml/2006/main">
          <a:graphicData uri="http://schemas.openxmlformats.org/drawingml/2006/chart">
            <c:chart xmlns:c="http://schemas.openxmlformats.org/drawingml/2006/chart" r:id="rId1"/>
          </a:graphicData>
        </a:graphic>
      </p:graphicFrame>
      <p:graphicFrame>
        <p:nvGraphicFramePr>
          <p:cNvPr id="5" name="Chart 4"/>
          <p:cNvGraphicFramePr/>
          <p:nvPr/>
        </p:nvGraphicFramePr>
        <p:xfrm>
          <a:off x="548640" y="3657600"/>
          <a:ext cx="5486400" cy="2743200"/>
        </p:xfrm>
        <a:graphic xmlns:a="http://schemas.openxmlformats.org/drawingml/2006/main">
          <a:graphicData uri="http://schemas.openxmlformats.org/drawingml/2006/chart">
            <c:chart xmlns:c="http://schemas.openxmlformats.org/drawingml/2006/chart" r:id="rId2"/>
          </a:graphicData>
        </a:graphic>
      </p:graphicFrame>
      <p:graphicFrame>
        <p:nvGraphicFramePr>
          <p:cNvPr id="6" name="Chart 5"/>
          <p:cNvGraphicFramePr/>
          <p:nvPr/>
        </p:nvGraphicFramePr>
        <p:xfrm>
          <a:off x="548640" y="548640"/>
          <a:ext cx="5486400" cy="2743200"/>
        </p:xfrm>
        <a:graphic xmlns:a="http://schemas.openxmlformats.org/drawingml/2006/main">
          <a:graphicData uri="http://schemas.openxmlformats.org/drawingml/2006/chart">
            <c:chart xmlns:c="http://schemas.openxmlformats.org/drawingml/2006/chart" r:id="rId3"/>
          </a:graphicData>
        </a:graphic>
      </p:graphicFrame>
      <p:graphicFrame>
        <p:nvGraphicFramePr>
          <p:cNvPr id="7" name="Chart 6"/>
          <p:cNvGraphicFramePr/>
          <p:nvPr/>
        </p:nvGraphicFramePr>
        <p:xfrm>
          <a:off x="6400800" y="548640"/>
          <a:ext cx="5486400" cy="2743200"/>
        </p:xfrm>
        <a:graphic xmlns:a="http://schemas.openxmlformats.org/drawingml/2006/main">
          <a:graphicData uri="http://schemas.openxmlformats.org/drawingml/2006/chart">
            <c:chart xmlns:c="http://schemas.openxmlformats.org/drawingml/2006/chart" r:id="rId4"/>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graphicFrame>
        <p:nvGraphicFramePr>
          <p:cNvPr id="25" name="Table 24"/>
          <p:cNvGraphicFramePr>
            <a:graphicFrameLocks noGrp="1"/>
          </p:cNvGraphicFramePr>
          <p:nvPr>
            <p:extLst>
              <p:ext uri="{D42A27DB-BD31-4B8C-83A1-F6EECF244321}">
                <p14:modId xmlns:p14="http://schemas.microsoft.com/office/powerpoint/2010/main" val="1579011935"/>
              </p:ext>
            </p:extLst>
          </p:nvPr>
        </p:nvGraphicFramePr>
        <p:xfrm>
          <a:off x="365760" y="118872"/>
          <a:ext cx="11430000" cy="0"/>
        </p:xfrm>
        <a:graphic>
          <a:graphicData uri="http://schemas.openxmlformats.org/drawingml/2006/table">
            <a:tbl>
              <a:tblPr/>
              <a:tblGrid>
                <a:gridCol w="8229600"/>
                <a:gridCol w="3200400"/>
              </a:tblGrid>
              <a:tr h="0">
                <a:tc>
                  <a:txBody>
                    <a:bodyPr/>
                    <a:lstStyle/>
                    <a:p>
                      <a:pPr>
                        <a:buNone/>
                      </a:pPr>
                      <a:r>
                        <a:rPr lang="en-US" sz="1200" dirty="0" smtClean="0">
                          <a:solidFill>
                            <a:srgbClr val="9F9F9F"/>
                          </a:solidFill>
                        </a:rPr>
                        <a:t>Image Examples: Misc Image Types</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c>
                  <a:txBody>
                    <a:bodyPr/>
                    <a:lstStyle/>
                    <a:p>
                      <a:pPr algn="r">
                        <a:buNone/>
                      </a:pPr>
                      <a:r>
                        <a:rPr lang="en-US" sz="1200" dirty="0" smtClean="0">
                          <a:solidFill>
                            <a:srgbClr val="9F9F9F"/>
                          </a:solidFill>
                        </a:rPr>
                        <a:t>PptxGenJS</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sp>
        <p:nvSpPr>
          <p:cNvPr id="4" name="Object 3"/>
          <p:cNvSpPr/>
          <p:nvPr/>
        </p:nvSpPr>
        <p:spPr>
          <a:xfrm>
            <a:off x="457200" y="548640"/>
            <a:ext cx="2286000" cy="365760"/>
          </a:xfrm>
          <a:prstGeom prst="rect">
            <a:avLst/>
          </a:prstGeom>
          <a:noFill/>
        </p:spPr>
        <p:txBody>
          <a:bodyPr wrap="square" rtlCol="0" anchor="ctr"/>
          <a:lstStyle/>
          <a:p>
            <a:pPr>
              <a:buNone/>
            </a:pPr>
            <a:r>
              <a:rPr lang="en-US" dirty="0" smtClean="0">
                <a:solidFill>
                  <a:srgbClr val="0088CC"/>
                </a:solidFill>
              </a:rPr>
              <a:t>Type: Animated GIF</a:t>
            </a:r>
            <a:endParaRPr lang="en-US" dirty="0"/>
          </a:p>
        </p:txBody>
      </p:sp>
      <p:pic>
        <p:nvPicPr>
          <p:cNvPr id="5" name="Object 4" descr="../examples/images/trippy.gif">    </p:cNvPr>
          <p:cNvPicPr>
            <a:picLocks noChangeAspect="1"/>
          </p:cNvPicPr>
          <p:nvPr/>
        </p:nvPicPr>
        <p:blipFill>
          <a:blip r:embed="rId1"/>
          <a:stretch>
            <a:fillRect/>
          </a:stretch>
        </p:blipFill>
        <p:spPr>
          <a:xfrm>
            <a:off x="914400" y="1005840"/>
            <a:ext cx="1371600" cy="1371600"/>
          </a:xfrm>
          <a:prstGeom prst="rect">
            <a:avLst/>
          </a:prstGeom>
        </p:spPr>
      </p:pic>
      <p:sp>
        <p:nvSpPr>
          <p:cNvPr id="6" name="Object 5"/>
          <p:cNvSpPr/>
          <p:nvPr/>
        </p:nvSpPr>
        <p:spPr>
          <a:xfrm>
            <a:off x="914400" y="2468880"/>
            <a:ext cx="1371600" cy="274320"/>
          </a:xfrm>
          <a:prstGeom prst="rect">
            <a:avLst/>
          </a:prstGeom>
          <a:solidFill>
            <a:srgbClr val="FFFCCC"/>
          </a:solidFill>
        </p:spPr>
        <p:txBody>
          <a:bodyPr wrap="square" rtlCol="0" anchor="ctr"/>
          <a:lstStyle/>
          <a:p>
            <a:pPr algn="ctr">
              <a:buNone/>
            </a:pPr>
            <a:r>
              <a:rPr lang="en-US" sz="1000" dirty="0" smtClean="0">
                <a:solidFill>
                  <a:srgbClr val="696969"/>
                </a:solidFill>
              </a:rPr>
              <a:t>(use slide Show)</a:t>
            </a:r>
            <a:endParaRPr lang="en-US" dirty="0"/>
          </a:p>
        </p:txBody>
      </p:sp>
      <p:sp>
        <p:nvSpPr>
          <p:cNvPr id="7" name="Object 6"/>
          <p:cNvSpPr/>
          <p:nvPr/>
        </p:nvSpPr>
        <p:spPr>
          <a:xfrm>
            <a:off x="3977640" y="548640"/>
            <a:ext cx="1280160" cy="365760"/>
          </a:xfrm>
          <a:prstGeom prst="rect">
            <a:avLst/>
          </a:prstGeom>
          <a:noFill/>
        </p:spPr>
        <p:txBody>
          <a:bodyPr wrap="square" rtlCol="0" anchor="ctr"/>
          <a:lstStyle/>
          <a:p>
            <a:pPr>
              <a:buNone/>
            </a:pPr>
            <a:r>
              <a:rPr lang="en-US" dirty="0" smtClean="0">
                <a:solidFill>
                  <a:srgbClr val="0088CC"/>
                </a:solidFill>
              </a:rPr>
              <a:t>Type: GIF</a:t>
            </a:r>
            <a:endParaRPr lang="en-US" dirty="0"/>
          </a:p>
        </p:txBody>
      </p:sp>
      <p:pic>
        <p:nvPicPr>
          <p:cNvPr id="8" name="Object 7" descr="../examples/images/cc_dj.gif">    </p:cNvPr>
          <p:cNvPicPr>
            <a:picLocks noChangeAspect="1"/>
          </p:cNvPicPr>
          <p:nvPr/>
        </p:nvPicPr>
        <p:blipFill>
          <a:blip r:embed="rId2"/>
          <a:stretch>
            <a:fillRect/>
          </a:stretch>
        </p:blipFill>
        <p:spPr>
          <a:xfrm>
            <a:off x="4023360" y="960120"/>
            <a:ext cx="1097280" cy="1097280"/>
          </a:xfrm>
          <a:prstGeom prst="rect">
            <a:avLst/>
          </a:prstGeom>
        </p:spPr>
      </p:pic>
      <p:sp>
        <p:nvSpPr>
          <p:cNvPr id="9" name="Object 8"/>
          <p:cNvSpPr/>
          <p:nvPr/>
        </p:nvSpPr>
        <p:spPr>
          <a:xfrm>
            <a:off x="6583680" y="548640"/>
            <a:ext cx="2194560" cy="365760"/>
          </a:xfrm>
          <a:prstGeom prst="rect">
            <a:avLst/>
          </a:prstGeom>
          <a:noFill/>
        </p:spPr>
        <p:txBody>
          <a:bodyPr wrap="square" rtlCol="0" anchor="ctr"/>
          <a:lstStyle/>
          <a:p>
            <a:pPr>
              <a:buNone/>
            </a:pPr>
            <a:r>
              <a:rPr lang="en-US" dirty="0" smtClean="0">
                <a:solidFill>
                  <a:srgbClr val="0088CC"/>
                </a:solidFill>
              </a:rPr>
              <a:t>Type: base64 PNG</a:t>
            </a:r>
            <a:endParaRPr lang="en-US" dirty="0"/>
          </a:p>
        </p:txBody>
      </p:sp>
      <p:pic>
        <p:nvPicPr>
          <p:cNvPr id="10" name="Object 9" descr="preencoded.png">    </p:cNvPr>
          <p:cNvPicPr>
            <a:picLocks noChangeAspect="1"/>
          </p:cNvPicPr>
          <p:nvPr/>
        </p:nvPicPr>
        <p:blipFill>
          <a:blip r:embed="rId3"/>
          <a:stretch>
            <a:fillRect/>
          </a:stretch>
        </p:blipFill>
        <p:spPr>
          <a:xfrm>
            <a:off x="7196328" y="1005840"/>
            <a:ext cx="914400" cy="914400"/>
          </a:xfrm>
          <a:prstGeom prst="rect">
            <a:avLst/>
          </a:prstGeom>
        </p:spPr>
      </p:pic>
      <p:sp>
        <p:nvSpPr>
          <p:cNvPr id="11" name="Object 10"/>
          <p:cNvSpPr/>
          <p:nvPr/>
        </p:nvSpPr>
        <p:spPr>
          <a:xfrm>
            <a:off x="9966960" y="548640"/>
            <a:ext cx="2011680" cy="365760"/>
          </a:xfrm>
          <a:prstGeom prst="rect">
            <a:avLst/>
          </a:prstGeom>
          <a:noFill/>
        </p:spPr>
        <p:txBody>
          <a:bodyPr wrap="square" rtlCol="0" anchor="ctr"/>
          <a:lstStyle/>
          <a:p>
            <a:pPr>
              <a:buNone/>
            </a:pPr>
            <a:r>
              <a:rPr lang="en-US" dirty="0" smtClean="0">
                <a:solidFill>
                  <a:srgbClr val="0088CC"/>
                </a:solidFill>
              </a:rPr>
              <a:t>Image Hyperlink</a:t>
            </a:r>
            <a:endParaRPr lang="en-US" dirty="0"/>
          </a:p>
        </p:txBody>
      </p:sp>
      <p:pic>
        <p:nvPicPr>
          <p:cNvPr id="12" name="Object 11" descr="preencoded.png">
            <a:hlinkClick r:id="rId5" tooltip="Visit Homepage"/>
          </p:cNvPr>
          <p:cNvPicPr>
            <a:picLocks noChangeAspect="1"/>
          </p:cNvPicPr>
          <p:nvPr/>
        </p:nvPicPr>
        <p:blipFill>
          <a:blip r:embed="rId4"/>
          <a:stretch>
            <a:fillRect/>
          </a:stretch>
        </p:blipFill>
        <p:spPr>
          <a:xfrm>
            <a:off x="10552176" y="1097280"/>
            <a:ext cx="731520" cy="731520"/>
          </a:xfrm>
          <a:prstGeom prst="rect">
            <a:avLst/>
          </a:prstGeom>
        </p:spPr>
      </p:pic>
      <p:sp>
        <p:nvSpPr>
          <p:cNvPr id="13" name="Object 12"/>
          <p:cNvSpPr/>
          <p:nvPr/>
        </p:nvSpPr>
        <p:spPr>
          <a:xfrm>
            <a:off x="457200" y="3017520"/>
            <a:ext cx="4114800" cy="365760"/>
          </a:xfrm>
          <a:prstGeom prst="rect">
            <a:avLst/>
          </a:prstGeom>
          <a:noFill/>
        </p:spPr>
        <p:txBody>
          <a:bodyPr wrap="square" rtlCol="0" anchor="ctr"/>
          <a:lstStyle/>
          <a:p>
            <a:pPr>
              <a:buNone/>
            </a:pPr>
            <a:r>
              <a:rPr lang="en-US" dirty="0" smtClean="0">
                <a:solidFill>
                  <a:srgbClr val="0088CC"/>
                </a:solidFill>
              </a:rPr>
              <a:t>Type: JPG</a:t>
            </a:r>
            <a:endParaRPr lang="en-US" dirty="0"/>
          </a:p>
        </p:txBody>
      </p:sp>
      <p:pic>
        <p:nvPicPr>
          <p:cNvPr id="14" name="Object 13" descr="https://raw.githubusercontent.com/gitbrent/PptxGenJS/v2.1.0/examples/images/cc_copyremix.gif">    </p:cNvPr>
          <p:cNvPicPr>
            <a:picLocks noChangeAspect="1"/>
          </p:cNvPicPr>
          <p:nvPr/>
        </p:nvPicPr>
        <p:blipFill>
          <a:blip r:embed="rId6"/>
          <a:stretch>
            <a:fillRect/>
          </a:stretch>
        </p:blipFill>
        <p:spPr>
          <a:xfrm>
            <a:off x="457200" y="3474720"/>
            <a:ext cx="2743200" cy="2807208"/>
          </a:xfrm>
          <a:prstGeom prst="rect">
            <a:avLst/>
          </a:prstGeom>
        </p:spPr>
      </p:pic>
      <p:sp>
        <p:nvSpPr>
          <p:cNvPr id="15" name="Object 14"/>
          <p:cNvSpPr/>
          <p:nvPr/>
        </p:nvSpPr>
        <p:spPr>
          <a:xfrm>
            <a:off x="4663440" y="3017520"/>
            <a:ext cx="3657600" cy="365760"/>
          </a:xfrm>
          <a:prstGeom prst="rect">
            <a:avLst/>
          </a:prstGeom>
          <a:noFill/>
        </p:spPr>
        <p:txBody>
          <a:bodyPr wrap="square" rtlCol="0" anchor="ctr"/>
          <a:lstStyle/>
          <a:p>
            <a:pPr>
              <a:buNone/>
            </a:pPr>
            <a:r>
              <a:rPr lang="en-US" dirty="0" smtClean="0">
                <a:solidFill>
                  <a:srgbClr val="0088CC"/>
                </a:solidFill>
              </a:rPr>
              <a:t>Type: PNG</a:t>
            </a:r>
            <a:endParaRPr lang="en-US" dirty="0"/>
          </a:p>
        </p:txBody>
      </p:sp>
      <p:pic>
        <p:nvPicPr>
          <p:cNvPr id="16" name="Object 15" descr="https://upload.wikimedia.org/wikipedia/en/a/a9/Example.jpg">    </p:cNvPr>
          <p:cNvPicPr>
            <a:picLocks noChangeAspect="1"/>
          </p:cNvPicPr>
          <p:nvPr/>
        </p:nvPicPr>
        <p:blipFill>
          <a:blip r:embed="rId7"/>
          <a:stretch>
            <a:fillRect/>
          </a:stretch>
        </p:blipFill>
        <p:spPr>
          <a:xfrm>
            <a:off x="4663440" y="3474720"/>
            <a:ext cx="2743200" cy="2542032"/>
          </a:xfrm>
          <a:prstGeom prst="rect">
            <a:avLst/>
          </a:prstGeom>
        </p:spPr>
      </p:pic>
      <p:sp>
        <p:nvSpPr>
          <p:cNvPr id="17" name="Object 16"/>
          <p:cNvSpPr/>
          <p:nvPr/>
        </p:nvSpPr>
        <p:spPr>
          <a:xfrm>
            <a:off x="8686800" y="3017520"/>
            <a:ext cx="3657600" cy="365760"/>
          </a:xfrm>
          <a:prstGeom prst="rect">
            <a:avLst/>
          </a:prstGeom>
          <a:noFill/>
        </p:spPr>
        <p:txBody>
          <a:bodyPr wrap="square" rtlCol="0" anchor="ctr"/>
          <a:lstStyle/>
          <a:p>
            <a:pPr>
              <a:buNone/>
            </a:pPr>
            <a:r>
              <a:rPr lang="en-US" dirty="0" smtClean="0">
                <a:solidFill>
                  <a:srgbClr val="0088CC"/>
                </a:solidFill>
              </a:rPr>
              <a:t>Type: SVG</a:t>
            </a:r>
            <a:endParaRPr lang="en-US" dirty="0"/>
          </a:p>
        </p:txBody>
      </p:sp>
      <p:pic>
        <p:nvPicPr>
          <p:cNvPr id="18" name="Object 17" descr="https://upload.wikimedia.org/wikipedia/commons/2/28/Cadenas-ferme-vert.svg">    </p:cNvPr>
          <p:cNvPicPr>
            <a:picLocks noChangeAspect="1"/>
          </p:cNvPicPr>
          <p:nvPr/>
        </p:nvPicPr>
        <p:blipFill>
          <a:blip r:embed="rId8"/>
          <a:extLst>
            <a:ext uri="{96DAC541-7B7A-43D3-8B79-37D633B846F1}">
              <asvg:svgBlip xmlns:asvg="http://schemas.microsoft.com/office/drawing/2016/SVG/main" r:embed="rId9"/>
            </a:ext>
          </a:extLst>
          <a:stretch>
            <a:fillRect/>
          </a:stretch>
        </p:blipFill>
        <p:spPr>
          <a:xfrm>
            <a:off x="8686800" y="3474720"/>
            <a:ext cx="1828800" cy="1828800"/>
          </a:xfrm>
          <a:prstGeom prst="rect">
            <a:avLst/>
          </a:prstGeom>
        </p:spPr>
      </p:pic>
      <p:pic>
        <p:nvPicPr>
          <p:cNvPr id="19" name="Object 18" descr="preencoded.png">    </p:cNvPr>
          <p:cNvPicPr>
            <a:picLocks noChangeAspect="1"/>
          </p:cNvPicPr>
          <p:nvPr/>
        </p:nvPicPr>
        <p:blipFill>
          <a:blip r:embed="rId10"/>
          <a:extLst>
            <a:ext uri="{96DAC541-7B7A-43D3-8B79-37D633B846F1}">
              <asvg:svgBlip xmlns:asvg="http://schemas.microsoft.com/office/drawing/2016/SVG/main" r:embed="rId11"/>
            </a:ext>
          </a:extLst>
          <a:stretch>
            <a:fillRect/>
          </a:stretch>
        </p:blipFill>
        <p:spPr>
          <a:xfrm>
            <a:off x="10149840" y="4663440"/>
            <a:ext cx="1371600" cy="1371600"/>
          </a:xfrm>
          <a:prstGeom prst="rect">
            <a:avLst/>
          </a:prstGeom>
        </p:spPr>
      </p:pic>
      <p:sp>
        <p:nvSpPr>
          <p:cNvPr id="20" name="Object 19"/>
          <p:cNvSpPr/>
          <p:nvPr/>
        </p:nvSpPr>
        <p:spPr>
          <a:xfrm>
            <a:off x="8321040" y="6217920"/>
            <a:ext cx="3200400" cy="274320"/>
          </a:xfrm>
          <a:prstGeom prst="rect">
            <a:avLst/>
          </a:prstGeom>
          <a:solidFill>
            <a:srgbClr val="FFFCCC"/>
          </a:solidFill>
        </p:spPr>
        <p:txBody>
          <a:bodyPr wrap="square" rtlCol="0" anchor="ctr"/>
          <a:lstStyle/>
          <a:p>
            <a:pPr algn="ctr">
              <a:buNone/>
            </a:pPr>
            <a:r>
              <a:rPr lang="en-US" sz="1000" dirty="0" smtClean="0">
                <a:solidFill>
                  <a:srgbClr val="696969"/>
                </a:solidFill>
              </a:rPr>
              <a:t>(not supported in Node)</a:t>
            </a:r>
            <a:endParaRPr lang="en-US" dirty="0"/>
          </a:p>
        </p:txBody>
      </p:sp>
      <p:sp>
        <p:nvSpPr>
          <p:cNvPr id="25" name="Slide Number Placeholder 24"/>
          <p:cNvSpPr>
            <a:spLocks noGrp="1"/>
          </p:cNvSpPr>
          <p:nvPr>
            <p:ph type="sldNum" sz="quarter" idx="4294967295"/>
          </p:nvPr>
        </p:nvSpPr>
        <p:spPr>
          <a:xfrm>
            <a:off x="6096000" y="6515100"/>
            <a:ext cx="800000" cy="300000"/>
          </a:xfrm>
          <a:prstGeom prst="rect">
            <a:avLst/>
          </a:prstGeom>
          <a:extLst>
            <a:ext uri="{C572A759-6A51-4108-AA02-DFA0A04FC94B}">
              <ma14:wrappingTextBoxFlag xmlns:ma14="http://schemas.microsoft.com/office/mac/drawingml/2011/main" val="0"/>
            </a:ext>
          </a:extLst>
        </p:spPr>
        <p:txBody>
          <a:bodyPr/>
          <a:lstStyle>
            <a:lvl1pPr>
              <a:defRPr sz="1200">
                <a:solidFill>
                  <a:srgbClr val="0088CC"/>
                </a:solidFill>
              </a:defRPr>
            </a:lvl1pPr>
          </a:lstStyle>
          <a:p>
            <a:fld id="{F7021451-1387-4CA6-816F-3879F97B5CBC}" type="slidenum">
              <a:rPr lang="en-US" smtClean="0"/>
              <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graphicFrame>
        <p:nvGraphicFramePr>
          <p:cNvPr id="26" name="Table 25"/>
          <p:cNvGraphicFramePr>
            <a:graphicFrameLocks noGrp="1"/>
          </p:cNvGraphicFramePr>
          <p:nvPr>
            <p:extLst>
              <p:ext uri="{D42A27DB-BD31-4B8C-83A1-F6EECF244321}">
                <p14:modId xmlns:p14="http://schemas.microsoft.com/office/powerpoint/2010/main" val="1579011935"/>
              </p:ext>
            </p:extLst>
          </p:nvPr>
        </p:nvGraphicFramePr>
        <p:xfrm>
          <a:off x="365760" y="118872"/>
          <a:ext cx="11430000" cy="0"/>
        </p:xfrm>
        <a:graphic>
          <a:graphicData uri="http://schemas.openxmlformats.org/drawingml/2006/table">
            <a:tbl>
              <a:tblPr/>
              <a:tblGrid>
                <a:gridCol w="8229600"/>
                <a:gridCol w="3200400"/>
              </a:tblGrid>
              <a:tr h="0">
                <a:tc>
                  <a:txBody>
                    <a:bodyPr/>
                    <a:lstStyle/>
                    <a:p>
                      <a:pPr>
                        <a:buNone/>
                      </a:pPr>
                      <a:r>
                        <a:rPr lang="en-US" sz="1200" dirty="0" smtClean="0">
                          <a:solidFill>
                            <a:srgbClr val="9F9F9F"/>
                          </a:solidFill>
                        </a:rPr>
                        <a:t>Image Examples: Image URLs</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c>
                  <a:txBody>
                    <a:bodyPr/>
                    <a:lstStyle/>
                    <a:p>
                      <a:pPr algn="r">
                        <a:buNone/>
                      </a:pPr>
                      <a:r>
                        <a:rPr lang="en-US" sz="1200" dirty="0" smtClean="0">
                          <a:solidFill>
                            <a:srgbClr val="9F9F9F"/>
                          </a:solidFill>
                        </a:rPr>
                        <a:t>PptxGenJS</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sp>
        <p:nvSpPr>
          <p:cNvPr id="4" name="Object 3"/>
          <p:cNvSpPr/>
          <p:nvPr/>
        </p:nvSpPr>
        <p:spPr>
          <a:xfrm>
            <a:off x="457200" y="548640"/>
            <a:ext cx="5486400" cy="548640"/>
          </a:xfrm>
          <a:prstGeom prst="rect">
            <a:avLst/>
          </a:prstGeom>
          <a:solidFill>
            <a:srgbClr val="F1F1F1"/>
          </a:solidFill>
        </p:spPr>
        <p:txBody>
          <a:bodyPr wrap="square" rtlCol="0" anchor="ctr" bIns="38100" lIns="38100" rIns="38100" tIns="38100"/>
          <a:lstStyle/>
          <a:p>
            <a:pPr>
              <a:buNone/>
            </a:pPr>
            <a:r>
              <a:rPr lang="en-US" sz="1200" dirty="0" smtClean="0">
                <a:solidFill>
                  <a:srgbClr val="9F9F9F"/>
                </a:solidFill>
                <a:latin typeface="Courier" pitchFamily="34" charset="0"/>
                <a:ea typeface="Courier" pitchFamily="34" charset="-122"/>
                <a:cs typeface="Courier" pitchFamily="34" charset="-120"/>
              </a:rPr>
              <a:t>path:"https://raw.githubusercontent.com/gitbrent/PptxGenJS/v2.1.0/examples/images/cc_logo.jpg"</a:t>
            </a:r>
            <a:endParaRPr lang="en-US" dirty="0"/>
          </a:p>
        </p:txBody>
      </p:sp>
      <p:pic>
        <p:nvPicPr>
          <p:cNvPr id="5" name="Object 4" descr="https://raw.githubusercontent.com/gitbrent/PptxGenJS/v2.1.0/examples/images/cc_logo.jpg">    </p:cNvPr>
          <p:cNvPicPr>
            <a:picLocks noChangeAspect="1"/>
          </p:cNvPicPr>
          <p:nvPr/>
        </p:nvPicPr>
        <p:blipFill>
          <a:blip r:embed="rId1"/>
          <a:stretch>
            <a:fillRect/>
          </a:stretch>
        </p:blipFill>
        <p:spPr>
          <a:xfrm>
            <a:off x="457200" y="1234440"/>
            <a:ext cx="3044952" cy="2286000"/>
          </a:xfrm>
          <a:prstGeom prst="rect">
            <a:avLst/>
          </a:prstGeom>
        </p:spPr>
      </p:pic>
      <p:sp>
        <p:nvSpPr>
          <p:cNvPr id="6" name="Object 5"/>
          <p:cNvSpPr/>
          <p:nvPr/>
        </p:nvSpPr>
        <p:spPr>
          <a:xfrm>
            <a:off x="6309360" y="548640"/>
            <a:ext cx="5486400" cy="548640"/>
          </a:xfrm>
          <a:prstGeom prst="rect">
            <a:avLst/>
          </a:prstGeom>
          <a:solidFill>
            <a:srgbClr val="F1F1F1"/>
          </a:solidFill>
        </p:spPr>
        <p:txBody>
          <a:bodyPr wrap="square" rtlCol="0" anchor="ctr" bIns="38100" lIns="38100" rIns="38100" tIns="38100"/>
          <a:lstStyle/>
          <a:p>
            <a:pPr>
              <a:buNone/>
            </a:pPr>
            <a:r>
              <a:rPr lang="en-US" sz="1200" dirty="0" smtClean="0">
                <a:solidFill>
                  <a:srgbClr val="9F9F9F"/>
                </a:solidFill>
                <a:latin typeface="Courier" pitchFamily="34" charset="0"/>
                <a:ea typeface="Courier" pitchFamily="34" charset="-122"/>
                <a:cs typeface="Courier" pitchFamily="34" charset="-120"/>
              </a:rPr>
              <a:t>path:"https://upload.wikimedia.org/wikipedia/commons/1/17/PNG-Gradient_hex.png"</a:t>
            </a:r>
            <a:endParaRPr lang="en-US" dirty="0"/>
          </a:p>
        </p:txBody>
      </p:sp>
      <p:pic>
        <p:nvPicPr>
          <p:cNvPr id="7" name="Object 6" descr="https://upload.wikimedia.org/wikipedia/commons/1/17/PNG-Gradient_hex.png">    </p:cNvPr>
          <p:cNvPicPr>
            <a:picLocks noChangeAspect="1"/>
          </p:cNvPicPr>
          <p:nvPr/>
        </p:nvPicPr>
        <p:blipFill>
          <a:blip r:embed="rId2"/>
          <a:stretch>
            <a:fillRect/>
          </a:stretch>
        </p:blipFill>
        <p:spPr>
          <a:xfrm>
            <a:off x="6309360" y="1234440"/>
            <a:ext cx="2990088" cy="2286000"/>
          </a:xfrm>
          <a:prstGeom prst="rect">
            <a:avLst/>
          </a:prstGeom>
        </p:spPr>
      </p:pic>
      <p:sp>
        <p:nvSpPr>
          <p:cNvPr id="8" name="Object 7"/>
          <p:cNvSpPr/>
          <p:nvPr/>
        </p:nvSpPr>
        <p:spPr>
          <a:xfrm>
            <a:off x="457200" y="3840480"/>
            <a:ext cx="11338560" cy="731520"/>
          </a:xfrm>
          <a:prstGeom prst="rect">
            <a:avLst/>
          </a:prstGeom>
          <a:solidFill>
            <a:srgbClr val="F1F1F1"/>
          </a:solidFill>
        </p:spPr>
        <p:txBody>
          <a:bodyPr wrap="square" rtlCol="0" anchor="ctr" bIns="38100" lIns="38100" rIns="38100" tIns="38100"/>
          <a:lstStyle/>
          <a:p>
            <a:pPr>
              <a:buNone/>
            </a:pPr>
            <a:r>
              <a:rPr lang="en-US" sz="1200" dirty="0" smtClean="0">
                <a:solidFill>
                  <a:srgbClr val="9F9F9F"/>
                </a:solidFill>
                <a:latin typeface="Courier" pitchFamily="34" charset="0"/>
                <a:ea typeface="Courier" pitchFamily="34" charset="-122"/>
                <a:cs typeface="Courier" pitchFamily="34" charset="-120"/>
              </a:rPr>
              <a:t>// Test: URL variables, plus more than one ".jpg"
</a:t>
            </a:r>
            <a:r>
              <a:rPr lang="en-US" sz="1200" dirty="0" smtClean="0">
                <a:solidFill>
                  <a:srgbClr val="9F9F9F"/>
                </a:solidFill>
                <a:latin typeface="Courier" pitchFamily="34" charset="0"/>
                <a:ea typeface="Courier" pitchFamily="34" charset="-122"/>
                <a:cs typeface="Courier" pitchFamily="34" charset="-120"/>
              </a:rPr>
              <a:t/>
            </a:r>
            <a:r>
              <a:rPr lang="en-US" sz="1200" dirty="0" smtClean="0">
                <a:solidFill>
                  <a:srgbClr val="9F9F9F"/>
                </a:solidFill>
                <a:latin typeface="Courier" pitchFamily="34" charset="0"/>
                <a:ea typeface="Courier" pitchFamily="34" charset="-122"/>
                <a:cs typeface="Courier" pitchFamily="34" charset="-120"/>
              </a:rPr>
              <a:t>path:"https://upload.wikimedia.org/wikipedia/commons/thumb/d/d1/Chicago_Bean_Bohne_%2822038051679%29.jpg/256px-Chicago_Bean_Bohne_%2822038051679%29.jpg?op=paramTest&amp;ampersandTest"
</a:t>
            </a:r>
            <a:r>
              <a:rPr lang="en-US" sz="1200" dirty="0" smtClean="0">
                <a:solidFill>
                  <a:srgbClr val="9F9F9F"/>
                </a:solidFill>
                <a:latin typeface="Courier" pitchFamily="34" charset="0"/>
                <a:ea typeface="Courier" pitchFamily="34" charset="-122"/>
                <a:cs typeface="Courier" pitchFamily="34" charset="-120"/>
              </a:rPr>
              <a:t/>
            </a:r>
            <a:endParaRPr lang="en-US" dirty="0"/>
          </a:p>
        </p:txBody>
      </p:sp>
      <p:pic>
        <p:nvPicPr>
          <p:cNvPr id="9" name="Object 8" descr="https://upload.wikimedia.org/wikipedia/commons/thumb/d/d1/Chicago_Bean_Bohne_%2822038051679%29.jpg/256px-Chicago_Bean_Bohne_%2822038051679%29.jpg?op=paramTest&amp;ampersandTest">    </p:cNvPr>
          <p:cNvPicPr>
            <a:picLocks noChangeAspect="1"/>
          </p:cNvPicPr>
          <p:nvPr/>
        </p:nvPicPr>
        <p:blipFill>
          <a:blip r:embed="rId3"/>
          <a:stretch>
            <a:fillRect/>
          </a:stretch>
        </p:blipFill>
        <p:spPr>
          <a:xfrm>
            <a:off x="457200" y="4663440"/>
            <a:ext cx="2340864" cy="1755648"/>
          </a:xfrm>
          <a:prstGeom prst="rect">
            <a:avLst/>
          </a:prstGeom>
        </p:spPr>
      </p:pic>
      <p:sp>
        <p:nvSpPr>
          <p:cNvPr id="25" name="Slide Number Placeholder 24"/>
          <p:cNvSpPr>
            <a:spLocks noGrp="1"/>
          </p:cNvSpPr>
          <p:nvPr>
            <p:ph type="sldNum" sz="quarter" idx="4294967295"/>
          </p:nvPr>
        </p:nvSpPr>
        <p:spPr>
          <a:xfrm>
            <a:off x="6096000" y="6515100"/>
            <a:ext cx="800000" cy="300000"/>
          </a:xfrm>
          <a:prstGeom prst="rect">
            <a:avLst/>
          </a:prstGeom>
          <a:extLst>
            <a:ext uri="{C572A759-6A51-4108-AA02-DFA0A04FC94B}">
              <ma14:wrappingTextBoxFlag xmlns:ma14="http://schemas.microsoft.com/office/mac/drawingml/2011/main" val="0"/>
            </a:ext>
          </a:extLst>
        </p:spPr>
        <p:txBody>
          <a:bodyPr/>
          <a:lstStyle>
            <a:lvl1pPr>
              <a:defRPr sz="1200">
                <a:solidFill>
                  <a:srgbClr val="0088CC"/>
                </a:solidFill>
              </a:defRPr>
            </a:lvl1pPr>
          </a:lstStyle>
          <a:p>
            <a:fld id="{F7021451-1387-4CA6-816F-3879F97B5CBC}" type="slidenum">
              <a:rPr lang="en-US" smtClean="0"/>
              <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graphicFrame>
        <p:nvGraphicFramePr>
          <p:cNvPr id="27" name="Table 26"/>
          <p:cNvGraphicFramePr>
            <a:graphicFrameLocks noGrp="1"/>
          </p:cNvGraphicFramePr>
          <p:nvPr>
            <p:extLst>
              <p:ext uri="{D42A27DB-BD31-4B8C-83A1-F6EECF244321}">
                <p14:modId xmlns:p14="http://schemas.microsoft.com/office/powerpoint/2010/main" val="1579011935"/>
              </p:ext>
            </p:extLst>
          </p:nvPr>
        </p:nvGraphicFramePr>
        <p:xfrm>
          <a:off x="365760" y="118872"/>
          <a:ext cx="11430000" cy="0"/>
        </p:xfrm>
        <a:graphic>
          <a:graphicData uri="http://schemas.openxmlformats.org/drawingml/2006/table">
            <a:tbl>
              <a:tblPr/>
              <a:tblGrid>
                <a:gridCol w="8229600"/>
                <a:gridCol w="3200400"/>
              </a:tblGrid>
              <a:tr h="0">
                <a:tc>
                  <a:txBody>
                    <a:bodyPr/>
                    <a:lstStyle/>
                    <a:p>
                      <a:pPr>
                        <a:buNone/>
                      </a:pPr>
                      <a:r>
                        <a:rPr lang="en-US" sz="1200" dirty="0" smtClean="0">
                          <a:solidFill>
                            <a:srgbClr val="9F9F9F"/>
                          </a:solidFill>
                        </a:rPr>
                        <a:t>Image Examples: Image Sizing/Rounding</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c>
                  <a:txBody>
                    <a:bodyPr/>
                    <a:lstStyle/>
                    <a:p>
                      <a:pPr algn="r">
                        <a:buNone/>
                      </a:pPr>
                      <a:r>
                        <a:rPr lang="en-US" sz="1200" dirty="0" smtClean="0">
                          <a:solidFill>
                            <a:srgbClr val="9F9F9F"/>
                          </a:solidFill>
                        </a:rPr>
                        <a:t>PptxGenJS</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sp>
        <p:nvSpPr>
          <p:cNvPr id="4" name="Object 3"/>
          <p:cNvSpPr/>
          <p:nvPr/>
        </p:nvSpPr>
        <p:spPr>
          <a:xfrm>
            <a:off x="457200" y="548640"/>
            <a:ext cx="2743200" cy="274320"/>
          </a:xfrm>
          <a:prstGeom prst="rect">
            <a:avLst/>
          </a:prstGeom>
          <a:noFill/>
        </p:spPr>
        <p:txBody>
          <a:bodyPr wrap="square" rtlCol="0" anchor="ctr"/>
          <a:lstStyle/>
          <a:p>
            <a:pPr>
              <a:buNone/>
            </a:pPr>
            <a:r>
              <a:rPr lang="en-US" dirty="0" smtClean="0">
                <a:solidFill>
                  <a:srgbClr val="0088CC"/>
                </a:solidFill>
              </a:rPr>
              <a:t>Sizing: None</a:t>
            </a:r>
            <a:endParaRPr lang="en-US" dirty="0"/>
          </a:p>
        </p:txBody>
      </p:sp>
      <p:pic>
        <p:nvPicPr>
          <p:cNvPr id="5" name="Object 4" descr="preencoded.png">    </p:cNvPr>
          <p:cNvPicPr>
            <a:picLocks noChangeAspect="1"/>
          </p:cNvPicPr>
          <p:nvPr/>
        </p:nvPicPr>
        <p:blipFill>
          <a:blip r:embed="rId1"/>
          <a:stretch>
            <a:fillRect/>
          </a:stretch>
        </p:blipFill>
        <p:spPr>
          <a:xfrm>
            <a:off x="457200" y="1005840"/>
            <a:ext cx="4572000" cy="2286000"/>
          </a:xfrm>
          <a:prstGeom prst="rect">
            <a:avLst/>
          </a:prstGeom>
        </p:spPr>
      </p:pic>
      <p:sp>
        <p:nvSpPr>
          <p:cNvPr id="6" name="Object 5"/>
          <p:cNvSpPr/>
          <p:nvPr/>
        </p:nvSpPr>
        <p:spPr>
          <a:xfrm>
            <a:off x="548640" y="3886200"/>
            <a:ext cx="2743200" cy="274320"/>
          </a:xfrm>
          <a:prstGeom prst="rect">
            <a:avLst/>
          </a:prstGeom>
          <a:noFill/>
        </p:spPr>
        <p:txBody>
          <a:bodyPr wrap="square" rtlCol="0" anchor="ctr"/>
          <a:lstStyle/>
          <a:p>
            <a:pPr>
              <a:buNone/>
            </a:pPr>
            <a:r>
              <a:rPr lang="en-US" dirty="0" smtClean="0">
                <a:solidFill>
                  <a:srgbClr val="0088CC"/>
                </a:solidFill>
              </a:rPr>
              <a:t>Sizing: `contain`</a:t>
            </a:r>
            <a:endParaRPr lang="en-US" dirty="0"/>
          </a:p>
        </p:txBody>
      </p:sp>
      <p:pic>
        <p:nvPicPr>
          <p:cNvPr id="7" name="Object 6" descr="preencoded.png">    </p:cNvPr>
          <p:cNvPicPr>
            <a:picLocks noChangeAspect="1"/>
          </p:cNvPicPr>
          <p:nvPr/>
        </p:nvPicPr>
        <p:blipFill>
          <a:blip r:embed="rId2"/>
          <a:srcRect l="0" r="0" t="0" b="0"/>
          <a:stretch/>
        </p:blipFill>
        <p:spPr>
          <a:xfrm>
            <a:off x="548640" y="4251960"/>
            <a:ext cx="2743200" cy="1371600"/>
          </a:xfrm>
          <a:prstGeom prst="rect">
            <a:avLst/>
          </a:prstGeom>
        </p:spPr>
      </p:pic>
      <p:sp>
        <p:nvSpPr>
          <p:cNvPr id="8" name="Object 7"/>
          <p:cNvSpPr/>
          <p:nvPr/>
        </p:nvSpPr>
        <p:spPr>
          <a:xfrm>
            <a:off x="4846320" y="3886200"/>
            <a:ext cx="2743200" cy="274320"/>
          </a:xfrm>
          <a:prstGeom prst="rect">
            <a:avLst/>
          </a:prstGeom>
          <a:noFill/>
        </p:spPr>
        <p:txBody>
          <a:bodyPr wrap="square" rtlCol="0" anchor="ctr"/>
          <a:lstStyle/>
          <a:p>
            <a:pPr>
              <a:buNone/>
            </a:pPr>
            <a:r>
              <a:rPr lang="en-US" dirty="0" smtClean="0">
                <a:solidFill>
                  <a:srgbClr val="0088CC"/>
                </a:solidFill>
              </a:rPr>
              <a:t>Sizing: `cover`</a:t>
            </a:r>
            <a:endParaRPr lang="en-US" dirty="0"/>
          </a:p>
        </p:txBody>
      </p:sp>
      <p:pic>
        <p:nvPicPr>
          <p:cNvPr id="9" name="Object 8" descr="preencoded.png">    </p:cNvPr>
          <p:cNvPicPr>
            <a:picLocks noChangeAspect="1"/>
          </p:cNvPicPr>
          <p:nvPr/>
        </p:nvPicPr>
        <p:blipFill>
          <a:blip r:embed="rId3"/>
          <a:srcRect l="0" r="0" t="3000" b="3000"/>
          <a:stretch/>
        </p:blipFill>
        <p:spPr>
          <a:xfrm>
            <a:off x="4846320" y="4251960"/>
            <a:ext cx="3657600" cy="1719072"/>
          </a:xfrm>
          <a:prstGeom prst="rect">
            <a:avLst/>
          </a:prstGeom>
        </p:spPr>
      </p:pic>
      <p:sp>
        <p:nvSpPr>
          <p:cNvPr id="10" name="Object 9"/>
          <p:cNvSpPr/>
          <p:nvPr/>
        </p:nvSpPr>
        <p:spPr>
          <a:xfrm>
            <a:off x="9144000" y="3886200"/>
            <a:ext cx="2743200" cy="274320"/>
          </a:xfrm>
          <a:prstGeom prst="rect">
            <a:avLst/>
          </a:prstGeom>
          <a:noFill/>
        </p:spPr>
        <p:txBody>
          <a:bodyPr wrap="square" rtlCol="0" anchor="ctr"/>
          <a:lstStyle/>
          <a:p>
            <a:pPr>
              <a:buNone/>
            </a:pPr>
            <a:r>
              <a:rPr lang="en-US" dirty="0" smtClean="0">
                <a:solidFill>
                  <a:srgbClr val="0088CC"/>
                </a:solidFill>
              </a:rPr>
              <a:t>Sizing: `crop`</a:t>
            </a:r>
            <a:endParaRPr lang="en-US" dirty="0"/>
          </a:p>
        </p:txBody>
      </p:sp>
      <p:pic>
        <p:nvPicPr>
          <p:cNvPr id="11" name="Object 10" descr="preencoded.png">    </p:cNvPr>
          <p:cNvPicPr>
            <a:picLocks noChangeAspect="1"/>
          </p:cNvPicPr>
          <p:nvPr/>
        </p:nvPicPr>
        <p:blipFill>
          <a:blip r:embed="rId4"/>
          <a:srcRect l="10000" r="30000" t="20000" b="20000"/>
          <a:stretch/>
        </p:blipFill>
        <p:spPr>
          <a:xfrm>
            <a:off x="9144000" y="4251960"/>
            <a:ext cx="2743200" cy="1371600"/>
          </a:xfrm>
          <a:prstGeom prst="rect">
            <a:avLst/>
          </a:prstGeom>
        </p:spPr>
      </p:pic>
      <p:sp>
        <p:nvSpPr>
          <p:cNvPr id="12" name="Object 11"/>
          <p:cNvSpPr/>
          <p:nvPr/>
        </p:nvSpPr>
        <p:spPr>
          <a:xfrm>
            <a:off x="9144000" y="548640"/>
            <a:ext cx="2743200" cy="274320"/>
          </a:xfrm>
          <a:prstGeom prst="rect">
            <a:avLst/>
          </a:prstGeom>
          <a:noFill/>
        </p:spPr>
        <p:txBody>
          <a:bodyPr wrap="square" rtlCol="0" anchor="ctr"/>
          <a:lstStyle/>
          <a:p>
            <a:pPr>
              <a:buNone/>
            </a:pPr>
            <a:r>
              <a:rPr lang="en-US" dirty="0" smtClean="0">
                <a:solidFill>
                  <a:srgbClr val="0088CC"/>
                </a:solidFill>
              </a:rPr>
              <a:t>Rounding: `true`</a:t>
            </a:r>
            <a:endParaRPr lang="en-US" dirty="0"/>
          </a:p>
        </p:txBody>
      </p:sp>
      <p:pic>
        <p:nvPicPr>
          <p:cNvPr id="13" name="Object 12" descr="../examples/images/cc_logo.jpg">    </p:cNvPr>
          <p:cNvPicPr>
            <a:picLocks noChangeAspect="1"/>
          </p:cNvPicPr>
          <p:nvPr/>
        </p:nvPicPr>
        <p:blipFill>
          <a:blip r:embed="rId5"/>
          <a:stretch>
            <a:fillRect/>
          </a:stretch>
        </p:blipFill>
        <p:spPr>
          <a:xfrm>
            <a:off x="9052560" y="1005840"/>
            <a:ext cx="2286000" cy="2286000"/>
          </a:xfrm>
          <a:prstGeom prst="ellipse">
            <a:avLst/>
          </a:prstGeom>
        </p:spPr>
      </p:pic>
      <p:sp>
        <p:nvSpPr>
          <p:cNvPr id="25" name="Slide Number Placeholder 24"/>
          <p:cNvSpPr>
            <a:spLocks noGrp="1"/>
          </p:cNvSpPr>
          <p:nvPr>
            <p:ph type="sldNum" sz="quarter" idx="4294967295"/>
          </p:nvPr>
        </p:nvSpPr>
        <p:spPr>
          <a:xfrm>
            <a:off x="6096000" y="6515100"/>
            <a:ext cx="914400" cy="914400"/>
          </a:xfrm>
          <a:prstGeom prst="rect">
            <a:avLst/>
          </a:prstGeom>
          <a:extLst>
            <a:ext uri="{C572A759-6A51-4108-AA02-DFA0A04FC94B}">
              <ma14:wrappingTextBoxFlag xmlns:ma14="http://schemas.microsoft.com/office/mac/drawingml/2011/main" val="0"/>
            </a:ext>
          </a:extLst>
        </p:spPr>
        <p:txBody>
          <a:bodyPr/>
          <a:lstStyle>
            <a:lvl1pPr>
              <a:defRPr sz="1200">
                <a:solidFill>
                  <a:srgbClr val="0088CC"/>
                </a:solidFill>
              </a:defRPr>
            </a:lvl1pPr>
          </a:lstStyle>
          <a:p>
            <a:fld id="{F7021451-1387-4CA6-816F-3879F97B5CBC}" type="slidenum">
              <a:rPr lang="en-US" smtClean="0"/>
              <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graphicFrame>
        <p:nvGraphicFramePr>
          <p:cNvPr id="28" name="Table 27"/>
          <p:cNvGraphicFramePr>
            <a:graphicFrameLocks noGrp="1"/>
          </p:cNvGraphicFramePr>
          <p:nvPr>
            <p:extLst>
              <p:ext uri="{D42A27DB-BD31-4B8C-83A1-F6EECF244321}">
                <p14:modId xmlns:p14="http://schemas.microsoft.com/office/powerpoint/2010/main" val="1579011935"/>
              </p:ext>
            </p:extLst>
          </p:nvPr>
        </p:nvGraphicFramePr>
        <p:xfrm>
          <a:off x="365760" y="118872"/>
          <a:ext cx="11430000" cy="0"/>
        </p:xfrm>
        <a:graphic>
          <a:graphicData uri="http://schemas.openxmlformats.org/drawingml/2006/table">
            <a:tbl>
              <a:tblPr/>
              <a:tblGrid>
                <a:gridCol w="8229600"/>
                <a:gridCol w="3200400"/>
              </a:tblGrid>
              <a:tr h="0">
                <a:tc>
                  <a:txBody>
                    <a:bodyPr/>
                    <a:lstStyle/>
                    <a:p>
                      <a:pPr>
                        <a:buNone/>
                      </a:pPr>
                      <a:r>
                        <a:rPr lang="en-US" sz="1200" dirty="0" smtClean="0">
                          <a:solidFill>
                            <a:srgbClr val="9F9F9F"/>
                          </a:solidFill>
                        </a:rPr>
                        <a:t>Media: Misc Video Formats; YouTube</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c>
                  <a:txBody>
                    <a:bodyPr/>
                    <a:lstStyle/>
                    <a:p>
                      <a:pPr algn="r">
                        <a:buNone/>
                      </a:pPr>
                      <a:r>
                        <a:rPr lang="en-US" sz="1200" dirty="0" smtClean="0">
                          <a:solidFill>
                            <a:srgbClr val="9F9F9F"/>
                          </a:solidFill>
                        </a:rPr>
                        <a:t>PptxGenJS</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sp>
        <p:nvSpPr>
          <p:cNvPr id="4" name="Object 3"/>
          <p:cNvSpPr/>
          <p:nvPr/>
        </p:nvSpPr>
        <p:spPr>
          <a:xfrm>
            <a:off x="457200" y="548640"/>
            <a:ext cx="3657600" cy="365760"/>
          </a:xfrm>
          <a:prstGeom prst="rect">
            <a:avLst/>
          </a:prstGeom>
          <a:noFill/>
        </p:spPr>
        <p:txBody>
          <a:bodyPr wrap="square" rtlCol="0" anchor="ctr"/>
          <a:lstStyle/>
          <a:p>
            <a:pPr>
              <a:buNone/>
            </a:pPr>
            <a:r>
              <a:rPr lang="en-US" dirty="0" smtClean="0">
                <a:solidFill>
                  <a:srgbClr val="0088CC"/>
                </a:solidFill>
              </a:rPr>
              <a:t>Video: m4v</a:t>
            </a:r>
            <a:endParaRPr lang="en-US" dirty="0"/>
          </a:p>
        </p:txBody>
      </p:sp>
      <p:pic>
        <p:nvPicPr>
          <p:cNvPr id="87" name="sample">
            <a:hlinkClick r:id="" action="ppaction://media"/>
          </p:cNvPr>
          <p:cNvPicPr>
            <a:picLocks noChangeAspect="1"/>
          </p:cNvPicPr>
          <p:nvPr>
            <a:videoFile r:link="rId85"/>
            <p:extLst>
              <p:ext uri="{DAA4B4D4-6D71-4841-9C94-3DE7FCFB9230}">
                <p14:media xmlns:p14="http://schemas.microsoft.com/office/powerpoint/2010/main" r:embed="rId86"/>
              </p:ext>
            </p:extLst>
          </p:nvPr>
        </p:nvPicPr>
        <p:blipFill>
          <a:blip r:embed="rId87"/>
          <a:stretch>
            <a:fillRect/>
          </a:stretch>
        </p:blipFill>
        <p:spPr>
          <a:xfrm>
            <a:off x="457200" y="914400"/>
            <a:ext cx="3657600" cy="2075688"/>
          </a:xfrm>
          <a:prstGeom prst="rect">
            <a:avLst/>
          </a:prstGeom>
        </p:spPr>
      </p:pic>
      <p:sp>
        <p:nvSpPr>
          <p:cNvPr id="6" name="Object 5"/>
          <p:cNvSpPr/>
          <p:nvPr/>
        </p:nvSpPr>
        <p:spPr>
          <a:xfrm>
            <a:off x="5029200" y="548640"/>
            <a:ext cx="2743200" cy="365760"/>
          </a:xfrm>
          <a:prstGeom prst="rect">
            <a:avLst/>
          </a:prstGeom>
          <a:noFill/>
        </p:spPr>
        <p:txBody>
          <a:bodyPr wrap="square" rtlCol="0" anchor="ctr"/>
          <a:lstStyle/>
          <a:p>
            <a:pPr>
              <a:buNone/>
            </a:pPr>
            <a:r>
              <a:rPr lang="en-US" dirty="0" smtClean="0">
                <a:solidFill>
                  <a:srgbClr val="0088CC"/>
                </a:solidFill>
              </a:rPr>
              <a:t>Video: mpg</a:t>
            </a:r>
            <a:endParaRPr lang="en-US" dirty="0"/>
          </a:p>
        </p:txBody>
      </p:sp>
      <p:pic>
        <p:nvPicPr>
          <p:cNvPr id="90" name="sample">
            <a:hlinkClick r:id="" action="ppaction://media"/>
          </p:cNvPr>
          <p:cNvPicPr>
            <a:picLocks noChangeAspect="1"/>
          </p:cNvPicPr>
          <p:nvPr>
            <a:videoFile r:link="rId88"/>
            <p:extLst>
              <p:ext uri="{DAA4B4D4-6D71-4841-9C94-3DE7FCFB9230}">
                <p14:media xmlns:p14="http://schemas.microsoft.com/office/powerpoint/2010/main" r:embed="rId89"/>
              </p:ext>
            </p:extLst>
          </p:nvPr>
        </p:nvPicPr>
        <p:blipFill>
          <a:blip r:embed="rId90"/>
          <a:stretch>
            <a:fillRect/>
          </a:stretch>
        </p:blipFill>
        <p:spPr>
          <a:xfrm>
            <a:off x="5029200" y="914400"/>
            <a:ext cx="2743200" cy="1874520"/>
          </a:xfrm>
          <a:prstGeom prst="rect">
            <a:avLst/>
          </a:prstGeom>
        </p:spPr>
      </p:pic>
      <p:sp>
        <p:nvSpPr>
          <p:cNvPr id="8" name="Object 7"/>
          <p:cNvSpPr/>
          <p:nvPr/>
        </p:nvSpPr>
        <p:spPr>
          <a:xfrm>
            <a:off x="8595360" y="548640"/>
            <a:ext cx="2743200" cy="365760"/>
          </a:xfrm>
          <a:prstGeom prst="rect">
            <a:avLst/>
          </a:prstGeom>
          <a:noFill/>
        </p:spPr>
        <p:txBody>
          <a:bodyPr wrap="square" rtlCol="0" anchor="ctr"/>
          <a:lstStyle/>
          <a:p>
            <a:pPr>
              <a:buNone/>
            </a:pPr>
            <a:r>
              <a:rPr lang="en-US" dirty="0" smtClean="0">
                <a:solidFill>
                  <a:srgbClr val="0088CC"/>
                </a:solidFill>
              </a:rPr>
              <a:t>Video: mov</a:t>
            </a:r>
            <a:endParaRPr lang="en-US" dirty="0"/>
          </a:p>
        </p:txBody>
      </p:sp>
      <p:pic>
        <p:nvPicPr>
          <p:cNvPr id="93" name="sample">
            <a:hlinkClick r:id="" action="ppaction://media"/>
          </p:cNvPr>
          <p:cNvPicPr>
            <a:picLocks noChangeAspect="1"/>
          </p:cNvPicPr>
          <p:nvPr>
            <a:videoFile r:link="rId91"/>
            <p:extLst>
              <p:ext uri="{DAA4B4D4-6D71-4841-9C94-3DE7FCFB9230}">
                <p14:media xmlns:p14="http://schemas.microsoft.com/office/powerpoint/2010/main" r:embed="rId92"/>
              </p:ext>
            </p:extLst>
          </p:nvPr>
        </p:nvPicPr>
        <p:blipFill>
          <a:blip r:embed="rId93"/>
          <a:stretch>
            <a:fillRect/>
          </a:stretch>
        </p:blipFill>
        <p:spPr>
          <a:xfrm>
            <a:off x="8595360" y="914400"/>
            <a:ext cx="2743200" cy="1563624"/>
          </a:xfrm>
          <a:prstGeom prst="rect">
            <a:avLst/>
          </a:prstGeom>
        </p:spPr>
      </p:pic>
      <p:sp>
        <p:nvSpPr>
          <p:cNvPr id="10" name="Object 9"/>
          <p:cNvSpPr/>
          <p:nvPr/>
        </p:nvSpPr>
        <p:spPr>
          <a:xfrm>
            <a:off x="457200" y="3291840"/>
            <a:ext cx="3657600" cy="365760"/>
          </a:xfrm>
          <a:prstGeom prst="rect">
            <a:avLst/>
          </a:prstGeom>
          <a:noFill/>
        </p:spPr>
        <p:txBody>
          <a:bodyPr wrap="square" rtlCol="0" anchor="ctr"/>
          <a:lstStyle/>
          <a:p>
            <a:pPr>
              <a:buNone/>
            </a:pPr>
            <a:r>
              <a:rPr lang="en-US" dirty="0" smtClean="0">
                <a:solidFill>
                  <a:srgbClr val="0088CC"/>
                </a:solidFill>
              </a:rPr>
              <a:t>Video: mp4</a:t>
            </a:r>
            <a:endParaRPr lang="en-US" dirty="0"/>
          </a:p>
        </p:txBody>
      </p:sp>
      <p:pic>
        <p:nvPicPr>
          <p:cNvPr id="96" name="sample">
            <a:hlinkClick r:id="" action="ppaction://media"/>
          </p:cNvPr>
          <p:cNvPicPr>
            <a:picLocks noChangeAspect="1"/>
          </p:cNvPicPr>
          <p:nvPr>
            <a:videoFile r:link="rId94"/>
            <p:extLst>
              <p:ext uri="{DAA4B4D4-6D71-4841-9C94-3DE7FCFB9230}">
                <p14:media xmlns:p14="http://schemas.microsoft.com/office/powerpoint/2010/main" r:embed="rId95"/>
              </p:ext>
            </p:extLst>
          </p:nvPr>
        </p:nvPicPr>
        <p:blipFill>
          <a:blip r:embed="rId96"/>
          <a:stretch>
            <a:fillRect/>
          </a:stretch>
        </p:blipFill>
        <p:spPr>
          <a:xfrm>
            <a:off x="457200" y="3657600"/>
            <a:ext cx="3657600" cy="2743200"/>
          </a:xfrm>
          <a:prstGeom prst="rect">
            <a:avLst/>
          </a:prstGeom>
        </p:spPr>
      </p:pic>
      <p:sp>
        <p:nvSpPr>
          <p:cNvPr id="12" name="Object 11"/>
          <p:cNvSpPr/>
          <p:nvPr/>
        </p:nvSpPr>
        <p:spPr>
          <a:xfrm>
            <a:off x="5029200" y="3291840"/>
            <a:ext cx="2743200" cy="365760"/>
          </a:xfrm>
          <a:prstGeom prst="rect">
            <a:avLst/>
          </a:prstGeom>
          <a:noFill/>
        </p:spPr>
        <p:txBody>
          <a:bodyPr wrap="square" rtlCol="0" anchor="ctr"/>
          <a:lstStyle/>
          <a:p>
            <a:pPr>
              <a:buNone/>
            </a:pPr>
            <a:r>
              <a:rPr lang="en-US" dirty="0" smtClean="0">
                <a:solidFill>
                  <a:srgbClr val="0088CC"/>
                </a:solidFill>
              </a:rPr>
              <a:t>Video: avi</a:t>
            </a:r>
            <a:endParaRPr lang="en-US" dirty="0"/>
          </a:p>
        </p:txBody>
      </p:sp>
      <p:pic>
        <p:nvPicPr>
          <p:cNvPr id="99" name="sample">
            <a:hlinkClick r:id="" action="ppaction://media"/>
          </p:cNvPr>
          <p:cNvPicPr>
            <a:picLocks noChangeAspect="1"/>
          </p:cNvPicPr>
          <p:nvPr>
            <a:videoFile r:link="rId97"/>
            <p:extLst>
              <p:ext uri="{DAA4B4D4-6D71-4841-9C94-3DE7FCFB9230}">
                <p14:media xmlns:p14="http://schemas.microsoft.com/office/powerpoint/2010/main" r:embed="rId98"/>
              </p:ext>
            </p:extLst>
          </p:nvPr>
        </p:nvPicPr>
        <p:blipFill>
          <a:blip r:embed="rId99"/>
          <a:stretch>
            <a:fillRect/>
          </a:stretch>
        </p:blipFill>
        <p:spPr>
          <a:xfrm>
            <a:off x="5029200" y="3657600"/>
            <a:ext cx="2743200" cy="20574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graphicFrame>
        <p:nvGraphicFramePr>
          <p:cNvPr id="29" name="Table 28"/>
          <p:cNvGraphicFramePr>
            <a:graphicFrameLocks noGrp="1"/>
          </p:cNvGraphicFramePr>
          <p:nvPr>
            <p:extLst>
              <p:ext uri="{D42A27DB-BD31-4B8C-83A1-F6EECF244321}">
                <p14:modId xmlns:p14="http://schemas.microsoft.com/office/powerpoint/2010/main" val="1579011935"/>
              </p:ext>
            </p:extLst>
          </p:nvPr>
        </p:nvGraphicFramePr>
        <p:xfrm>
          <a:off x="365760" y="118872"/>
          <a:ext cx="11430000" cy="0"/>
        </p:xfrm>
        <a:graphic>
          <a:graphicData uri="http://schemas.openxmlformats.org/drawingml/2006/table">
            <a:tbl>
              <a:tblPr/>
              <a:tblGrid>
                <a:gridCol w="8229600"/>
                <a:gridCol w="3200400"/>
              </a:tblGrid>
              <a:tr h="0">
                <a:tc>
                  <a:txBody>
                    <a:bodyPr/>
                    <a:lstStyle/>
                    <a:p>
                      <a:pPr>
                        <a:buNone/>
                      </a:pPr>
                      <a:r>
                        <a:rPr lang="en-US" sz="1200" dirty="0" smtClean="0">
                          <a:solidFill>
                            <a:srgbClr val="9F9F9F"/>
                          </a:solidFill>
                        </a:rPr>
                        <a:t>Media: Misc Audio Formats</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c>
                  <a:txBody>
                    <a:bodyPr/>
                    <a:lstStyle/>
                    <a:p>
                      <a:pPr algn="r">
                        <a:buNone/>
                      </a:pPr>
                      <a:r>
                        <a:rPr lang="en-US" sz="1200" dirty="0" smtClean="0">
                          <a:solidFill>
                            <a:srgbClr val="9F9F9F"/>
                          </a:solidFill>
                        </a:rPr>
                        <a:t>PptxGenJS</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sp>
        <p:nvSpPr>
          <p:cNvPr id="4" name="Object 3"/>
          <p:cNvSpPr/>
          <p:nvPr/>
        </p:nvSpPr>
        <p:spPr>
          <a:xfrm>
            <a:off x="457200" y="548640"/>
            <a:ext cx="3657600" cy="365760"/>
          </a:xfrm>
          <a:prstGeom prst="rect">
            <a:avLst/>
          </a:prstGeom>
          <a:noFill/>
        </p:spPr>
        <p:txBody>
          <a:bodyPr wrap="square" rtlCol="0" anchor="ctr"/>
          <a:lstStyle/>
          <a:p>
            <a:pPr>
              <a:buNone/>
            </a:pPr>
            <a:r>
              <a:rPr lang="en-US" dirty="0" smtClean="0">
                <a:solidFill>
                  <a:srgbClr val="0088CC"/>
                </a:solidFill>
              </a:rPr>
              <a:t>Audio: mp3</a:t>
            </a:r>
            <a:endParaRPr lang="en-US" dirty="0"/>
          </a:p>
        </p:txBody>
      </p:sp>
      <p:pic>
        <p:nvPicPr>
          <p:cNvPr id="102" name="sample">
            <a:hlinkClick r:id="" action="ppaction://media"/>
          </p:cNvPr>
          <p:cNvPicPr>
            <a:picLocks noChangeAspect="1"/>
          </p:cNvPicPr>
          <p:nvPr>
            <a:videoFile r:link="rId100"/>
            <p:extLst>
              <p:ext uri="{DAA4B4D4-6D71-4841-9C94-3DE7FCFB9230}">
                <p14:media xmlns:p14="http://schemas.microsoft.com/office/powerpoint/2010/main" r:embed="rId101"/>
              </p:ext>
            </p:extLst>
          </p:nvPr>
        </p:nvPicPr>
        <p:blipFill>
          <a:blip r:embed="rId102"/>
          <a:stretch>
            <a:fillRect/>
          </a:stretch>
        </p:blipFill>
        <p:spPr>
          <a:xfrm>
            <a:off x="457200" y="914400"/>
            <a:ext cx="3657600" cy="274320"/>
          </a:xfrm>
          <a:prstGeom prst="rect">
            <a:avLst/>
          </a:prstGeom>
        </p:spPr>
      </p:pic>
      <p:sp>
        <p:nvSpPr>
          <p:cNvPr id="6" name="Object 5"/>
          <p:cNvSpPr/>
          <p:nvPr/>
        </p:nvSpPr>
        <p:spPr>
          <a:xfrm>
            <a:off x="457200" y="2377440"/>
            <a:ext cx="3657600" cy="365760"/>
          </a:xfrm>
          <a:prstGeom prst="rect">
            <a:avLst/>
          </a:prstGeom>
          <a:noFill/>
        </p:spPr>
        <p:txBody>
          <a:bodyPr wrap="square" rtlCol="0" anchor="ctr"/>
          <a:lstStyle/>
          <a:p>
            <a:pPr>
              <a:buNone/>
            </a:pPr>
            <a:r>
              <a:rPr lang="en-US" dirty="0" smtClean="0">
                <a:solidFill>
                  <a:srgbClr val="0088CC"/>
                </a:solidFill>
              </a:rPr>
              <a:t>Audio: wav</a:t>
            </a:r>
            <a:endParaRPr lang="en-US" dirty="0"/>
          </a:p>
        </p:txBody>
      </p:sp>
      <p:pic>
        <p:nvPicPr>
          <p:cNvPr id="105" name="sample">
            <a:hlinkClick r:id="" action="ppaction://media"/>
          </p:cNvPr>
          <p:cNvPicPr>
            <a:picLocks noChangeAspect="1"/>
          </p:cNvPicPr>
          <p:nvPr>
            <a:videoFile r:link="rId103"/>
            <p:extLst>
              <p:ext uri="{DAA4B4D4-6D71-4841-9C94-3DE7FCFB9230}">
                <p14:media xmlns:p14="http://schemas.microsoft.com/office/powerpoint/2010/main" r:embed="rId104"/>
              </p:ext>
            </p:extLst>
          </p:nvPr>
        </p:nvPicPr>
        <p:blipFill>
          <a:blip r:embed="rId105"/>
          <a:stretch>
            <a:fillRect/>
          </a:stretch>
        </p:blipFill>
        <p:spPr>
          <a:xfrm>
            <a:off x="457200" y="2743200"/>
            <a:ext cx="3657600" cy="27432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graphicFrame>
        <p:nvGraphicFramePr>
          <p:cNvPr id="30" name="Table 29"/>
          <p:cNvGraphicFramePr>
            <a:graphicFrameLocks noGrp="1"/>
          </p:cNvGraphicFramePr>
          <p:nvPr>
            <p:extLst>
              <p:ext uri="{D42A27DB-BD31-4B8C-83A1-F6EECF244321}">
                <p14:modId xmlns:p14="http://schemas.microsoft.com/office/powerpoint/2010/main" val="1579011935"/>
              </p:ext>
            </p:extLst>
          </p:nvPr>
        </p:nvGraphicFramePr>
        <p:xfrm>
          <a:off x="365760" y="118872"/>
          <a:ext cx="11430000" cy="0"/>
        </p:xfrm>
        <a:graphic>
          <a:graphicData uri="http://schemas.openxmlformats.org/drawingml/2006/table">
            <a:tbl>
              <a:tblPr/>
              <a:tblGrid>
                <a:gridCol w="8229600"/>
                <a:gridCol w="3200400"/>
              </a:tblGrid>
              <a:tr h="0">
                <a:tc>
                  <a:txBody>
                    <a:bodyPr/>
                    <a:lstStyle/>
                    <a:p>
                      <a:pPr>
                        <a:buNone/>
                      </a:pPr>
                      <a:r>
                        <a:rPr lang="en-US" sz="1200" dirty="0" smtClean="0">
                          <a:solidFill>
                            <a:srgbClr val="9F9F9F"/>
                          </a:solidFill>
                        </a:rPr>
                        <a:t>Shape Examples 1: Misc Shape Types (no text)</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c>
                  <a:txBody>
                    <a:bodyPr/>
                    <a:lstStyle/>
                    <a:p>
                      <a:pPr algn="r">
                        <a:buNone/>
                      </a:pPr>
                      <a:r>
                        <a:rPr lang="en-US" sz="1200" dirty="0" smtClean="0">
                          <a:solidFill>
                            <a:srgbClr val="9F9F9F"/>
                          </a:solidFill>
                        </a:rPr>
                        <a:t>PptxGenJS</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sp>
        <p:nvSpPr>
          <p:cNvPr id="4" name="Object 3"/>
          <p:cNvSpPr/>
          <p:nvPr/>
        </p:nvSpPr>
        <p:spPr>
          <a:xfrm>
            <a:off x="457200" y="731520"/>
            <a:ext cx="1371600" cy="2743200"/>
          </a:xfrm>
          <a:prstGeom prst="rect">
            <a:avLst/>
          </a:prstGeom>
          <a:solidFill>
            <a:srgbClr val="FF0000"/>
          </a:solidFill>
        </p:spPr>
      </p:sp>
      <p:sp>
        <p:nvSpPr>
          <p:cNvPr id="5" name="Object 4"/>
          <p:cNvSpPr/>
          <p:nvPr/>
        </p:nvSpPr>
        <p:spPr>
          <a:xfrm rot="2700000">
            <a:off x="2743200" y="640080"/>
            <a:ext cx="1371600" cy="2743200"/>
          </a:xfrm>
          <a:prstGeom prst="rect">
            <a:avLst/>
          </a:prstGeom>
          <a:solidFill>
            <a:srgbClr val="F38E00"/>
          </a:solidFill>
        </p:spPr>
      </p:sp>
      <p:sp>
        <p:nvSpPr>
          <p:cNvPr id="6" name="Object 5"/>
          <p:cNvSpPr/>
          <p:nvPr/>
        </p:nvSpPr>
        <p:spPr>
          <a:xfrm>
            <a:off x="4937760" y="731520"/>
            <a:ext cx="2743200" cy="1371600"/>
          </a:xfrm>
          <a:prstGeom prst="ellipse">
            <a:avLst/>
          </a:prstGeom>
          <a:solidFill>
            <a:srgbClr val="0088CC">
              <a:alpha val="75000"/>
            </a:srgbClr>
          </a:solidFill>
        </p:spPr>
      </p:sp>
      <p:sp>
        <p:nvSpPr>
          <p:cNvPr id="7" name="Object 6"/>
          <p:cNvSpPr/>
          <p:nvPr/>
        </p:nvSpPr>
        <p:spPr>
          <a:xfrm rot="5400000">
            <a:off x="7040880" y="1280160"/>
            <a:ext cx="2743200" cy="1371600"/>
          </a:xfrm>
          <a:prstGeom prst="ellipse">
            <a:avLst/>
          </a:prstGeom>
          <a:solidFill>
            <a:srgbClr val="FF00CC">
              <a:alpha val="50000"/>
            </a:srgbClr>
          </a:solidFill>
        </p:spPr>
      </p:sp>
      <p:sp>
        <p:nvSpPr>
          <p:cNvPr id="8" name="Object 7"/>
          <p:cNvSpPr/>
          <p:nvPr/>
        </p:nvSpPr>
        <p:spPr>
          <a:xfrm>
            <a:off x="9144000" y="2286000"/>
            <a:ext cx="2743200" cy="1371600"/>
          </a:xfrm>
          <a:prstGeom prst="roundRect">
            <a:avLst/>
          </a:prstGeom>
          <a:solidFill>
            <a:srgbClr val="00FF00"/>
          </a:solidFill>
          <a:ln w="12700">
            <a:solidFill>
              <a:srgbClr val="000000"/>
            </a:solidFill>
            <a:prstDash val="solid"/>
          </a:ln>
        </p:spPr>
      </p:sp>
      <p:sp>
        <p:nvSpPr>
          <p:cNvPr id="9" name="Object 8"/>
          <p:cNvSpPr/>
          <p:nvPr/>
        </p:nvSpPr>
        <p:spPr>
          <a:xfrm>
            <a:off x="3840480" y="4023360"/>
            <a:ext cx="4572000" cy="0"/>
          </a:xfrm>
          <a:prstGeom prst="line">
            <a:avLst/>
          </a:prstGeom>
          <a:noFill/>
          <a:ln w="12700">
            <a:solidFill>
              <a:srgbClr val="FF0000"/>
            </a:solidFill>
            <a:prstDash val="solid"/>
          </a:ln>
        </p:spPr>
      </p:sp>
      <p:sp>
        <p:nvSpPr>
          <p:cNvPr id="10" name="Object 9"/>
          <p:cNvSpPr/>
          <p:nvPr/>
        </p:nvSpPr>
        <p:spPr>
          <a:xfrm>
            <a:off x="3840480" y="4389120"/>
            <a:ext cx="4572000" cy="0"/>
          </a:xfrm>
          <a:prstGeom prst="line">
            <a:avLst/>
          </a:prstGeom>
          <a:noFill/>
          <a:ln w="25400">
            <a:solidFill>
              <a:srgbClr val="FF0000"/>
            </a:solidFill>
            <a:prstDash val="solid"/>
            <a:headEnd type="triangle"/>
          </a:ln>
        </p:spPr>
      </p:sp>
      <p:sp>
        <p:nvSpPr>
          <p:cNvPr id="11" name="Object 10"/>
          <p:cNvSpPr/>
          <p:nvPr/>
        </p:nvSpPr>
        <p:spPr>
          <a:xfrm>
            <a:off x="3840480" y="4754880"/>
            <a:ext cx="4572000" cy="0"/>
          </a:xfrm>
          <a:prstGeom prst="line">
            <a:avLst/>
          </a:prstGeom>
          <a:noFill/>
          <a:ln w="38100">
            <a:solidFill>
              <a:srgbClr val="FF0000"/>
            </a:solidFill>
            <a:prstDash val="solid"/>
            <a:tailEnd type="triangle"/>
          </a:ln>
        </p:spPr>
      </p:sp>
      <p:sp>
        <p:nvSpPr>
          <p:cNvPr id="12" name="Object 11"/>
          <p:cNvSpPr/>
          <p:nvPr/>
        </p:nvSpPr>
        <p:spPr>
          <a:xfrm>
            <a:off x="3840480" y="5120640"/>
            <a:ext cx="4572000" cy="0"/>
          </a:xfrm>
          <a:prstGeom prst="line">
            <a:avLst/>
          </a:prstGeom>
          <a:noFill/>
          <a:ln w="50800">
            <a:solidFill>
              <a:srgbClr val="FF0000"/>
            </a:solidFill>
            <a:prstDash val="solid"/>
            <a:headEnd type="triangle"/>
            <a:tailEnd type="triangle"/>
          </a:ln>
        </p:spPr>
      </p:sp>
      <p:sp>
        <p:nvSpPr>
          <p:cNvPr id="13" name="Object 12"/>
          <p:cNvSpPr/>
          <p:nvPr/>
        </p:nvSpPr>
        <p:spPr>
          <a:xfrm rot="18900000">
            <a:off x="5212080" y="3017520"/>
            <a:ext cx="2286000" cy="0"/>
          </a:xfrm>
          <a:prstGeom prst="line">
            <a:avLst/>
          </a:prstGeom>
          <a:noFill/>
          <a:ln w="12700">
            <a:solidFill>
              <a:srgbClr val="333333"/>
            </a:solidFill>
            <a:prstDash val="solid"/>
          </a:ln>
        </p:spPr>
      </p:sp>
      <p:sp>
        <p:nvSpPr>
          <p:cNvPr id="14" name="Object 13"/>
          <p:cNvSpPr/>
          <p:nvPr/>
        </p:nvSpPr>
        <p:spPr>
          <a:xfrm>
            <a:off x="365760" y="3931920"/>
            <a:ext cx="5486400" cy="2743200"/>
          </a:xfrm>
          <a:prstGeom prst="rtTriangle">
            <a:avLst/>
          </a:prstGeom>
          <a:solidFill>
            <a:srgbClr val="0088CC"/>
          </a:solidFill>
          <a:ln w="38100">
            <a:solidFill>
              <a:srgbClr val="000000"/>
            </a:solidFill>
            <a:prstDash val="solid"/>
          </a:ln>
        </p:spPr>
      </p:sp>
      <p:sp>
        <p:nvSpPr>
          <p:cNvPr id="15" name="Object 14"/>
          <p:cNvSpPr/>
          <p:nvPr/>
        </p:nvSpPr>
        <p:spPr>
          <a:xfrm flipH="1">
            <a:off x="6400800" y="3931920"/>
            <a:ext cx="5486400" cy="2743200"/>
          </a:xfrm>
          <a:prstGeom prst="rtTriangle">
            <a:avLst/>
          </a:prstGeom>
          <a:solidFill>
            <a:srgbClr val="0088CC"/>
          </a:solidFill>
          <a:ln>
            <a:solidFill>
              <a:srgbClr val="000000"/>
            </a:solidFill>
            <a:prstDash val="solid"/>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Object 2"/>
          <p:cNvSpPr/>
          <p:nvPr>
            <p:ph idx="103" type="title" hasCustomPrompt="1"/>
          </p:nvPr>
        </p:nvSpPr>
        <p:spPr>
          <a:xfrm>
            <a:off x="548640" y="182880"/>
            <a:ext cx="10972800" cy="914400"/>
          </a:xfrm>
          <a:prstGeom prst="rect">
            <a:avLst/>
          </a:prstGeom>
          <a:noFill/>
        </p:spPr>
        <p:txBody>
          <a:bodyPr wrap="square" rtlCol="0"/>
          <a:lstStyle/>
          <a:p>
            <a:pPr>
              <a:buNone/>
            </a:pPr>
            <a:r>
              <a:rPr lang="en-US" dirty="0" smtClean="0"/>
              <a:t>Text Placeholder</a:t>
            </a:r>
            <a:endParaRPr lang="en-US" dirty="0"/>
          </a:p>
        </p:txBody>
      </p:sp>
      <p:sp>
        <p:nvSpPr>
          <p:cNvPr id="4" name="Object 3"/>
          <p:cNvSpPr/>
          <p:nvPr>
            <p:ph idx="104" type="body" hasCustomPrompt="1"/>
          </p:nvPr>
        </p:nvSpPr>
        <p:spPr>
          <a:xfrm>
            <a:off x="548640" y="1371600"/>
            <a:ext cx="10972800" cy="4800600"/>
          </a:xfrm>
          <a:prstGeom prst="rect">
            <a:avLst/>
          </a:prstGeom>
          <a:noFill/>
        </p:spPr>
        <p:txBody>
          <a:bodyPr wrap="square" rtlCol="0" anchor="t"/>
          <a:lstStyle/>
          <a:p>
            <a:pPr marL="342900" indent="-342900">
              <a:buSzPct val="100000"/>
              <a:buChar char="•"/>
            </a:pPr>
            <a:r>
              <a:rPr lang="en-US" dirty="0" smtClean="0"/>
              <a:t>Pre-filled placeholder bullets</a:t>
            </a:r>
          </a:p>
          <a:p>
            <a:pPr lvl="1" marL="685800" indent="-342900">
              <a:buSzPct val="100000"/>
              <a:buChar char="•"/>
            </a:pPr>
            <a:r>
              <a:rPr lang="en-US" dirty="0" smtClean="0">
                <a:solidFill>
                  <a:srgbClr val="0000AB"/>
                </a:solidFill>
              </a:rPr>
              <a:t>Add any text, charts, whatever</a:t>
            </a:r>
          </a:p>
          <a:p>
            <a:pPr lvl="2" marL="1028700" indent="-342900">
              <a:buSzPct val="100000"/>
              <a:buChar char="•"/>
            </a:pPr>
            <a:r>
              <a:rPr lang="en-US" dirty="0" smtClean="0">
                <a:solidFill>
                  <a:srgbClr val="0000AB"/>
                </a:solidFill>
              </a:rPr>
              <a:t>Check out the online API docs for more</a:t>
            </a:r>
            <a:endParaRPr lang="en-US" dirty="0"/>
          </a:p>
        </p:txBody>
      </p:sp>
      <p:sp>
        <p:nvSpPr>
          <p:cNvPr id="25" name="Slide Number Placeholder 24"/>
          <p:cNvSpPr>
            <a:spLocks noGrp="1"/>
          </p:cNvSpPr>
          <p:nvPr>
            <p:ph type="sldNum" sz="quarter" idx="4294967295"/>
          </p:nvPr>
        </p:nvSpPr>
        <p:spPr>
          <a:xfrm>
            <a:off x="548640" y="6492240"/>
            <a:ext cx="800000" cy="300000"/>
          </a:xfrm>
          <a:prstGeom prst="rect">
            <a:avLst/>
          </a:prstGeom>
          <a:extLst>
            <a:ext uri="{C572A759-6A51-4108-AA02-DFA0A04FC94B}">
              <ma14:wrappingTextBoxFlag xmlns:ma14="http://schemas.microsoft.com/office/mac/drawingml/2011/main" val="0"/>
            </a:ext>
          </a:extLst>
        </p:spPr>
        <p:txBody>
          <a:bodyPr/>
          <a:lstStyle>
            <a:lvl1pPr>
              <a:defRPr sz="1000">
                <a:solidFill>
                  <a:srgbClr val="FFFFFF"/>
                </a:solidFill>
                <a:latin typeface="Arial"/>
                <a:ea typeface="Arial"/>
                <a:cs typeface="Arial"/>
              </a:defRPr>
            </a:lvl1pPr>
          </a:lstStyle>
          <a:p>
            <a:fld id="{F7021451-1387-4CA6-816F-3879F97B5CBC}" type="slidenum">
              <a:rPr lang="en-US" smtClean="0"/>
              <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graphicFrame>
        <p:nvGraphicFramePr>
          <p:cNvPr id="31" name="Table 30"/>
          <p:cNvGraphicFramePr>
            <a:graphicFrameLocks noGrp="1"/>
          </p:cNvGraphicFramePr>
          <p:nvPr>
            <p:extLst>
              <p:ext uri="{D42A27DB-BD31-4B8C-83A1-F6EECF244321}">
                <p14:modId xmlns:p14="http://schemas.microsoft.com/office/powerpoint/2010/main" val="1579011935"/>
              </p:ext>
            </p:extLst>
          </p:nvPr>
        </p:nvGraphicFramePr>
        <p:xfrm>
          <a:off x="365760" y="118872"/>
          <a:ext cx="11430000" cy="0"/>
        </p:xfrm>
        <a:graphic>
          <a:graphicData uri="http://schemas.openxmlformats.org/drawingml/2006/table">
            <a:tbl>
              <a:tblPr/>
              <a:tblGrid>
                <a:gridCol w="8229600"/>
                <a:gridCol w="3200400"/>
              </a:tblGrid>
              <a:tr h="0">
                <a:tc>
                  <a:txBody>
                    <a:bodyPr/>
                    <a:lstStyle/>
                    <a:p>
                      <a:pPr>
                        <a:buNone/>
                      </a:pPr>
                      <a:r>
                        <a:rPr lang="en-US" sz="1200" dirty="0" smtClean="0">
                          <a:solidFill>
                            <a:srgbClr val="9F9F9F"/>
                          </a:solidFill>
                        </a:rPr>
                        <a:t>Shape Examples 2: Misc Shape Types (with text)</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c>
                  <a:txBody>
                    <a:bodyPr/>
                    <a:lstStyle/>
                    <a:p>
                      <a:pPr algn="r">
                        <a:buNone/>
                      </a:pPr>
                      <a:r>
                        <a:rPr lang="en-US" sz="1200" dirty="0" smtClean="0">
                          <a:solidFill>
                            <a:srgbClr val="9F9F9F"/>
                          </a:solidFill>
                        </a:rPr>
                        <a:t>PptxGenJS</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sp>
        <p:nvSpPr>
          <p:cNvPr id="4" name="Object 3"/>
          <p:cNvSpPr/>
          <p:nvPr/>
        </p:nvSpPr>
        <p:spPr>
          <a:xfrm>
            <a:off x="457200" y="731520"/>
            <a:ext cx="1371600" cy="2743200"/>
          </a:xfrm>
          <a:prstGeom prst="rect">
            <a:avLst/>
          </a:prstGeom>
          <a:solidFill>
            <a:srgbClr val="FF0000"/>
          </a:solidFill>
        </p:spPr>
        <p:txBody>
          <a:bodyPr wrap="square" rtlCol="0" anchor="ctr"/>
          <a:lstStyle/>
          <a:p>
            <a:pPr algn="ctr">
              <a:buNone/>
            </a:pPr>
            <a:r>
              <a:rPr lang="en-US" sz="1400" dirty="0" smtClean="0">
                <a:solidFill>
                  <a:srgbClr val="000000"/>
                </a:solidFill>
              </a:rPr>
              <a:t>RECTANGLE</a:t>
            </a:r>
            <a:endParaRPr lang="en-US" dirty="0"/>
          </a:p>
        </p:txBody>
      </p:sp>
      <p:sp>
        <p:nvSpPr>
          <p:cNvPr id="5" name="Object 4"/>
          <p:cNvSpPr/>
          <p:nvPr/>
        </p:nvSpPr>
        <p:spPr>
          <a:xfrm rot="2700000">
            <a:off x="2743200" y="640080"/>
            <a:ext cx="1371600" cy="2743200"/>
          </a:xfrm>
          <a:prstGeom prst="rect">
            <a:avLst/>
          </a:prstGeom>
          <a:solidFill>
            <a:srgbClr val="F38E00"/>
          </a:solidFill>
        </p:spPr>
        <p:txBody>
          <a:bodyPr wrap="square" rtlCol="0" anchor="ctr"/>
          <a:lstStyle/>
          <a:p>
            <a:pPr algn="ctr">
              <a:buNone/>
            </a:pPr>
            <a:r>
              <a:rPr lang="en-US" sz="1400" dirty="0" smtClean="0">
                <a:solidFill>
                  <a:srgbClr val="000000"/>
                </a:solidFill>
              </a:rPr>
              <a:t>RECTANGLE (rotate:45)</a:t>
            </a:r>
            <a:endParaRPr lang="en-US" dirty="0"/>
          </a:p>
        </p:txBody>
      </p:sp>
      <p:sp>
        <p:nvSpPr>
          <p:cNvPr id="6" name="Object 5"/>
          <p:cNvSpPr/>
          <p:nvPr/>
        </p:nvSpPr>
        <p:spPr>
          <a:xfrm>
            <a:off x="4937760" y="731520"/>
            <a:ext cx="2743200" cy="1371600"/>
          </a:xfrm>
          <a:prstGeom prst="ellipse">
            <a:avLst/>
          </a:prstGeom>
          <a:solidFill>
            <a:srgbClr val="0088CC">
              <a:alpha val="75000"/>
            </a:srgbClr>
          </a:solidFill>
        </p:spPr>
        <p:txBody>
          <a:bodyPr wrap="square" rtlCol="0" anchor="ctr"/>
          <a:lstStyle/>
          <a:p>
            <a:pPr algn="ctr">
              <a:buNone/>
            </a:pPr>
            <a:r>
              <a:rPr lang="en-US" sz="1400" dirty="0" smtClean="0">
                <a:solidFill>
                  <a:srgbClr val="000000"/>
                </a:solidFill>
              </a:rPr>
              <a:t>OVAL (alpha:25)</a:t>
            </a:r>
            <a:endParaRPr lang="en-US" dirty="0"/>
          </a:p>
        </p:txBody>
      </p:sp>
      <p:sp>
        <p:nvSpPr>
          <p:cNvPr id="7" name="Object 6"/>
          <p:cNvSpPr/>
          <p:nvPr/>
        </p:nvSpPr>
        <p:spPr>
          <a:xfrm rot="5400000">
            <a:off x="7040880" y="1280160"/>
            <a:ext cx="2743200" cy="1371600"/>
          </a:xfrm>
          <a:prstGeom prst="ellipse">
            <a:avLst/>
          </a:prstGeom>
          <a:solidFill>
            <a:srgbClr val="FF00CC">
              <a:alpha val="50000"/>
            </a:srgbClr>
          </a:solidFill>
        </p:spPr>
        <p:txBody>
          <a:bodyPr wrap="square" rtlCol="0" anchor="ctr"/>
          <a:lstStyle/>
          <a:p>
            <a:pPr algn="ctr">
              <a:buNone/>
            </a:pPr>
            <a:r>
              <a:rPr lang="en-US" sz="1400" dirty="0" smtClean="0">
                <a:solidFill>
                  <a:srgbClr val="000000"/>
                </a:solidFill>
              </a:rPr>
              <a:t>OVAL (rotate:90, alpha:50)</a:t>
            </a:r>
            <a:endParaRPr lang="en-US" dirty="0"/>
          </a:p>
        </p:txBody>
      </p:sp>
      <p:sp>
        <p:nvSpPr>
          <p:cNvPr id="8" name="Object 7"/>
          <p:cNvSpPr/>
          <p:nvPr/>
        </p:nvSpPr>
        <p:spPr>
          <a:xfrm>
            <a:off x="9144000" y="2286000"/>
            <a:ext cx="2743200" cy="1371600"/>
          </a:xfrm>
          <a:prstGeom prst="roundRect">
            <a:avLst>
              <a:gd name="adj" fmla="val 666667"/>
            </a:avLst>
          </a:prstGeom>
          <a:solidFill>
            <a:srgbClr val="00FF00"/>
          </a:solidFill>
          <a:ln w="12700">
            <a:solidFill>
              <a:srgbClr val="000000"/>
            </a:solidFill>
            <a:prstDash val="dash"/>
          </a:ln>
        </p:spPr>
        <p:txBody>
          <a:bodyPr wrap="square" rtlCol="0" anchor="ctr"/>
          <a:lstStyle/>
          <a:p>
            <a:pPr algn="ctr">
              <a:buNone/>
            </a:pPr>
            <a:r>
              <a:rPr lang="en-US" sz="1400" dirty="0" smtClean="0">
                <a:solidFill>
                  <a:srgbClr val="000000"/>
                </a:solidFill>
              </a:rPr>
              <a:t>ROUNDED-RECTANGLE</a:t>
            </a:r>
          </a:p>
          <a:p>
            <a:pPr algn="ctr">
              <a:buNone/>
            </a:pPr>
            <a:r>
              <a:rPr lang="en-US" sz="1400" dirty="0" smtClean="0">
                <a:solidFill>
                  <a:srgbClr val="000000"/>
                </a:solidFill>
              </a:rPr>
              <a:t>lineDash:dash</a:t>
            </a:r>
          </a:p>
          <a:p>
            <a:pPr algn="ctr">
              <a:buNone/>
            </a:pPr>
            <a:r>
              <a:rPr lang="en-US" sz="1400" dirty="0" smtClean="0">
                <a:solidFill>
                  <a:srgbClr val="000000"/>
                </a:solidFill>
              </a:rPr>
              <a:t>rectRadius:10</a:t>
            </a:r>
            <a:endParaRPr lang="en-US" dirty="0"/>
          </a:p>
        </p:txBody>
      </p:sp>
      <p:sp>
        <p:nvSpPr>
          <p:cNvPr id="9" name="Object 8"/>
          <p:cNvSpPr/>
          <p:nvPr/>
        </p:nvSpPr>
        <p:spPr>
          <a:xfrm>
            <a:off x="3794760" y="4023360"/>
            <a:ext cx="4572000" cy="0"/>
          </a:xfrm>
          <a:prstGeom prst="line">
            <a:avLst/>
          </a:prstGeom>
          <a:noFill/>
          <a:ln w="12700">
            <a:solidFill>
              <a:srgbClr val="FF0000"/>
            </a:solidFill>
            <a:prstDash val="lgDash"/>
          </a:ln>
        </p:spPr>
        <p:txBody>
          <a:bodyPr wrap="square" rtlCol="0" anchor="ctr"/>
          <a:lstStyle>
            <a:lvl1pPr algn="l"/>
          </a:lstStyle>
          <a:p>
            <a:pPr algn="ctr">
              <a:buNone/>
            </a:pPr>
            <a:r>
              <a:rPr lang="en-US" dirty="0" smtClean="0">
                <a:solidFill>
                  <a:srgbClr val="000000"/>
                </a:solidFill>
              </a:rPr>
              <a:t>LINE size=1</a:t>
            </a:r>
            <a:endParaRPr lang="en-US" dirty="0"/>
          </a:p>
        </p:txBody>
      </p:sp>
      <p:sp>
        <p:nvSpPr>
          <p:cNvPr id="10" name="Object 9"/>
          <p:cNvSpPr/>
          <p:nvPr/>
        </p:nvSpPr>
        <p:spPr>
          <a:xfrm>
            <a:off x="3794760" y="4389120"/>
            <a:ext cx="4572000" cy="0"/>
          </a:xfrm>
          <a:prstGeom prst="line">
            <a:avLst/>
          </a:prstGeom>
          <a:noFill/>
          <a:ln w="25400">
            <a:solidFill>
              <a:srgbClr val="FF0000"/>
            </a:solidFill>
            <a:tailEnd type="triangle"/>
          </a:ln>
        </p:spPr>
        <p:txBody>
          <a:bodyPr wrap="square" rtlCol="0" anchor="ctr"/>
          <a:lstStyle>
            <a:lvl1pPr algn="l"/>
          </a:lstStyle>
          <a:p>
            <a:pPr algn="l">
              <a:buNone/>
            </a:pPr>
            <a:r>
              <a:rPr lang="en-US" dirty="0" smtClean="0">
                <a:solidFill>
                  <a:srgbClr val="000000"/>
                </a:solidFill>
              </a:rPr>
              <a:t>LINE size=2</a:t>
            </a:r>
            <a:endParaRPr lang="en-US" dirty="0"/>
          </a:p>
        </p:txBody>
      </p:sp>
      <p:sp>
        <p:nvSpPr>
          <p:cNvPr id="11" name="Object 10"/>
          <p:cNvSpPr/>
          <p:nvPr/>
        </p:nvSpPr>
        <p:spPr>
          <a:xfrm>
            <a:off x="3794760" y="4754880"/>
            <a:ext cx="4572000" cy="0"/>
          </a:xfrm>
          <a:prstGeom prst="line">
            <a:avLst/>
          </a:prstGeom>
          <a:noFill/>
          <a:ln w="38100">
            <a:solidFill>
              <a:srgbClr val="FF0000"/>
            </a:solidFill>
            <a:headEnd type="triangle"/>
          </a:ln>
        </p:spPr>
        <p:txBody>
          <a:bodyPr wrap="square" rtlCol="0" anchor="ctr"/>
          <a:lstStyle>
            <a:lvl1pPr algn="l"/>
          </a:lstStyle>
          <a:p>
            <a:pPr algn="r">
              <a:buNone/>
            </a:pPr>
            <a:r>
              <a:rPr lang="en-US" dirty="0" smtClean="0">
                <a:solidFill>
                  <a:srgbClr val="000000"/>
                </a:solidFill>
              </a:rPr>
              <a:t>LINE size=3</a:t>
            </a:r>
            <a:endParaRPr lang="en-US" dirty="0"/>
          </a:p>
        </p:txBody>
      </p:sp>
      <p:sp>
        <p:nvSpPr>
          <p:cNvPr id="12" name="Object 11"/>
          <p:cNvSpPr/>
          <p:nvPr/>
        </p:nvSpPr>
        <p:spPr>
          <a:xfrm>
            <a:off x="3794760" y="5120640"/>
            <a:ext cx="4572000" cy="0"/>
          </a:xfrm>
          <a:prstGeom prst="line">
            <a:avLst/>
          </a:prstGeom>
          <a:noFill/>
          <a:ln w="50800">
            <a:solidFill>
              <a:srgbClr val="FF0000"/>
            </a:solidFill>
            <a:headEnd type="triangle"/>
            <a:tailEnd type="triangle"/>
          </a:ln>
        </p:spPr>
        <p:txBody>
          <a:bodyPr wrap="square" rtlCol="0" anchor="ctr"/>
          <a:lstStyle>
            <a:lvl1pPr algn="l"/>
          </a:lstStyle>
          <a:p>
            <a:pPr algn="ctr">
              <a:buNone/>
            </a:pPr>
            <a:r>
              <a:rPr lang="en-US" dirty="0" smtClean="0">
                <a:solidFill>
                  <a:srgbClr val="000000"/>
                </a:solidFill>
              </a:rPr>
              <a:t>LINE size=4</a:t>
            </a:r>
            <a:endParaRPr lang="en-US" dirty="0"/>
          </a:p>
        </p:txBody>
      </p:sp>
      <p:sp>
        <p:nvSpPr>
          <p:cNvPr id="13" name="Object 12"/>
          <p:cNvSpPr/>
          <p:nvPr/>
        </p:nvSpPr>
        <p:spPr>
          <a:xfrm rot="18900000">
            <a:off x="5212080" y="3017520"/>
            <a:ext cx="2286000" cy="0"/>
          </a:xfrm>
          <a:prstGeom prst="line">
            <a:avLst/>
          </a:prstGeom>
          <a:noFill/>
          <a:ln w="25400">
            <a:solidFill>
              <a:srgbClr val="333333"/>
            </a:solidFill>
          </a:ln>
        </p:spPr>
        <p:txBody>
          <a:bodyPr wrap="square" rtlCol="0" anchor="b"/>
          <a:lstStyle/>
          <a:p>
            <a:pPr>
              <a:buNone/>
            </a:pPr>
            <a:r>
              <a:rPr lang="en-US" dirty="0" smtClean="0">
                <a:solidFill>
                  <a:srgbClr val="000000"/>
                </a:solidFill>
              </a:rPr>
              <a:t>DIAGONAL</a:t>
            </a:r>
            <a:endParaRPr lang="en-US" dirty="0"/>
          </a:p>
        </p:txBody>
      </p:sp>
      <p:sp>
        <p:nvSpPr>
          <p:cNvPr id="14" name="Object 13"/>
          <p:cNvSpPr/>
          <p:nvPr/>
        </p:nvSpPr>
        <p:spPr>
          <a:xfrm>
            <a:off x="365760" y="3931920"/>
            <a:ext cx="5486400" cy="2743200"/>
          </a:xfrm>
          <a:prstGeom prst="rtTriangle">
            <a:avLst/>
          </a:prstGeom>
          <a:solidFill>
            <a:srgbClr val="0088CC"/>
          </a:solidFill>
          <a:ln w="38100">
            <a:solidFill>
              <a:srgbClr val="000000"/>
            </a:solidFill>
          </a:ln>
        </p:spPr>
        <p:txBody>
          <a:bodyPr wrap="square" rtlCol="0" anchor="ctr"/>
          <a:lstStyle/>
          <a:p>
            <a:pPr algn="ctr">
              <a:buNone/>
            </a:pPr>
            <a:r>
              <a:rPr lang="en-US" dirty="0" smtClean="0">
                <a:solidFill>
                  <a:srgbClr val="000000"/>
                </a:solidFill>
              </a:rPr>
              <a:t>RIGHT-TRIANGLE</a:t>
            </a:r>
            <a:endParaRPr lang="en-US" dirty="0"/>
          </a:p>
        </p:txBody>
      </p:sp>
      <p:sp>
        <p:nvSpPr>
          <p:cNvPr id="15" name="Object 14"/>
          <p:cNvSpPr/>
          <p:nvPr/>
        </p:nvSpPr>
        <p:spPr>
          <a:xfrm flipH="1">
            <a:off x="6400800" y="3931920"/>
            <a:ext cx="5486400" cy="2743200"/>
          </a:xfrm>
          <a:prstGeom prst="rtTriangle">
            <a:avLst/>
          </a:prstGeom>
          <a:solidFill>
            <a:srgbClr val="0088CC"/>
          </a:solidFill>
          <a:ln>
            <a:solidFill>
              <a:srgbClr val="000000"/>
            </a:solidFill>
          </a:ln>
        </p:spPr>
        <p:txBody>
          <a:bodyPr wrap="square" rtlCol="0" anchor="ctr"/>
          <a:lstStyle/>
          <a:p>
            <a:pPr algn="ctr">
              <a:buNone/>
            </a:pPr>
            <a:r>
              <a:rPr lang="en-US" dirty="0" smtClean="0">
                <a:solidFill>
                  <a:srgbClr val="000000"/>
                </a:solidFill>
              </a:rPr>
              <a:t>RIGHT-TRIANGLE</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graphicFrame>
        <p:nvGraphicFramePr>
          <p:cNvPr id="32" name="Table 31"/>
          <p:cNvGraphicFramePr>
            <a:graphicFrameLocks noGrp="1"/>
          </p:cNvGraphicFramePr>
          <p:nvPr>
            <p:extLst>
              <p:ext uri="{D42A27DB-BD31-4B8C-83A1-F6EECF244321}">
                <p14:modId xmlns:p14="http://schemas.microsoft.com/office/powerpoint/2010/main" val="1579011935"/>
              </p:ext>
            </p:extLst>
          </p:nvPr>
        </p:nvGraphicFramePr>
        <p:xfrm>
          <a:off x="457200" y="118872"/>
          <a:ext cx="11521440" cy="0"/>
        </p:xfrm>
        <a:graphic>
          <a:graphicData uri="http://schemas.openxmlformats.org/drawingml/2006/table">
            <a:tbl>
              <a:tblPr/>
              <a:tblGrid>
                <a:gridCol w="5760720"/>
                <a:gridCol w="5760720"/>
              </a:tblGrid>
              <a:tr h="0">
                <a:tc>
                  <a:txBody>
                    <a:bodyPr/>
                    <a:lstStyle/>
                    <a:p>
                      <a:pPr>
                        <a:buNone/>
                      </a:pPr>
                      <a:r>
                        <a:rPr lang="en-US" sz="1200" dirty="0" smtClean="0">
                          <a:solidFill>
                            <a:srgbClr val="9F9F9F"/>
                          </a:solidFill>
                        </a:rPr>
                        <a:t>Text Examples: Multi-Line Formatting, Hyperlinks, Text Shadow, Line-Break</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c>
                  <a:txBody>
                    <a:bodyPr/>
                    <a:lstStyle/>
                    <a:p>
                      <a:pPr algn="r">
                        <a:buNone/>
                      </a:pPr>
                      <a:r>
                        <a:rPr lang="en-US" sz="1200" dirty="0" smtClean="0">
                          <a:solidFill>
                            <a:srgbClr val="9F9F9F"/>
                          </a:solidFill>
                        </a:rPr>
                        <a:t>PptxGenJS</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sp>
        <p:nvSpPr>
          <p:cNvPr id="4" name="Object 3"/>
          <p:cNvSpPr/>
          <p:nvPr/>
        </p:nvSpPr>
        <p:spPr>
          <a:xfrm>
            <a:off x="457200" y="457200"/>
            <a:ext cx="4876800" cy="347472"/>
          </a:xfrm>
          <a:prstGeom prst="rect">
            <a:avLst/>
          </a:prstGeom>
          <a:noFill/>
        </p:spPr>
        <p:txBody>
          <a:bodyPr wrap="square" rtlCol="0" anchor="ctr"/>
          <a:lstStyle/>
          <a:p>
            <a:pPr>
              <a:buNone/>
            </a:pPr>
            <a:r>
              <a:rPr lang="en-US" dirty="0" smtClean="0">
                <a:solidFill>
                  <a:srgbClr val="0088CC"/>
                </a:solidFill>
              </a:rPr>
              <a:t>Word-Level Formatting:</a:t>
            </a:r>
            <a:endParaRPr lang="en-US" dirty="0"/>
          </a:p>
        </p:txBody>
      </p:sp>
      <p:sp>
        <p:nvSpPr>
          <p:cNvPr id="5" name="Object 4"/>
          <p:cNvSpPr/>
          <p:nvPr/>
        </p:nvSpPr>
        <p:spPr>
          <a:xfrm>
            <a:off x="457200" y="777240"/>
            <a:ext cx="5486400" cy="3657600"/>
          </a:xfrm>
          <a:prstGeom prst="rect">
            <a:avLst/>
          </a:prstGeom>
          <a:solidFill>
            <a:srgbClr val="232323"/>
          </a:solidFill>
        </p:spPr>
        <p:txBody>
          <a:bodyPr wrap="square" rtlCol="0" anchor="ctr"/>
          <a:lstStyle/>
          <a:p>
            <a:pPr algn="r">
              <a:buNone/>
            </a:pPr>
            <a:r>
              <a:rPr lang="en-US" sz="2400" dirty="0" smtClean="0">
                <a:solidFill>
                  <a:srgbClr val="99ABCC"/>
                </a:solidFill>
                <a:latin typeface="Courier New" pitchFamily="34" charset="0"/>
                <a:ea typeface="Courier New" pitchFamily="34" charset="-122"/>
                <a:cs typeface="Courier New" pitchFamily="34" charset="-120"/>
              </a:rPr>
              <a:t>1st</a:t>
            </a:r>
          </a:p>
          <a:p>
            <a:pPr algn="r">
              <a:buNone/>
            </a:pPr>
            <a:r>
              <a:rPr lang="en-US" sz="2400" dirty="0" smtClean="0">
                <a:solidFill>
                  <a:srgbClr val="99ABCC"/>
                </a:solidFill>
                <a:latin typeface="Courier New" pitchFamily="34" charset="0"/>
                <a:ea typeface="Courier New" pitchFamily="34" charset="-122"/>
                <a:cs typeface="Courier New" pitchFamily="34" charset="-120"/>
              </a:rPr>
              <a:t>line</a:t>
            </a:r>
          </a:p>
          <a:p>
            <a:pPr algn="ctr">
              <a:buNone/>
            </a:pPr>
            <a:r>
              <a:rPr lang="en-US" sz="3600" dirty="0" smtClean="0">
                <a:solidFill>
                  <a:srgbClr val="FFFF00"/>
                </a:solidFill>
                <a:latin typeface="Arial" pitchFamily="34" charset="0"/>
                <a:ea typeface="Arial" pitchFamily="34" charset="-122"/>
                <a:cs typeface="Arial" pitchFamily="34" charset="-120"/>
              </a:rPr>
              <a:t>2nd line</a:t>
            </a:r>
          </a:p>
          <a:p>
            <a:pPr algn="l">
              <a:buNone/>
            </a:pPr>
            <a:r>
              <a:rPr lang="en-US" sz="4800" dirty="0" smtClean="0">
                <a:solidFill>
                  <a:srgbClr val="0088CC"/>
                </a:solidFill>
                <a:latin typeface="Verdana" pitchFamily="34" charset="0"/>
                <a:ea typeface="Verdana" pitchFamily="34" charset="-122"/>
                <a:cs typeface="Verdana" pitchFamily="34" charset="-120"/>
              </a:rPr>
              <a:t>3rd line</a:t>
            </a:r>
          </a:p>
          <a:p>
            <a:pPr algn="ctr">
              <a:buNone/>
            </a:pPr>
            <a:r>
              <a:rPr lang="en-US" sz="3800" strike="sngStrike" dirty="0" smtClean="0">
                <a:solidFill>
                  <a:srgbClr val="FFFF00"/>
                </a:solidFill>
                <a:latin typeface="Arial" pitchFamily="34" charset="0"/>
                <a:ea typeface="Arial" pitchFamily="34" charset="-122"/>
                <a:cs typeface="Arial" pitchFamily="34" charset="-120"/>
              </a:rPr>
              <a:t>4th line</a:t>
            </a:r>
          </a:p>
          <a:p>
            <a:pPr algn="r">
              <a:buNone/>
            </a:pPr>
            <a:r>
              <a:rPr lang="en-US" sz="3600" dirty="0" smtClean="0">
                <a:solidFill>
                  <a:srgbClr val="99ABCC"/>
                </a:solidFill>
                <a:latin typeface="Courier New" pitchFamily="34" charset="0"/>
                <a:ea typeface="Courier New" pitchFamily="34" charset="-122"/>
                <a:cs typeface="Courier New" pitchFamily="34" charset="-120"/>
              </a:rPr>
              <a:t>5th</a:t>
            </a:r>
          </a:p>
          <a:p>
            <a:pPr algn="r">
              <a:buNone/>
            </a:pPr>
            <a:r>
              <a:rPr lang="en-US" sz="3600" dirty="0" smtClean="0">
                <a:solidFill>
                  <a:srgbClr val="99ABCC"/>
                </a:solidFill>
                <a:latin typeface="Courier New" pitchFamily="34" charset="0"/>
                <a:ea typeface="Courier New" pitchFamily="34" charset="-122"/>
                <a:cs typeface="Courier New" pitchFamily="34" charset="-120"/>
              </a:rPr>
              <a:t>line</a:t>
            </a:r>
            <a:endParaRPr lang="en-US" dirty="0"/>
          </a:p>
        </p:txBody>
      </p:sp>
      <p:sp>
        <p:nvSpPr>
          <p:cNvPr id="6" name="Object 5"/>
          <p:cNvSpPr/>
          <p:nvPr/>
        </p:nvSpPr>
        <p:spPr>
          <a:xfrm>
            <a:off x="457200" y="4572000"/>
            <a:ext cx="1600200" cy="320040"/>
          </a:xfrm>
          <a:prstGeom prst="rect">
            <a:avLst/>
          </a:prstGeom>
          <a:noFill/>
        </p:spPr>
        <p:txBody>
          <a:bodyPr wrap="square" rtlCol="0" anchor="ctr"/>
          <a:lstStyle/>
          <a:p>
            <a:pPr>
              <a:buNone/>
            </a:pPr>
            <a:r>
              <a:rPr lang="en-US" dirty="0" smtClean="0">
                <a:solidFill>
                  <a:srgbClr val="0088CC"/>
                </a:solidFill>
              </a:rPr>
              <a:t>Hyperlinks:</a:t>
            </a:r>
            <a:endParaRPr lang="en-US" dirty="0"/>
          </a:p>
        </p:txBody>
      </p:sp>
      <p:sp>
        <p:nvSpPr>
          <p:cNvPr id="7" name="Object 6"/>
          <p:cNvSpPr/>
          <p:nvPr/>
        </p:nvSpPr>
        <p:spPr>
          <a:xfrm>
            <a:off x="457200" y="4892040"/>
            <a:ext cx="5486400" cy="548640"/>
          </a:xfrm>
          <a:prstGeom prst="rect">
            <a:avLst/>
          </a:prstGeom>
          <a:solidFill>
            <a:srgbClr val="F1F1F1"/>
          </a:solidFill>
        </p:spPr>
        <p:txBody>
          <a:bodyPr wrap="square" rtlCol="0" anchor="ctr"/>
          <a:lstStyle/>
          <a:p>
            <a:pPr>
              <a:buNone/>
            </a:pPr>
            <a:r>
              <a:rPr lang="en-US" sz="1400" dirty="0" smtClean="0">
                <a:solidFill>
                  <a:srgbClr val="000000"/>
                </a:solidFill>
              </a:rPr>
              <a:t>Visit the </a:t>
            </a:r>
            <a:r>
              <a:rPr lang="en-US" sz="1400" u="sng" dirty="0" smtClean="0">
                <a:solidFill>
                  <a:srgbClr val="000000"/>
                </a:solidFill>
                <a:hlinkClick r:id="rId106" invalidUrl="" action="" tgtFrame="" tooltip="Visit Homepage" history="1" highlightClick="0" endSnd="0"/>
              </a:rPr>
              <a:t>PptxGenJS Project</a:t>
            </a:r>
            <a:r>
              <a:rPr lang="en-US" sz="1400" dirty="0" smtClean="0">
                <a:solidFill>
                  <a:srgbClr val="000000"/>
                </a:solidFill>
              </a:rPr>
              <a:t> or </a:t>
            </a:r>
            <a:r>
              <a:rPr lang="en-US" sz="1400" u="sng" dirty="0" smtClean="0">
                <a:solidFill>
                  <a:srgbClr val="000000"/>
                </a:solidFill>
                <a:hlinkClick r:id="rId107" invalidUrl="" action="" tgtFrame="" tooltip="" history="1" highlightClick="0" endSnd="0"/>
              </a:rPr>
              <a:t>(link without tooltip)</a:t>
            </a:r>
            <a:endParaRPr lang="en-US" dirty="0"/>
          </a:p>
        </p:txBody>
      </p:sp>
      <p:sp>
        <p:nvSpPr>
          <p:cNvPr id="8" name="Object 7"/>
          <p:cNvSpPr/>
          <p:nvPr/>
        </p:nvSpPr>
        <p:spPr>
          <a:xfrm>
            <a:off x="457200" y="5669280"/>
            <a:ext cx="4876800" cy="347472"/>
          </a:xfrm>
          <a:prstGeom prst="rect">
            <a:avLst/>
          </a:prstGeom>
          <a:noFill/>
        </p:spPr>
        <p:txBody>
          <a:bodyPr wrap="square" rtlCol="0" anchor="ctr"/>
          <a:lstStyle/>
          <a:p>
            <a:pPr>
              <a:buNone/>
            </a:pPr>
            <a:r>
              <a:rPr lang="en-US" dirty="0" smtClean="0">
                <a:solidFill>
                  <a:srgbClr val="0088CC"/>
                </a:solidFill>
              </a:rPr>
              <a:t>Text Shadow:</a:t>
            </a:r>
            <a:endParaRPr lang="en-US" dirty="0"/>
          </a:p>
        </p:txBody>
      </p:sp>
      <p:sp>
        <p:nvSpPr>
          <p:cNvPr id="9" name="Object 8"/>
          <p:cNvSpPr/>
          <p:nvPr/>
        </p:nvSpPr>
        <p:spPr>
          <a:xfrm>
            <a:off x="457200" y="5943600"/>
            <a:ext cx="4876800" cy="548640"/>
          </a:xfrm>
          <a:prstGeom prst="rect">
            <a:avLst/>
          </a:prstGeom>
          <a:noFill/>
          <a:effectLst>
            <a:outerShdw sx="100000" sy="100000" kx="0" ky="0" algn="bl" rotWithShape="0" blurRad="38100" dist="127000" dir="2700000">
              <a:srgbClr val="696969">
                <a:alpha val="60000"/>
              </a:srgbClr>
            </a:outerShdw>
          </a:effectLst>
        </p:spPr>
        <p:txBody>
          <a:bodyPr wrap="square" rtlCol="0" anchor="ctr"/>
          <a:lstStyle/>
          <a:p>
            <a:pPr>
              <a:buNone/>
            </a:pPr>
            <a:r>
              <a:rPr lang="en-US" sz="3200" dirty="0" smtClean="0">
                <a:solidFill>
                  <a:srgbClr val="0088cc"/>
                </a:solidFill>
              </a:rPr>
              <a:t>Text Shadow</a:t>
            </a:r>
            <a:endParaRPr lang="en-US" dirty="0"/>
          </a:p>
        </p:txBody>
      </p:sp>
      <p:sp>
        <p:nvSpPr>
          <p:cNvPr id="10" name="Object 9"/>
          <p:cNvSpPr/>
          <p:nvPr/>
        </p:nvSpPr>
        <p:spPr>
          <a:xfrm>
            <a:off x="6858000" y="457200"/>
            <a:ext cx="4876800" cy="347472"/>
          </a:xfrm>
          <a:prstGeom prst="rect">
            <a:avLst/>
          </a:prstGeom>
          <a:noFill/>
        </p:spPr>
        <p:txBody>
          <a:bodyPr wrap="square" rtlCol="0" anchor="ctr"/>
          <a:lstStyle/>
          <a:p>
            <a:pPr>
              <a:buNone/>
            </a:pPr>
            <a:r>
              <a:rPr lang="en-US" dirty="0" smtClean="0">
                <a:solidFill>
                  <a:srgbClr val="0088CC"/>
                </a:solidFill>
              </a:rPr>
              <a:t>Line-Breaks:</a:t>
            </a:r>
            <a:endParaRPr lang="en-US" dirty="0"/>
          </a:p>
        </p:txBody>
      </p:sp>
      <p:sp>
        <p:nvSpPr>
          <p:cNvPr id="11" name="Object 10"/>
          <p:cNvSpPr/>
          <p:nvPr/>
        </p:nvSpPr>
        <p:spPr>
          <a:xfrm>
            <a:off x="6858000" y="777240"/>
            <a:ext cx="4800600" cy="1463040"/>
          </a:xfrm>
          <a:prstGeom prst="rect">
            <a:avLst/>
          </a:prstGeom>
          <a:solidFill>
            <a:srgbClr val="F2F2F2"/>
          </a:solidFill>
          <a:ln>
            <a:solidFill>
              <a:srgbClr val="C7C7C7"/>
            </a:solidFill>
          </a:ln>
        </p:spPr>
        <p:txBody>
          <a:bodyPr wrap="square" rtlCol="0" anchor="ctr"/>
          <a:lstStyle/>
          <a:p>
            <a:pPr algn="ctr">
              <a:buNone/>
            </a:pPr>
            <a:r>
              <a:rPr lang="en-US" sz="1600" dirty="0" smtClean="0">
                <a:solidFill>
                  <a:srgbClr val="6c6c6c"/>
                </a:solidFill>
              </a:rPr>
              <a:t>***Line-Break/Multi-Line Test***</a:t>
            </a:r>
          </a:p>
          <a:p>
            <a:pPr algn="ctr">
              <a:buNone/>
            </a:pPr>
            <a:r>
              <a:rPr lang="en-US" sz="1600" dirty="0" smtClean="0">
                <a:solidFill>
                  <a:srgbClr val="6c6c6c"/>
                </a:solidFill>
              </a:rPr>
              <a:t/>
            </a:r>
          </a:p>
          <a:p>
            <a:pPr algn="ctr">
              <a:buNone/>
            </a:pPr>
            <a:r>
              <a:rPr lang="en-US" sz="1600" dirty="0" smtClean="0">
                <a:solidFill>
                  <a:srgbClr val="6c6c6c"/>
                </a:solidFill>
              </a:rPr>
              <a:t>First line</a:t>
            </a:r>
          </a:p>
          <a:p>
            <a:pPr algn="ctr">
              <a:buNone/>
            </a:pPr>
            <a:r>
              <a:rPr lang="en-US" sz="1600" dirty="0" smtClean="0">
                <a:solidFill>
                  <a:srgbClr val="6c6c6c"/>
                </a:solidFill>
              </a:rPr>
              <a:t>Second line</a:t>
            </a:r>
          </a:p>
          <a:p>
            <a:pPr algn="ctr">
              <a:buNone/>
            </a:pPr>
            <a:r>
              <a:rPr lang="en-US" sz="1600" dirty="0" smtClean="0">
                <a:solidFill>
                  <a:srgbClr val="6c6c6c"/>
                </a:solidFill>
              </a:rPr>
              <a:t>Third line</a:t>
            </a:r>
            <a:endParaRPr lang="en-US" dirty="0"/>
          </a:p>
        </p:txBody>
      </p:sp>
      <p:sp>
        <p:nvSpPr>
          <p:cNvPr id="12" name="Object 11"/>
          <p:cNvSpPr/>
          <p:nvPr/>
        </p:nvSpPr>
        <p:spPr>
          <a:xfrm>
            <a:off x="6858000" y="2377440"/>
            <a:ext cx="4876800" cy="347472"/>
          </a:xfrm>
          <a:prstGeom prst="rect">
            <a:avLst/>
          </a:prstGeom>
          <a:noFill/>
        </p:spPr>
        <p:txBody>
          <a:bodyPr wrap="square" rtlCol="0" anchor="ctr"/>
          <a:lstStyle/>
          <a:p>
            <a:pPr>
              <a:buNone/>
            </a:pPr>
            <a:r>
              <a:rPr lang="en-US" dirty="0" smtClean="0">
                <a:solidFill>
                  <a:srgbClr val="0088CC"/>
                </a:solidFill>
              </a:rPr>
              <a:t>Line-Spacing (text):</a:t>
            </a:r>
            <a:endParaRPr lang="en-US" dirty="0"/>
          </a:p>
        </p:txBody>
      </p:sp>
      <p:sp>
        <p:nvSpPr>
          <p:cNvPr id="13" name="Object 12"/>
          <p:cNvSpPr/>
          <p:nvPr/>
        </p:nvSpPr>
        <p:spPr>
          <a:xfrm>
            <a:off x="6858000" y="2697480"/>
            <a:ext cx="4800600" cy="1143000"/>
          </a:xfrm>
          <a:prstGeom prst="rect">
            <a:avLst/>
          </a:prstGeom>
          <a:solidFill>
            <a:srgbClr val="f1f1f1"/>
          </a:solidFill>
        </p:spPr>
        <p:txBody>
          <a:bodyPr wrap="square" rtlCol="0" anchor="ctr"/>
          <a:lstStyle/>
          <a:p>
            <a:pPr algn="ctr">
              <a:lnSpc>
                <a:spcPts val="4000"/>
              </a:lnSpc>
              <a:buNone/>
            </a:pPr>
            <a:r>
              <a:rPr lang="en-US" dirty="0" smtClean="0">
                <a:solidFill>
                  <a:srgbClr val="363636"/>
                </a:solidFill>
              </a:rPr>
              <a:t>1st Line</a:t>
            </a:r>
          </a:p>
          <a:p>
            <a:pPr algn="ctr">
              <a:lnSpc>
                <a:spcPts val="4000"/>
              </a:lnSpc>
              <a:buNone/>
            </a:pPr>
            <a:r>
              <a:rPr lang="en-US" dirty="0" smtClean="0">
                <a:solidFill>
                  <a:srgbClr val="363636"/>
                </a:solidFill>
              </a:rPr>
              <a:t>2nd Line (40pt)</a:t>
            </a:r>
            <a:endParaRPr lang="en-US" dirty="0"/>
          </a:p>
        </p:txBody>
      </p:sp>
      <p:sp>
        <p:nvSpPr>
          <p:cNvPr id="14" name="Object 13"/>
          <p:cNvSpPr/>
          <p:nvPr/>
        </p:nvSpPr>
        <p:spPr>
          <a:xfrm>
            <a:off x="6858000" y="4069080"/>
            <a:ext cx="4876800" cy="347472"/>
          </a:xfrm>
          <a:prstGeom prst="rect">
            <a:avLst/>
          </a:prstGeom>
          <a:noFill/>
        </p:spPr>
        <p:txBody>
          <a:bodyPr wrap="square" rtlCol="0" anchor="ctr"/>
          <a:lstStyle/>
          <a:p>
            <a:pPr>
              <a:buNone/>
            </a:pPr>
            <a:r>
              <a:rPr lang="en-US" dirty="0" smtClean="0">
                <a:solidFill>
                  <a:srgbClr val="0088CC"/>
                </a:solidFill>
              </a:rPr>
              <a:t>Line-Spacing (bullets):</a:t>
            </a:r>
            <a:endParaRPr lang="en-US" dirty="0"/>
          </a:p>
        </p:txBody>
      </p:sp>
      <p:sp>
        <p:nvSpPr>
          <p:cNvPr id="15" name="Object 14"/>
          <p:cNvSpPr/>
          <p:nvPr/>
        </p:nvSpPr>
        <p:spPr>
          <a:xfrm>
            <a:off x="6858000" y="4434840"/>
            <a:ext cx="4800600" cy="1051560"/>
          </a:xfrm>
          <a:prstGeom prst="rect">
            <a:avLst/>
          </a:prstGeom>
          <a:solidFill>
            <a:srgbClr val="f1f1f1"/>
          </a:solidFill>
        </p:spPr>
        <p:txBody>
          <a:bodyPr wrap="square" rtlCol="0" anchor="ctr"/>
          <a:lstStyle/>
          <a:p>
            <a:pPr marL="342900" indent="-342900">
              <a:lnSpc>
                <a:spcPts val="3500"/>
              </a:lnSpc>
              <a:buSzPct val="100000"/>
              <a:buChar char="•"/>
            </a:pPr>
            <a:r>
              <a:rPr lang="en-US" sz="2400" dirty="0" smtClean="0">
                <a:solidFill>
                  <a:srgbClr val="99ABCC"/>
                </a:solidFill>
              </a:rPr>
              <a:t>Line Spacing</a:t>
            </a:r>
          </a:p>
          <a:p>
            <a:pPr marL="342900" indent="-342900">
              <a:lnSpc>
                <a:spcPts val="3500"/>
              </a:lnSpc>
              <a:buSzPct val="100000"/>
              <a:buChar char="•"/>
            </a:pPr>
            <a:r>
              <a:rPr lang="en-US" sz="2400" dirty="0" smtClean="0">
                <a:solidFill>
                  <a:srgbClr val="99ABCC"/>
                </a:solidFill>
              </a:rPr>
              <a:t>35pt</a:t>
            </a:r>
            <a:endParaRPr lang="en-US" dirty="0"/>
          </a:p>
        </p:txBody>
      </p:sp>
      <p:sp>
        <p:nvSpPr>
          <p:cNvPr id="16" name="Object 15"/>
          <p:cNvSpPr/>
          <p:nvPr/>
        </p:nvSpPr>
        <p:spPr>
          <a:xfrm>
            <a:off x="6858000" y="5669280"/>
            <a:ext cx="4876800" cy="347472"/>
          </a:xfrm>
          <a:prstGeom prst="rect">
            <a:avLst/>
          </a:prstGeom>
          <a:noFill/>
        </p:spPr>
        <p:txBody>
          <a:bodyPr wrap="square" rtlCol="0" anchor="ctr"/>
          <a:lstStyle/>
          <a:p>
            <a:pPr>
              <a:buNone/>
            </a:pPr>
            <a:r>
              <a:rPr lang="en-US" dirty="0" smtClean="0">
                <a:solidFill>
                  <a:srgbClr val="0088CC"/>
                </a:solidFill>
              </a:rPr>
              <a:t>Text Outline:</a:t>
            </a:r>
            <a:endParaRPr lang="en-US" dirty="0"/>
          </a:p>
        </p:txBody>
      </p:sp>
      <p:sp>
        <p:nvSpPr>
          <p:cNvPr id="17" name="Object 16"/>
          <p:cNvSpPr/>
          <p:nvPr/>
        </p:nvSpPr>
        <p:spPr>
          <a:xfrm>
            <a:off x="6858000" y="5943600"/>
            <a:ext cx="4876800" cy="548640"/>
          </a:xfrm>
          <a:prstGeom prst="rect">
            <a:avLst/>
          </a:prstGeom>
          <a:noFill/>
        </p:spPr>
        <p:txBody>
          <a:bodyPr wrap="square" rtlCol="0" anchor="ctr"/>
          <a:lstStyle/>
          <a:p>
            <a:pPr>
              <a:buNone/>
            </a:pPr>
            <a:r>
              <a:rPr lang="en-US" sz="3200" dirty="0" smtClean="0">
                <a:ln w="19050">
                  <a:solidFill>
                    <a:srgbClr val="00DD00"/>
                  </a:solidFill>
                </a:ln>
                <a:solidFill>
                  <a:srgbClr val="0088cc"/>
                </a:solidFill>
              </a:rPr>
              <a:t>Text Outline</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graphicFrame>
        <p:nvGraphicFramePr>
          <p:cNvPr id="33" name="Table 32"/>
          <p:cNvGraphicFramePr>
            <a:graphicFrameLocks noGrp="1"/>
          </p:cNvGraphicFramePr>
          <p:nvPr>
            <p:extLst>
              <p:ext uri="{D42A27DB-BD31-4B8C-83A1-F6EECF244321}">
                <p14:modId xmlns:p14="http://schemas.microsoft.com/office/powerpoint/2010/main" val="1579011935"/>
              </p:ext>
            </p:extLst>
          </p:nvPr>
        </p:nvGraphicFramePr>
        <p:xfrm>
          <a:off x="457200" y="118872"/>
          <a:ext cx="11430000" cy="0"/>
        </p:xfrm>
        <a:graphic>
          <a:graphicData uri="http://schemas.openxmlformats.org/drawingml/2006/table">
            <a:tbl>
              <a:tblPr/>
              <a:tblGrid>
                <a:gridCol w="5715000"/>
                <a:gridCol w="5715000"/>
              </a:tblGrid>
              <a:tr h="0">
                <a:tc>
                  <a:txBody>
                    <a:bodyPr/>
                    <a:lstStyle/>
                    <a:p>
                      <a:pPr>
                        <a:buNone/>
                      </a:pPr>
                      <a:r>
                        <a:rPr lang="en-US" sz="1200" dirty="0" smtClean="0">
                          <a:solidFill>
                            <a:srgbClr val="9F9F9F"/>
                          </a:solidFill>
                        </a:rPr>
                        <a:t>Text Examples: Bullets</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c>
                  <a:txBody>
                    <a:bodyPr/>
                    <a:lstStyle/>
                    <a:p>
                      <a:pPr algn="r">
                        <a:buNone/>
                      </a:pPr>
                      <a:r>
                        <a:rPr lang="en-US" sz="1200" dirty="0" smtClean="0">
                          <a:solidFill>
                            <a:srgbClr val="9F9F9F"/>
                          </a:solidFill>
                        </a:rPr>
                        <a:t>PptxGenJS</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sp>
        <p:nvSpPr>
          <p:cNvPr id="4" name="Object 3"/>
          <p:cNvSpPr/>
          <p:nvPr/>
        </p:nvSpPr>
        <p:spPr>
          <a:xfrm>
            <a:off x="457200" y="457200"/>
            <a:ext cx="4876800" cy="347472"/>
          </a:xfrm>
          <a:prstGeom prst="rect">
            <a:avLst/>
          </a:prstGeom>
          <a:noFill/>
        </p:spPr>
        <p:txBody>
          <a:bodyPr wrap="square" rtlCol="0" anchor="ctr"/>
          <a:lstStyle/>
          <a:p>
            <a:pPr>
              <a:buNone/>
            </a:pPr>
            <a:r>
              <a:rPr lang="en-US" dirty="0" smtClean="0">
                <a:solidFill>
                  <a:srgbClr val="0088CC"/>
                </a:solidFill>
              </a:rPr>
              <a:t>Bullet Indent-Levels:</a:t>
            </a:r>
            <a:endParaRPr lang="en-US" dirty="0"/>
          </a:p>
        </p:txBody>
      </p:sp>
      <p:sp>
        <p:nvSpPr>
          <p:cNvPr id="5" name="Object 4"/>
          <p:cNvSpPr/>
          <p:nvPr/>
        </p:nvSpPr>
        <p:spPr>
          <a:xfrm>
            <a:off x="457200" y="914400"/>
            <a:ext cx="5715000" cy="5486400"/>
          </a:xfrm>
          <a:prstGeom prst="rect">
            <a:avLst/>
          </a:prstGeom>
          <a:solidFill>
            <a:srgbClr val="373737"/>
          </a:solidFill>
        </p:spPr>
        <p:txBody>
          <a:bodyPr wrap="square" rtlCol="0" anchor="ctr"/>
          <a:lstStyle/>
          <a:p>
            <a:pPr marL="342900" indent="-342900">
              <a:buSzPct val="100000"/>
              <a:buChar char="•"/>
            </a:pPr>
            <a:r>
              <a:rPr lang="en-US" sz="2400" dirty="0" smtClean="0">
                <a:solidFill>
                  <a:srgbClr val="99ABCC"/>
                </a:solidFill>
              </a:rPr>
              <a:t>Bullet one</a:t>
            </a:r>
          </a:p>
          <a:p>
            <a:pPr lvl="1" marL="685800" indent="-342900">
              <a:buSzPct val="100000"/>
              <a:buChar char="•"/>
            </a:pPr>
            <a:r>
              <a:rPr lang="en-US" sz="3200" dirty="0" smtClean="0">
                <a:solidFill>
                  <a:srgbClr val="FFFF00"/>
                </a:solidFill>
              </a:rPr>
              <a:t>Indent-Level 1</a:t>
            </a:r>
          </a:p>
          <a:p>
            <a:pPr lvl="2" marL="1028700" indent="-342900">
              <a:buSzPct val="100000"/>
              <a:buChar char="•"/>
            </a:pPr>
            <a:r>
              <a:rPr lang="en-US" sz="4200" dirty="0" smtClean="0">
                <a:solidFill>
                  <a:srgbClr val="0088CC"/>
                </a:solidFill>
              </a:rPr>
              <a:t>Indent-Level 2</a:t>
            </a:r>
          </a:p>
          <a:p>
            <a:pPr lvl="3" marL="1371600" indent="-342900">
              <a:buSzPct val="100000"/>
              <a:buChar char="•"/>
            </a:pPr>
            <a:r>
              <a:rPr lang="en-US" sz="4800" dirty="0" smtClean="0">
                <a:solidFill>
                  <a:srgbClr val="CC88BB"/>
                </a:solidFill>
              </a:rPr>
              <a:t>Indent-Level 3</a:t>
            </a:r>
          </a:p>
          <a:p>
            <a:pPr lvl="3" marL="1371600" indent="-342900">
              <a:buSzPct val="100000"/>
              <a:buChar char="•"/>
            </a:pPr>
            <a:r>
              <a:rPr lang="en-US" sz="4800" dirty="0" smtClean="0">
                <a:solidFill>
                  <a:srgbClr val="CC88BB"/>
                </a:solidFill>
              </a:rPr>
              <a:t>Indent-Level 3</a:t>
            </a:r>
          </a:p>
          <a:p>
            <a:pPr lvl="2" marL="1028700" indent="-342900">
              <a:buSzPct val="100000"/>
              <a:buChar char="•"/>
            </a:pPr>
            <a:r>
              <a:rPr lang="en-US" sz="4200" dirty="0" smtClean="0">
                <a:solidFill>
                  <a:srgbClr val="0088CC"/>
                </a:solidFill>
              </a:rPr>
              <a:t>Indent-Level 2</a:t>
            </a:r>
          </a:p>
          <a:p>
            <a:pPr lvl="2" marL="1028700" indent="-342900">
              <a:buSzPct val="100000"/>
              <a:buChar char="•"/>
            </a:pPr>
            <a:r>
              <a:rPr lang="en-US" sz="4200" dirty="0" smtClean="0">
                <a:solidFill>
                  <a:srgbClr val="0088CC"/>
                </a:solidFill>
              </a:rPr>
              <a:t>Indent-Level 2</a:t>
            </a:r>
          </a:p>
          <a:p>
            <a:pPr lvl="1" marL="685800" indent="-342900">
              <a:buSzPct val="100000"/>
              <a:buChar char="•"/>
            </a:pPr>
            <a:r>
              <a:rPr lang="en-US" sz="3200" dirty="0" smtClean="0">
                <a:solidFill>
                  <a:srgbClr val="FFFF00"/>
                </a:solidFill>
              </a:rPr>
              <a:t>Indent-Level 1</a:t>
            </a:r>
          </a:p>
          <a:p>
            <a:pPr marL="342900" indent="-342900">
              <a:buSzPct val="100000"/>
              <a:buChar char="•"/>
            </a:pPr>
            <a:r>
              <a:rPr lang="en-US" sz="2400" dirty="0" smtClean="0">
                <a:solidFill>
                  <a:srgbClr val="99ABCC"/>
                </a:solidFill>
              </a:rPr>
              <a:t>Bullet no indent</a:t>
            </a:r>
          </a:p>
          <a:p>
            <a:pPr marL="342900" indent="-342900">
              <a:buSzPct val="100000"/>
              <a:buChar char="•"/>
            </a:pPr>
            <a:r>
              <a:rPr lang="en-US" sz="2400" dirty="0" smtClean="0">
                <a:solidFill>
                  <a:srgbClr val="99ABCC"/>
                </a:solidFill>
              </a:rPr>
              <a:t>Bullet Last</a:t>
            </a:r>
            <a:endParaRPr lang="en-US" dirty="0"/>
          </a:p>
        </p:txBody>
      </p:sp>
      <p:sp>
        <p:nvSpPr>
          <p:cNvPr id="6" name="Object 5"/>
          <p:cNvSpPr/>
          <p:nvPr/>
        </p:nvSpPr>
        <p:spPr>
          <a:xfrm>
            <a:off x="6858000" y="594360"/>
            <a:ext cx="4876800" cy="347472"/>
          </a:xfrm>
          <a:prstGeom prst="rect">
            <a:avLst/>
          </a:prstGeom>
          <a:noFill/>
        </p:spPr>
        <p:txBody>
          <a:bodyPr wrap="square" rtlCol="0" anchor="ctr"/>
          <a:lstStyle/>
          <a:p>
            <a:pPr>
              <a:buNone/>
            </a:pPr>
            <a:r>
              <a:rPr lang="en-US" dirty="0" smtClean="0">
                <a:solidFill>
                  <a:srgbClr val="0088CC"/>
                </a:solidFill>
              </a:rPr>
              <a:t>Bullets:</a:t>
            </a:r>
            <a:endParaRPr lang="en-US" dirty="0"/>
          </a:p>
        </p:txBody>
      </p:sp>
      <p:sp>
        <p:nvSpPr>
          <p:cNvPr id="7" name="Object 6"/>
          <p:cNvSpPr/>
          <p:nvPr/>
        </p:nvSpPr>
        <p:spPr>
          <a:xfrm>
            <a:off x="7315200" y="960120"/>
            <a:ext cx="3657600" cy="457200"/>
          </a:xfrm>
          <a:prstGeom prst="rect">
            <a:avLst/>
          </a:prstGeom>
          <a:noFill/>
        </p:spPr>
        <p:txBody>
          <a:bodyPr wrap="square" rtlCol="0" anchor="ctr"/>
          <a:lstStyle/>
          <a:p>
            <a:pPr marL="342900" indent="-342900">
              <a:buSzPct val="100000"/>
              <a:buChar char="•"/>
            </a:pPr>
            <a:r>
              <a:rPr lang="en-US" dirty="0" smtClean="0">
                <a:solidFill>
                  <a:srgbClr val="0000DE"/>
                </a:solidFill>
                <a:latin typeface="Courier New" pitchFamily="34" charset="0"/>
                <a:ea typeface="Courier New" pitchFamily="34" charset="-122"/>
                <a:cs typeface="Courier New" pitchFamily="34" charset="-120"/>
              </a:rPr>
              <a:t>12345</a:t>
            </a:r>
            <a:endParaRPr lang="en-US" dirty="0"/>
          </a:p>
        </p:txBody>
      </p:sp>
      <p:sp>
        <p:nvSpPr>
          <p:cNvPr id="8" name="Object 7"/>
          <p:cNvSpPr/>
          <p:nvPr/>
        </p:nvSpPr>
        <p:spPr>
          <a:xfrm>
            <a:off x="7315200" y="1234440"/>
            <a:ext cx="3657600" cy="457200"/>
          </a:xfrm>
          <a:prstGeom prst="rect">
            <a:avLst/>
          </a:prstGeom>
          <a:noFill/>
        </p:spPr>
        <p:txBody>
          <a:bodyPr wrap="square" rtlCol="0" anchor="ctr"/>
          <a:lstStyle/>
          <a:p>
            <a:pPr marL="342900" indent="-342900">
              <a:buSzPct val="100000"/>
              <a:buChar char="•"/>
            </a:pPr>
            <a:r>
              <a:rPr lang="en-US" dirty="0" smtClean="0">
                <a:solidFill>
                  <a:srgbClr val="00AA00"/>
                </a:solidFill>
              </a:rPr>
              <a:t>String (number above)</a:t>
            </a:r>
            <a:endParaRPr lang="en-US" dirty="0"/>
          </a:p>
        </p:txBody>
      </p:sp>
      <p:sp>
        <p:nvSpPr>
          <p:cNvPr id="9" name="Object 8"/>
          <p:cNvSpPr/>
          <p:nvPr/>
        </p:nvSpPr>
        <p:spPr>
          <a:xfrm>
            <a:off x="6858000" y="1920240"/>
            <a:ext cx="4876800" cy="347472"/>
          </a:xfrm>
          <a:prstGeom prst="rect">
            <a:avLst/>
          </a:prstGeom>
          <a:noFill/>
        </p:spPr>
        <p:txBody>
          <a:bodyPr wrap="square" rtlCol="0" anchor="ctr"/>
          <a:lstStyle/>
          <a:p>
            <a:pPr>
              <a:buNone/>
            </a:pPr>
            <a:r>
              <a:rPr lang="en-US" dirty="0" smtClean="0">
                <a:solidFill>
                  <a:srgbClr val="0088CC"/>
                </a:solidFill>
              </a:rPr>
              <a:t>Bullets with line-breaks:</a:t>
            </a:r>
            <a:endParaRPr lang="en-US" dirty="0"/>
          </a:p>
        </p:txBody>
      </p:sp>
      <p:sp>
        <p:nvSpPr>
          <p:cNvPr id="10" name="Object 9"/>
          <p:cNvSpPr/>
          <p:nvPr/>
        </p:nvSpPr>
        <p:spPr>
          <a:xfrm>
            <a:off x="7315200" y="2377440"/>
            <a:ext cx="3657600" cy="914400"/>
          </a:xfrm>
          <a:prstGeom prst="rect">
            <a:avLst/>
          </a:prstGeom>
          <a:solidFill>
            <a:srgbClr val="F2F2F2"/>
          </a:solidFill>
        </p:spPr>
        <p:txBody>
          <a:bodyPr wrap="square" rtlCol="0" anchor="ctr"/>
          <a:lstStyle/>
          <a:p>
            <a:pPr marL="342900" indent="-342900">
              <a:buSzPct val="100000"/>
              <a:buFont typeface="+mj-lt"/>
              <a:buAutoNum type="arabicPeriod"/>
            </a:pPr>
            <a:r>
              <a:rPr lang="en-US" sz="1600" dirty="0" smtClean="0">
                <a:solidFill>
                  <a:srgbClr val="393939"/>
                </a:solidFill>
              </a:rPr>
              <a:t>Line 1</a:t>
            </a:r>
          </a:p>
          <a:p>
            <a:pPr marL="342900" indent="-342900">
              <a:buSzPct val="100000"/>
              <a:buFont typeface="+mj-lt"/>
              <a:buAutoNum type="arabicPeriod"/>
            </a:pPr>
            <a:r>
              <a:rPr lang="en-US" sz="1600" dirty="0" smtClean="0">
                <a:solidFill>
                  <a:srgbClr val="393939"/>
                </a:solidFill>
              </a:rPr>
              <a:t>Line 2</a:t>
            </a:r>
          </a:p>
          <a:p>
            <a:pPr marL="342900" indent="-342900">
              <a:buSzPct val="100000"/>
              <a:buFont typeface="+mj-lt"/>
              <a:buAutoNum type="arabicPeriod"/>
            </a:pPr>
            <a:r>
              <a:rPr lang="en-US" sz="1600" dirty="0" smtClean="0">
                <a:solidFill>
                  <a:srgbClr val="393939"/>
                </a:solidFill>
              </a:rPr>
              <a:t>Line 3</a:t>
            </a:r>
            <a:endParaRPr lang="en-US" dirty="0"/>
          </a:p>
        </p:txBody>
      </p:sp>
      <p:sp>
        <p:nvSpPr>
          <p:cNvPr id="11" name="Object 10"/>
          <p:cNvSpPr/>
          <p:nvPr/>
        </p:nvSpPr>
        <p:spPr>
          <a:xfrm>
            <a:off x="6858000" y="3657600"/>
            <a:ext cx="4876800" cy="347472"/>
          </a:xfrm>
          <a:prstGeom prst="rect">
            <a:avLst/>
          </a:prstGeom>
          <a:noFill/>
        </p:spPr>
        <p:txBody>
          <a:bodyPr wrap="square" rtlCol="0" anchor="ctr"/>
          <a:lstStyle/>
          <a:p>
            <a:pPr>
              <a:buNone/>
            </a:pPr>
            <a:r>
              <a:rPr lang="en-US" dirty="0" smtClean="0">
                <a:solidFill>
                  <a:srgbClr val="0088CC"/>
                </a:solidFill>
              </a:rPr>
              <a:t>Bullet with {text} objects:</a:t>
            </a:r>
            <a:endParaRPr lang="en-US" dirty="0"/>
          </a:p>
        </p:txBody>
      </p:sp>
      <p:sp>
        <p:nvSpPr>
          <p:cNvPr id="12" name="Object 11"/>
          <p:cNvSpPr/>
          <p:nvPr/>
        </p:nvSpPr>
        <p:spPr>
          <a:xfrm>
            <a:off x="7315200" y="4023360"/>
            <a:ext cx="4572000" cy="457200"/>
          </a:xfrm>
          <a:prstGeom prst="rect">
            <a:avLst/>
          </a:prstGeom>
          <a:noFill/>
        </p:spPr>
        <p:txBody>
          <a:bodyPr wrap="square" rtlCol="0" anchor="ctr"/>
          <a:lstStyle/>
          <a:p>
            <a:pPr marL="342900" indent="-342900">
              <a:buSzPct val="100000"/>
              <a:buChar char="►"/>
            </a:pPr>
            <a:r>
              <a:rPr lang="en-US" sz="2400" dirty="0" smtClean="0">
                <a:solidFill>
                  <a:srgbClr val="FF0000"/>
                </a:solidFill>
                <a:latin typeface="Arial" pitchFamily="34" charset="0"/>
                <a:ea typeface="Arial" pitchFamily="34" charset="-122"/>
                <a:cs typeface="Arial" pitchFamily="34" charset="-120"/>
              </a:rPr>
              <a:t>big red words... </a:t>
            </a:r>
            <a:r>
              <a:rPr lang="en-US" sz="1600" dirty="0" smtClean="0">
                <a:solidFill>
                  <a:srgbClr val="00FF00"/>
                </a:solidFill>
                <a:latin typeface="Arial" pitchFamily="34" charset="0"/>
                <a:ea typeface="Arial" pitchFamily="34" charset="-122"/>
                <a:cs typeface="Arial" pitchFamily="34" charset="-120"/>
              </a:rPr>
              <a:t>some green words.</a:t>
            </a:r>
            <a:endParaRPr lang="en-US" dirty="0"/>
          </a:p>
        </p:txBody>
      </p:sp>
      <p:sp>
        <p:nvSpPr>
          <p:cNvPr id="13" name="Object 12"/>
          <p:cNvSpPr/>
          <p:nvPr/>
        </p:nvSpPr>
        <p:spPr>
          <a:xfrm>
            <a:off x="6858000" y="4846320"/>
            <a:ext cx="4876800" cy="347472"/>
          </a:xfrm>
          <a:prstGeom prst="rect">
            <a:avLst/>
          </a:prstGeom>
          <a:noFill/>
        </p:spPr>
        <p:txBody>
          <a:bodyPr wrap="square" rtlCol="0" anchor="ctr"/>
          <a:lstStyle/>
          <a:p>
            <a:pPr>
              <a:buNone/>
            </a:pPr>
            <a:r>
              <a:rPr lang="en-US" dirty="0" smtClean="0">
                <a:solidFill>
                  <a:srgbClr val="0088CC"/>
                </a:solidFill>
              </a:rPr>
              <a:t>Bullet within {text} objects:</a:t>
            </a:r>
            <a:endParaRPr lang="en-US" dirty="0"/>
          </a:p>
        </p:txBody>
      </p:sp>
      <p:sp>
        <p:nvSpPr>
          <p:cNvPr id="14" name="Object 13"/>
          <p:cNvSpPr/>
          <p:nvPr/>
        </p:nvSpPr>
        <p:spPr>
          <a:xfrm>
            <a:off x="7315200" y="5166360"/>
            <a:ext cx="4267200" cy="1280160"/>
          </a:xfrm>
          <a:prstGeom prst="rect">
            <a:avLst/>
          </a:prstGeom>
          <a:noFill/>
        </p:spPr>
        <p:txBody>
          <a:bodyPr wrap="square" rtlCol="0" anchor="ctr" bIns="12700" lIns="12700" rIns="12700" tIns="12700"/>
          <a:lstStyle/>
          <a:p>
            <a:pPr marL="342900" indent="-342900">
              <a:buSzPct val="100000"/>
              <a:buChar char="►"/>
            </a:pPr>
            <a:r>
              <a:rPr lang="en-US" dirty="0" smtClean="0">
                <a:solidFill>
                  <a:srgbClr val="CC0000"/>
                </a:solidFill>
              </a:rPr>
              <a:t>I am a text object with bullets..</a:t>
            </a:r>
          </a:p>
          <a:p>
            <a:pPr marL="342900" indent="-342900">
              <a:buSzPct val="100000"/>
              <a:buChar char="►"/>
            </a:pPr>
            <a:r>
              <a:rPr lang="en-US" dirty="0" smtClean="0">
                <a:solidFill>
                  <a:srgbClr val="00CD00"/>
                </a:solidFill>
              </a:rPr>
              <a:t>and I am the next text object.</a:t>
            </a:r>
          </a:p>
          <a:p>
            <a:pPr marL="342900" indent="-342900">
              <a:buSzPct val="100000"/>
              <a:buChar char="•"/>
            </a:pPr>
            <a:r>
              <a:rPr lang="en-US" dirty="0" smtClean="0">
                <a:solidFill>
                  <a:srgbClr val="696969"/>
                </a:solidFill>
              </a:rPr>
              <a:t>Default bullet text.. </a:t>
            </a:r>
          </a:p>
          <a:p>
            <a:pPr marL="342900" indent="-342900">
              <a:buSzPct val="100000"/>
              <a:buChar char="•"/>
            </a:pPr>
            <a:r>
              <a:rPr lang="en-US" dirty="0" smtClean="0">
                <a:solidFill>
                  <a:srgbClr val="0000AB"/>
                </a:solidFill>
              </a:rPr>
              <a:t>Final text object w/ bullet:true.</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solidFill>
          <a:srgbClr val="030303"/>
        </a:solidFill>
        <a:effectLst/>
      </p:bgPr>
    </p:bg>
    <p:spTree>
      <p:nvGrpSpPr>
        <p:cNvPr id="1" name=""/>
        <p:cNvGrpSpPr/>
        <p:nvPr/>
      </p:nvGrpSpPr>
      <p:grpSpPr>
        <a:xfrm>
          <a:off x="0" y="0"/>
          <a:ext cx="0" cy="0"/>
          <a:chOff x="0" y="0"/>
          <a:chExt cx="0" cy="0"/>
        </a:xfrm>
      </p:grpSpPr>
      <p:graphicFrame>
        <p:nvGraphicFramePr>
          <p:cNvPr id="34" name="Table 33"/>
          <p:cNvGraphicFramePr>
            <a:graphicFrameLocks noGrp="1"/>
          </p:cNvGraphicFramePr>
          <p:nvPr>
            <p:extLst>
              <p:ext uri="{D42A27DB-BD31-4B8C-83A1-F6EECF244321}">
                <p14:modId xmlns:p14="http://schemas.microsoft.com/office/powerpoint/2010/main" val="1579011935"/>
              </p:ext>
            </p:extLst>
          </p:nvPr>
        </p:nvGraphicFramePr>
        <p:xfrm>
          <a:off x="365760" y="118872"/>
          <a:ext cx="11430000" cy="0"/>
        </p:xfrm>
        <a:graphic>
          <a:graphicData uri="http://schemas.openxmlformats.org/drawingml/2006/table">
            <a:tbl>
              <a:tblPr/>
              <a:tblGrid>
                <a:gridCol w="8229600"/>
                <a:gridCol w="3200400"/>
              </a:tblGrid>
              <a:tr h="0">
                <a:tc>
                  <a:txBody>
                    <a:bodyPr/>
                    <a:lstStyle/>
                    <a:p>
                      <a:pPr>
                        <a:buNone/>
                      </a:pPr>
                      <a:r>
                        <a:rPr lang="en-US" sz="1200" dirty="0" smtClean="0">
                          <a:solidFill>
                            <a:srgbClr val="9F9F9F"/>
                          </a:solidFill>
                        </a:rPr>
                        <a:t>Text Examples: Text alignment, percent x/y, etc.</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c>
                  <a:txBody>
                    <a:bodyPr/>
                    <a:lstStyle/>
                    <a:p>
                      <a:pPr algn="r">
                        <a:buNone/>
                      </a:pPr>
                      <a:r>
                        <a:rPr lang="en-US" sz="1200" dirty="0" smtClean="0">
                          <a:solidFill>
                            <a:srgbClr val="9F9F9F"/>
                          </a:solidFill>
                        </a:rPr>
                        <a:t>PptxGenJS</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sp>
        <p:nvSpPr>
          <p:cNvPr id="4" name="Object 3"/>
          <p:cNvSpPr txBox="1"/>
          <p:nvPr/>
        </p:nvSpPr>
        <p:spPr>
          <a:xfrm>
            <a:off x="457200" y="685800"/>
            <a:ext cx="7772400" cy="2286000"/>
          </a:xfrm>
          <a:prstGeom prst="rect">
            <a:avLst/>
          </a:prstGeom>
          <a:solidFill>
            <a:srgbClr val="0000FF"/>
          </a:solidFill>
        </p:spPr>
        <p:txBody>
          <a:bodyPr wrap="square" rtlCol="0" anchor="ctr"/>
          <a:lstStyle/>
          <a:p>
            <a:pPr algn="ctr">
              <a:buNone/>
            </a:pPr>
            <a:r>
              <a:rPr lang="en-US" sz="3200" dirty="0" smtClean="0">
                <a:solidFill>
                  <a:srgbClr val="FFFFFF"/>
                </a:solidFill>
              </a:rPr>
              <a:t>Textbox align (ctr/ctr)</a:t>
            </a:r>
          </a:p>
          <a:p>
            <a:pPr algn="ctr">
              <a:buNone/>
            </a:pPr>
            <a:r>
              <a:rPr lang="en-US" sz="1600" spc="1600" kern="0" dirty="0" smtClean="0">
                <a:solidFill>
                  <a:srgbClr val="FFFFFF"/>
                </a:solidFill>
              </a:rPr>
              <a:t>Character Spacing 16</a:t>
            </a:r>
            <a:endParaRPr lang="en-US" dirty="0"/>
          </a:p>
        </p:txBody>
      </p:sp>
      <p:sp>
        <p:nvSpPr>
          <p:cNvPr id="5" name="Object 4"/>
          <p:cNvSpPr/>
          <p:nvPr/>
        </p:nvSpPr>
        <p:spPr>
          <a:xfrm>
            <a:off x="9144000" y="685800"/>
            <a:ext cx="2743200" cy="914400"/>
          </a:xfrm>
          <a:prstGeom prst="rect">
            <a:avLst/>
          </a:prstGeom>
          <a:solidFill>
            <a:srgbClr val="00CC00"/>
          </a:solidFill>
        </p:spPr>
        <p:txBody>
          <a:bodyPr wrap="square" rtlCol="0" anchor="t" bIns="190500" lIns="190500" rIns="190500" tIns="190500"/>
          <a:lstStyle/>
          <a:p>
            <a:pPr algn="l">
              <a:buNone/>
            </a:pPr>
            <a:r>
              <a:rPr lang="en-US" sz="1200" dirty="0" smtClean="0">
                <a:solidFill>
                  <a:srgbClr val="FFFFFF"/>
                </a:solidFill>
              </a:rPr>
              <a:t>(top/lft)</a:t>
            </a:r>
          </a:p>
          <a:p>
            <a:pPr algn="l">
              <a:buNone/>
            </a:pPr>
            <a:r>
              <a:rPr lang="en-US" b="1" dirty="0" smtClean="0">
                <a:solidFill>
                  <a:srgbClr val="FFFFFF"/>
                </a:solidFill>
              </a:rPr>
              <a:t>Textbox</a:t>
            </a:r>
            <a:endParaRPr lang="en-US" dirty="0"/>
          </a:p>
        </p:txBody>
      </p:sp>
      <p:sp>
        <p:nvSpPr>
          <p:cNvPr id="6" name="Object 5"/>
          <p:cNvSpPr/>
          <p:nvPr/>
        </p:nvSpPr>
        <p:spPr>
          <a:xfrm>
            <a:off x="9144000" y="2057400"/>
            <a:ext cx="2743200" cy="914400"/>
          </a:xfrm>
          <a:prstGeom prst="rect">
            <a:avLst/>
          </a:prstGeom>
          <a:solidFill>
            <a:srgbClr val="FF0000"/>
          </a:solidFill>
        </p:spPr>
        <p:txBody>
          <a:bodyPr wrap="square" rtlCol="0" anchor="b" bIns="0" lIns="0" rIns="0" tIns="0"/>
          <a:lstStyle/>
          <a:p>
            <a:pPr algn="r">
              <a:buNone/>
            </a:pPr>
            <a:r>
              <a:rPr lang="en-US" dirty="0" smtClean="0">
                <a:solidFill>
                  <a:srgbClr val="FFFFFF"/>
                </a:solidFill>
              </a:rPr>
              <a:t>Textbox</a:t>
            </a:r>
          </a:p>
          <a:p>
            <a:pPr algn="r">
              <a:buNone/>
            </a:pPr>
            <a:r>
              <a:rPr lang="en-US" sz="1200" dirty="0" smtClean="0">
                <a:solidFill>
                  <a:srgbClr val="FFFFFF"/>
                </a:solidFill>
              </a:rPr>
              <a:t>(btm/rgt)</a:t>
            </a:r>
            <a:endParaRPr lang="en-US" dirty="0"/>
          </a:p>
        </p:txBody>
      </p:sp>
      <p:sp>
        <p:nvSpPr>
          <p:cNvPr id="7" name="Object 6"/>
          <p:cNvSpPr/>
          <p:nvPr/>
        </p:nvSpPr>
        <p:spPr>
          <a:xfrm>
            <a:off x="6096000" y="3429000"/>
            <a:ext cx="1828800" cy="274320"/>
          </a:xfrm>
          <a:prstGeom prst="rect">
            <a:avLst/>
          </a:prstGeom>
          <a:noFill/>
        </p:spPr>
        <p:txBody>
          <a:bodyPr wrap="square" rtlCol="0" anchor="ctr"/>
          <a:lstStyle/>
          <a:p>
            <a:pPr>
              <a:buNone/>
            </a:pPr>
            <a:r>
              <a:rPr lang="en-US" dirty="0" smtClean="0">
                <a:solidFill>
                  <a:srgbClr val="9F9F9F"/>
                </a:solidFill>
              </a:rPr>
              <a:t>^ (50%/50%)</a:t>
            </a:r>
            <a:endParaRPr lang="en-US" dirty="0"/>
          </a:p>
        </p:txBody>
      </p:sp>
      <p:sp>
        <p:nvSpPr>
          <p:cNvPr id="8" name="Object 7"/>
          <p:cNvSpPr/>
          <p:nvPr/>
        </p:nvSpPr>
        <p:spPr>
          <a:xfrm>
            <a:off x="9144000" y="3977640"/>
            <a:ext cx="2743200" cy="274320"/>
          </a:xfrm>
          <a:prstGeom prst="rect">
            <a:avLst/>
          </a:prstGeom>
          <a:noFill/>
        </p:spPr>
        <p:txBody>
          <a:bodyPr wrap="square" rtlCol="0" anchor="ctr"/>
          <a:lstStyle/>
          <a:p>
            <a:pPr>
              <a:buNone/>
            </a:pPr>
            <a:r>
              <a:rPr lang="en-US" dirty="0" smtClean="0">
                <a:solidFill>
                  <a:srgbClr val="9F9F9F"/>
                </a:solidFill>
              </a:rPr>
              <a:t>Plain x/y coords</a:t>
            </a:r>
            <a:endParaRPr lang="en-US" dirty="0"/>
          </a:p>
        </p:txBody>
      </p:sp>
      <p:sp>
        <p:nvSpPr>
          <p:cNvPr id="9" name="Object 8"/>
          <p:cNvSpPr/>
          <p:nvPr/>
        </p:nvSpPr>
        <p:spPr>
          <a:xfrm>
            <a:off x="9144000" y="4892040"/>
            <a:ext cx="2743200" cy="274320"/>
          </a:xfrm>
          <a:prstGeom prst="rect">
            <a:avLst/>
          </a:prstGeom>
          <a:noFill/>
        </p:spPr>
        <p:txBody>
          <a:bodyPr wrap="square" rtlCol="0" anchor="ctr"/>
          <a:lstStyle/>
          <a:p>
            <a:pPr>
              <a:buNone/>
            </a:pPr>
            <a:r>
              <a:rPr lang="en-US" dirty="0" smtClean="0">
                <a:solidFill>
                  <a:srgbClr val="9F9F9F"/>
                </a:solidFill>
              </a:rPr>
              <a:t>Escaped chars: ' " &amp; &lt; &gt;</a:t>
            </a:r>
            <a:endParaRPr lang="en-US" dirty="0"/>
          </a:p>
        </p:txBody>
      </p:sp>
      <p:sp>
        <p:nvSpPr>
          <p:cNvPr id="10" name="Object 9"/>
          <p:cNvSpPr/>
          <p:nvPr/>
        </p:nvSpPr>
        <p:spPr>
          <a:xfrm>
            <a:off x="9144000" y="5760720"/>
            <a:ext cx="3017520" cy="274320"/>
          </a:xfrm>
          <a:prstGeom prst="rect">
            <a:avLst/>
          </a:prstGeom>
          <a:noFill/>
        </p:spPr>
        <p:txBody>
          <a:bodyPr wrap="square" rtlCol="0" anchor="ctr"/>
          <a:lstStyle/>
          <a:p>
            <a:pPr>
              <a:buNone/>
            </a:pPr>
            <a:r>
              <a:rPr lang="en-US" dirty="0" smtClean="0">
                <a:solidFill>
                  <a:srgbClr val="9F9F9F"/>
                </a:solidFill>
              </a:rPr>
              <a:t>Sub</a:t>
            </a:r>
            <a:r>
              <a:rPr lang="en-US" baseline="-40000" dirty="0" smtClean="0">
                <a:solidFill>
                  <a:srgbClr val="9F9F9F"/>
                </a:solidFill>
              </a:rPr>
              <a:t>Subscript</a:t>
            </a:r>
            <a:r>
              <a:rPr lang="en-US" dirty="0" smtClean="0">
                <a:solidFill>
                  <a:srgbClr val="9F9F9F"/>
                </a:solidFill>
              </a:rPr>
              <a:t> // Super</a:t>
            </a:r>
            <a:r>
              <a:rPr lang="en-US" baseline="30000" dirty="0" smtClean="0">
                <a:solidFill>
                  <a:srgbClr val="9F9F9F"/>
                </a:solidFill>
              </a:rPr>
              <a:t>Superscript</a:t>
            </a:r>
            <a:endParaRPr lang="en-US" dirty="0"/>
          </a:p>
        </p:txBody>
      </p:sp>
      <p:sp>
        <p:nvSpPr>
          <p:cNvPr id="11" name="Object 10"/>
          <p:cNvSpPr/>
          <p:nvPr/>
        </p:nvSpPr>
        <p:spPr>
          <a:xfrm>
            <a:off x="457200" y="3931920"/>
            <a:ext cx="7772400" cy="2286000"/>
          </a:xfrm>
          <a:prstGeom prst="rect">
            <a:avLst/>
          </a:prstGeom>
          <a:solidFill>
            <a:srgbClr val="232323"/>
          </a:solidFill>
        </p:spPr>
        <p:txBody>
          <a:bodyPr wrap="square" rtlCol="0" anchor="ctr"/>
          <a:lstStyle/>
          <a:p>
            <a:pPr algn="r">
              <a:buNone/>
            </a:pPr>
            <a:r>
              <a:rPr lang="en-US" sz="3200" dirty="0" smtClean="0">
                <a:solidFill>
                  <a:srgbClr val="99ABCC"/>
                </a:solidFill>
                <a:latin typeface="Courier New" pitchFamily="34" charset="0"/>
                <a:ea typeface="Courier New" pitchFamily="34" charset="-122"/>
                <a:cs typeface="Courier New" pitchFamily="34" charset="-120"/>
              </a:rPr>
              <a:t>word-level</a:t>
            </a:r>
          </a:p>
          <a:p>
            <a:pPr algn="r">
              <a:buNone/>
            </a:pPr>
            <a:r>
              <a:rPr lang="en-US" sz="3200" dirty="0" smtClean="0">
                <a:solidFill>
                  <a:srgbClr val="99ABCC"/>
                </a:solidFill>
                <a:latin typeface="Courier New" pitchFamily="34" charset="0"/>
                <a:ea typeface="Courier New" pitchFamily="34" charset="-122"/>
                <a:cs typeface="Courier New" pitchFamily="34" charset="-120"/>
              </a:rPr>
              <a:t>formatting</a:t>
            </a:r>
          </a:p>
          <a:p>
            <a:pPr algn="ctr">
              <a:buNone/>
            </a:pPr>
            <a:r>
              <a:rPr lang="en-US" sz="4800" dirty="0" smtClean="0">
                <a:solidFill>
                  <a:srgbClr val="FFFF00"/>
                </a:solidFill>
                <a:latin typeface="Arial" pitchFamily="34" charset="0"/>
                <a:ea typeface="Arial" pitchFamily="34" charset="-122"/>
                <a:cs typeface="Arial" pitchFamily="34" charset="-120"/>
              </a:rPr>
              <a:t>...in the same textbox</a:t>
            </a:r>
            <a:endParaRPr lang="en-US" dirty="0"/>
          </a:p>
        </p:txBody>
      </p:sp>
      <p:sp>
        <p:nvSpPr>
          <p:cNvPr id="12" name="Object 11"/>
          <p:cNvSpPr txBox="1"/>
          <p:nvPr/>
        </p:nvSpPr>
        <p:spPr>
          <a:xfrm>
            <a:off x="0" y="6400800"/>
            <a:ext cx="12192000" cy="457200"/>
          </a:xfrm>
          <a:prstGeom prst="rect">
            <a:avLst/>
          </a:prstGeom>
          <a:noFill/>
        </p:spPr>
        <p:txBody>
          <a:bodyPr wrap="square" rtlCol="0" anchor="ctr" bIns="0" lIns="0" rIns="0" tIns="0"/>
          <a:lstStyle/>
          <a:p>
            <a:pPr algn="ctr">
              <a:buNone/>
            </a:pPr>
            <a:r>
              <a:rPr lang="en-US" b="1" sz="2400" i="1" u="sng" dirty="0" smtClean="0">
                <a:solidFill>
                  <a:srgbClr val="00EC23"/>
                </a:solidFill>
                <a:latin typeface="Arial" pitchFamily="34" charset="0"/>
                <a:ea typeface="Arial" pitchFamily="34" charset="-122"/>
                <a:cs typeface="Arial" pitchFamily="34" charset="-120"/>
              </a:rPr>
              <a:t>Text: Arial, 24, green, bold, italic, underline, margin:0</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graphicFrame>
        <p:nvGraphicFramePr>
          <p:cNvPr id="35" name="Table 34"/>
          <p:cNvGraphicFramePr>
            <a:graphicFrameLocks noGrp="1"/>
          </p:cNvGraphicFramePr>
          <p:nvPr>
            <p:extLst>
              <p:ext uri="{D42A27DB-BD31-4B8C-83A1-F6EECF244321}">
                <p14:modId xmlns:p14="http://schemas.microsoft.com/office/powerpoint/2010/main" val="1579011935"/>
              </p:ext>
            </p:extLst>
          </p:nvPr>
        </p:nvGraphicFramePr>
        <p:xfrm>
          <a:off x="457200" y="118872"/>
          <a:ext cx="11430000" cy="0"/>
        </p:xfrm>
        <a:graphic>
          <a:graphicData uri="http://schemas.openxmlformats.org/drawingml/2006/table">
            <a:tbl>
              <a:tblPr/>
              <a:tblGrid>
                <a:gridCol w="5715000"/>
                <a:gridCol w="5715000"/>
              </a:tblGrid>
              <a:tr h="0">
                <a:tc>
                  <a:txBody>
                    <a:bodyPr/>
                    <a:lstStyle/>
                    <a:p>
                      <a:pPr>
                        <a:buNone/>
                      </a:pPr>
                      <a:r>
                        <a:rPr lang="en-US" sz="1200" dirty="0" smtClean="0">
                          <a:solidFill>
                            <a:srgbClr val="9F9F9F"/>
                          </a:solidFill>
                        </a:rPr>
                        <a:t>Text Examples: Scheme Colors</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c>
                  <a:txBody>
                    <a:bodyPr/>
                    <a:lstStyle/>
                    <a:p>
                      <a:pPr algn="r">
                        <a:buNone/>
                      </a:pPr>
                      <a:r>
                        <a:rPr lang="en-US" sz="1200" dirty="0" smtClean="0">
                          <a:solidFill>
                            <a:srgbClr val="9F9F9F"/>
                          </a:solidFill>
                        </a:rPr>
                        <a:t>PptxGenJS</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sp>
        <p:nvSpPr>
          <p:cNvPr id="4" name="Object 3"/>
          <p:cNvSpPr/>
          <p:nvPr/>
        </p:nvSpPr>
        <p:spPr>
          <a:xfrm>
            <a:off x="457200" y="640080"/>
            <a:ext cx="5486400" cy="1828800"/>
          </a:xfrm>
          <a:prstGeom prst="rect">
            <a:avLst/>
          </a:prstGeom>
          <a:solidFill>
            <a:schemeClr val="bg2"/>
          </a:solidFill>
        </p:spPr>
        <p:txBody>
          <a:bodyPr wrap="square" rtlCol="0" anchor="ctr"/>
          <a:lstStyle/>
          <a:p>
            <a:pPr>
              <a:buNone/>
            </a:pPr>
            <a:r>
              <a:rPr lang="en-US" dirty="0" smtClean="0">
                <a:solidFill>
                  <a:schemeClr val="tx1"/>
                </a:solidFill>
              </a:rPr>
              <a:t>TEXT1 / BACKGROUND2</a:t>
            </a:r>
            <a:endParaRPr lang="en-US" dirty="0"/>
          </a:p>
        </p:txBody>
      </p:sp>
      <p:sp>
        <p:nvSpPr>
          <p:cNvPr id="5" name="Object 4"/>
          <p:cNvSpPr/>
          <p:nvPr/>
        </p:nvSpPr>
        <p:spPr>
          <a:xfrm>
            <a:off x="6400800" y="640080"/>
            <a:ext cx="5486400" cy="1828800"/>
          </a:xfrm>
          <a:prstGeom prst="rect">
            <a:avLst/>
          </a:prstGeom>
          <a:solidFill>
            <a:schemeClr val="bg1"/>
          </a:solidFill>
        </p:spPr>
        <p:txBody>
          <a:bodyPr wrap="square" rtlCol="0" anchor="ctr"/>
          <a:lstStyle/>
          <a:p>
            <a:pPr>
              <a:buNone/>
            </a:pPr>
            <a:r>
              <a:rPr lang="en-US" dirty="0" smtClean="0">
                <a:solidFill>
                  <a:schemeClr val="tx2"/>
                </a:solidFill>
              </a:rPr>
              <a:t>TEXT2 / BACKGROUND1</a:t>
            </a:r>
            <a:endParaRPr lang="en-US" dirty="0"/>
          </a:p>
        </p:txBody>
      </p:sp>
      <p:sp>
        <p:nvSpPr>
          <p:cNvPr id="6" name="Object 5"/>
          <p:cNvSpPr/>
          <p:nvPr/>
        </p:nvSpPr>
        <p:spPr>
          <a:xfrm>
            <a:off x="457200" y="2971800"/>
            <a:ext cx="5486400" cy="914400"/>
          </a:xfrm>
          <a:prstGeom prst="rect">
            <a:avLst/>
          </a:prstGeom>
          <a:solidFill>
            <a:schemeClr val="accent1"/>
          </a:solidFill>
        </p:spPr>
        <p:txBody>
          <a:bodyPr wrap="square" rtlCol="0" anchor="ctr"/>
          <a:lstStyle/>
          <a:p>
            <a:pPr>
              <a:buNone/>
            </a:pPr>
            <a:r>
              <a:rPr lang="en-US" dirty="0" smtClean="0">
                <a:solidFill>
                  <a:srgbClr val="FFFFFF"/>
                </a:solidFill>
              </a:rPr>
              <a:t>ACCENT1</a:t>
            </a:r>
            <a:endParaRPr lang="en-US" dirty="0"/>
          </a:p>
        </p:txBody>
      </p:sp>
      <p:sp>
        <p:nvSpPr>
          <p:cNvPr id="7" name="Object 6"/>
          <p:cNvSpPr/>
          <p:nvPr/>
        </p:nvSpPr>
        <p:spPr>
          <a:xfrm>
            <a:off x="6400800" y="2971800"/>
            <a:ext cx="5486400" cy="914400"/>
          </a:xfrm>
          <a:prstGeom prst="rect">
            <a:avLst/>
          </a:prstGeom>
          <a:solidFill>
            <a:schemeClr val="accent2"/>
          </a:solidFill>
        </p:spPr>
        <p:txBody>
          <a:bodyPr wrap="square" rtlCol="0" anchor="ctr"/>
          <a:lstStyle/>
          <a:p>
            <a:pPr>
              <a:buNone/>
            </a:pPr>
            <a:r>
              <a:rPr lang="en-US" dirty="0" smtClean="0">
                <a:solidFill>
                  <a:srgbClr val="FFFFFF"/>
                </a:solidFill>
              </a:rPr>
              <a:t>ACCENT2</a:t>
            </a:r>
            <a:endParaRPr lang="en-US" dirty="0"/>
          </a:p>
        </p:txBody>
      </p:sp>
      <p:sp>
        <p:nvSpPr>
          <p:cNvPr id="8" name="Object 7"/>
          <p:cNvSpPr/>
          <p:nvPr/>
        </p:nvSpPr>
        <p:spPr>
          <a:xfrm>
            <a:off x="457200" y="4297680"/>
            <a:ext cx="5486400" cy="914400"/>
          </a:xfrm>
          <a:prstGeom prst="rect">
            <a:avLst/>
          </a:prstGeom>
          <a:solidFill>
            <a:schemeClr val="accent3"/>
          </a:solidFill>
        </p:spPr>
        <p:txBody>
          <a:bodyPr wrap="square" rtlCol="0" anchor="ctr"/>
          <a:lstStyle/>
          <a:p>
            <a:pPr>
              <a:buNone/>
            </a:pPr>
            <a:r>
              <a:rPr lang="en-US" dirty="0" smtClean="0">
                <a:solidFill>
                  <a:srgbClr val="FFFFFF"/>
                </a:solidFill>
              </a:rPr>
              <a:t>ACCENT3</a:t>
            </a:r>
            <a:endParaRPr lang="en-US" dirty="0"/>
          </a:p>
        </p:txBody>
      </p:sp>
      <p:sp>
        <p:nvSpPr>
          <p:cNvPr id="9" name="Object 8"/>
          <p:cNvSpPr/>
          <p:nvPr/>
        </p:nvSpPr>
        <p:spPr>
          <a:xfrm>
            <a:off x="6400800" y="4297680"/>
            <a:ext cx="5486400" cy="914400"/>
          </a:xfrm>
          <a:prstGeom prst="rect">
            <a:avLst/>
          </a:prstGeom>
          <a:solidFill>
            <a:schemeClr val="accent4"/>
          </a:solidFill>
        </p:spPr>
        <p:txBody>
          <a:bodyPr wrap="square" rtlCol="0" anchor="ctr"/>
          <a:lstStyle/>
          <a:p>
            <a:pPr>
              <a:buNone/>
            </a:pPr>
            <a:r>
              <a:rPr lang="en-US" dirty="0" smtClean="0">
                <a:solidFill>
                  <a:srgbClr val="FFFFFF"/>
                </a:solidFill>
              </a:rPr>
              <a:t>ACCENT4</a:t>
            </a:r>
            <a:endParaRPr lang="en-US" dirty="0"/>
          </a:p>
        </p:txBody>
      </p:sp>
      <p:sp>
        <p:nvSpPr>
          <p:cNvPr id="10" name="Object 9"/>
          <p:cNvSpPr/>
          <p:nvPr/>
        </p:nvSpPr>
        <p:spPr>
          <a:xfrm>
            <a:off x="457200" y="5623560"/>
            <a:ext cx="5486400" cy="914400"/>
          </a:xfrm>
          <a:prstGeom prst="rect">
            <a:avLst/>
          </a:prstGeom>
          <a:solidFill>
            <a:schemeClr val="accent5"/>
          </a:solidFill>
        </p:spPr>
        <p:txBody>
          <a:bodyPr wrap="square" rtlCol="0" anchor="ctr"/>
          <a:lstStyle/>
          <a:p>
            <a:pPr>
              <a:buNone/>
            </a:pPr>
            <a:r>
              <a:rPr lang="en-US" dirty="0" smtClean="0">
                <a:solidFill>
                  <a:srgbClr val="FFFFFF"/>
                </a:solidFill>
              </a:rPr>
              <a:t>ACCENT5</a:t>
            </a:r>
            <a:endParaRPr lang="en-US" dirty="0"/>
          </a:p>
        </p:txBody>
      </p:sp>
      <p:sp>
        <p:nvSpPr>
          <p:cNvPr id="11" name="Object 10"/>
          <p:cNvSpPr/>
          <p:nvPr/>
        </p:nvSpPr>
        <p:spPr>
          <a:xfrm>
            <a:off x="6400800" y="5623560"/>
            <a:ext cx="5486400" cy="914400"/>
          </a:xfrm>
          <a:prstGeom prst="rect">
            <a:avLst/>
          </a:prstGeom>
          <a:solidFill>
            <a:schemeClr val="accent6"/>
          </a:solidFill>
        </p:spPr>
        <p:txBody>
          <a:bodyPr wrap="square" rtlCol="0" anchor="ctr"/>
          <a:lstStyle/>
          <a:p>
            <a:pPr>
              <a:buNone/>
            </a:pPr>
            <a:r>
              <a:rPr lang="en-US" dirty="0" smtClean="0">
                <a:solidFill>
                  <a:srgbClr val="FFFFFF"/>
                </a:solidFill>
              </a:rPr>
              <a:t>ACCENT6</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graphicFrame>
        <p:nvGraphicFramePr>
          <p:cNvPr id="36" name="Table 35"/>
          <p:cNvGraphicFramePr>
            <a:graphicFrameLocks noGrp="1"/>
          </p:cNvGraphicFramePr>
          <p:nvPr>
            <p:extLst>
              <p:ext uri="{D42A27DB-BD31-4B8C-83A1-F6EECF244321}">
                <p14:modId xmlns:p14="http://schemas.microsoft.com/office/powerpoint/2010/main" val="1579011935"/>
              </p:ext>
            </p:extLst>
          </p:nvPr>
        </p:nvGraphicFramePr>
        <p:xfrm>
          <a:off x="365760" y="118872"/>
          <a:ext cx="11430000" cy="0"/>
        </p:xfrm>
        <a:graphic>
          <a:graphicData uri="http://schemas.openxmlformats.org/drawingml/2006/table">
            <a:tbl>
              <a:tblPr/>
              <a:tblGrid>
                <a:gridCol w="8229600"/>
                <a:gridCol w="3200400"/>
              </a:tblGrid>
              <a:tr h="0">
                <a:tc>
                  <a:txBody>
                    <a:bodyPr/>
                    <a:lstStyle/>
                    <a:p>
                      <a:pPr>
                        <a:buNone/>
                      </a:pPr>
                      <a:r>
                        <a:rPr lang="en-US" sz="1200" dirty="0" smtClean="0">
                          <a:solidFill>
                            <a:srgbClr val="9F9F9F"/>
                          </a:solidFill>
                        </a:rPr>
                        <a:t>Table Examples 1</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c>
                  <a:txBody>
                    <a:bodyPr/>
                    <a:lstStyle/>
                    <a:p>
                      <a:pPr algn="r">
                        <a:buNone/>
                      </a:pPr>
                      <a:r>
                        <a:rPr lang="en-US" sz="1200" dirty="0" smtClean="0">
                          <a:solidFill>
                            <a:srgbClr val="9F9F9F"/>
                          </a:solidFill>
                        </a:rPr>
                        <a:t>PptxGenJS</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sp>
        <p:nvSpPr>
          <p:cNvPr id="4" name="Object 3"/>
          <p:cNvSpPr/>
          <p:nvPr/>
        </p:nvSpPr>
        <p:spPr>
          <a:xfrm>
            <a:off x="457200" y="640080"/>
            <a:ext cx="3657600" cy="274320"/>
          </a:xfrm>
          <a:prstGeom prst="rect">
            <a:avLst/>
          </a:prstGeom>
          <a:noFill/>
        </p:spPr>
        <p:txBody>
          <a:bodyPr wrap="square" rtlCol="0" anchor="ctr"/>
          <a:lstStyle/>
          <a:p>
            <a:pPr>
              <a:buNone/>
            </a:pPr>
            <a:r>
              <a:rPr lang="en-US" sz="1800" dirty="0" smtClean="0">
                <a:solidFill>
                  <a:srgbClr val="0088CC"/>
                </a:solidFill>
                <a:latin typeface="Arial" pitchFamily="34" charset="0"/>
                <a:ea typeface="Arial" pitchFamily="34" charset="-122"/>
                <a:cs typeface="Arial" pitchFamily="34" charset="-120"/>
              </a:rPr>
              <a:t>Cell Text Alignment:</a:t>
            </a:r>
            <a:endParaRPr lang="en-US" dirty="0"/>
          </a:p>
        </p:txBody>
      </p:sp>
      <p:graphicFrame>
        <p:nvGraphicFramePr>
          <p:cNvPr id="71" name="Table 70"/>
          <p:cNvGraphicFramePr>
            <a:graphicFrameLocks noGrp="1"/>
          </p:cNvGraphicFramePr>
          <p:nvPr>
            <p:extLst>
              <p:ext uri="{D42A27DB-BD31-4B8C-83A1-F6EECF244321}">
                <p14:modId xmlns:p14="http://schemas.microsoft.com/office/powerpoint/2010/main" val="1579011935"/>
              </p:ext>
            </p:extLst>
          </p:nvPr>
        </p:nvGraphicFramePr>
        <p:xfrm>
          <a:off x="457200" y="1005840"/>
          <a:ext cx="4572000" cy="0"/>
        </p:xfrm>
        <a:graphic>
          <a:graphicData uri="http://schemas.openxmlformats.org/drawingml/2006/table">
            <a:tbl>
              <a:tblPr/>
              <a:tblGrid>
                <a:gridCol w="1524000"/>
                <a:gridCol w="1524000"/>
                <a:gridCol w="1524000"/>
              </a:tblGrid>
              <a:tr h="685800">
                <a:tc>
                  <a:txBody>
                    <a:bodyPr/>
                    <a:lstStyle/>
                    <a:p>
                      <a:pPr algn="l">
                        <a:buNone/>
                      </a:pPr>
                      <a:r>
                        <a:rPr lang="en-US" sz="1400" dirty="0" smtClean="0">
                          <a:solidFill>
                            <a:srgbClr val="363636"/>
                          </a:solidFill>
                          <a:latin typeface="Arial" pitchFamily="34" charset="0"/>
                          <a:ea typeface="Arial" pitchFamily="34" charset="-122"/>
                          <a:cs typeface="Arial" pitchFamily="34" charset="-120"/>
                        </a:rPr>
                        <a:t>Top Lft</a:t>
                      </a:r>
                      <a:endParaRPr lang="en-US" sz="1400" dirty="0">
                        <a:latin typeface="Arial" charset="0"/>
                        <a:ea typeface="Arial" charset="0"/>
                        <a:cs typeface="Arial" charset="0"/>
                      </a:endParaRPr>
                    </a:p>
                  </a:txBody>
                  <a:tcPr marL="38100" marR="38100" marT="38100" marB="38100" anchor="t">
                    <a:lnL w="12700" cap="flat" cmpd="sng" algn="ctr">
                      <a:solidFill>
                        <a:srgbClr val="BBCCDD"/>
                      </a:solidFill>
                      <a:prstDash val="solid"/>
                      <a:round/>
                      <a:headEnd type="none" w="med" len="med"/>
                      <a:tailEnd type="none" w="med" len="med"/>
                    </a:lnL>
                    <a:lnR w="12700" cap="flat" cmpd="sng" algn="ctr">
                      <a:solidFill>
                        <a:srgbClr val="BBCCDD"/>
                      </a:solidFill>
                      <a:prstDash val="solid"/>
                      <a:round/>
                      <a:headEnd type="none" w="med" len="med"/>
                      <a:tailEnd type="none" w="med" len="med"/>
                    </a:lnR>
                    <a:lnT w="12700" cap="flat" cmpd="sng" algn="ctr">
                      <a:solidFill>
                        <a:srgbClr val="BBCCDD"/>
                      </a:solidFill>
                      <a:prstDash val="solid"/>
                      <a:round/>
                      <a:headEnd type="none" w="med" len="med"/>
                      <a:tailEnd type="none" w="med" len="med"/>
                    </a:lnT>
                    <a:lnB w="12700" cap="flat" cmpd="sng" algn="ctr">
                      <a:solidFill>
                        <a:srgbClr val="BBCCDD"/>
                      </a:solidFill>
                      <a:prstDash val="solid"/>
                      <a:round/>
                      <a:headEnd type="none" w="med" len="med"/>
                      <a:tailEnd type="none" w="med" len="med"/>
                    </a:lnB>
                    <a:solidFill>
                      <a:srgbClr val="F7F7F7"/>
                    </a:solidFill>
                  </a:tcPr>
                </a:tc>
                <a:tc>
                  <a:txBody>
                    <a:bodyPr/>
                    <a:lstStyle/>
                    <a:p>
                      <a:pPr algn="ctr">
                        <a:buNone/>
                      </a:pPr>
                      <a:r>
                        <a:rPr lang="en-US" sz="1400" dirty="0" smtClean="0">
                          <a:solidFill>
                            <a:srgbClr val="363636"/>
                          </a:solidFill>
                          <a:latin typeface="Courier" pitchFamily="34" charset="0"/>
                          <a:ea typeface="Courier" pitchFamily="34" charset="-122"/>
                          <a:cs typeface="Courier" pitchFamily="34" charset="-120"/>
                        </a:rPr>
                        <a:t>Top Ctr</a:t>
                      </a:r>
                      <a:endParaRPr lang="en-US" sz="1400" dirty="0">
                        <a:latin typeface="Courier" charset="0"/>
                        <a:ea typeface="Courier" charset="0"/>
                        <a:cs typeface="Courier" charset="0"/>
                      </a:endParaRPr>
                    </a:p>
                  </a:txBody>
                  <a:tcPr marL="38100" marR="38100" marT="38100" marB="38100" anchor="t">
                    <a:lnL w="12700" cap="flat" cmpd="sng" algn="ctr">
                      <a:solidFill>
                        <a:srgbClr val="BBCCDD"/>
                      </a:solidFill>
                      <a:prstDash val="solid"/>
                      <a:round/>
                      <a:headEnd type="none" w="med" len="med"/>
                      <a:tailEnd type="none" w="med" len="med"/>
                    </a:lnL>
                    <a:lnR w="12700" cap="flat" cmpd="sng" algn="ctr">
                      <a:solidFill>
                        <a:srgbClr val="BBCCDD"/>
                      </a:solidFill>
                      <a:prstDash val="solid"/>
                      <a:round/>
                      <a:headEnd type="none" w="med" len="med"/>
                      <a:tailEnd type="none" w="med" len="med"/>
                    </a:lnR>
                    <a:lnT w="12700" cap="flat" cmpd="sng" algn="ctr">
                      <a:solidFill>
                        <a:srgbClr val="BBCCDD"/>
                      </a:solidFill>
                      <a:prstDash val="solid"/>
                      <a:round/>
                      <a:headEnd type="none" w="med" len="med"/>
                      <a:tailEnd type="none" w="med" len="med"/>
                    </a:lnT>
                    <a:lnB w="12700" cap="flat" cmpd="sng" algn="ctr">
                      <a:solidFill>
                        <a:srgbClr val="BBCCDD"/>
                      </a:solidFill>
                      <a:prstDash val="solid"/>
                      <a:round/>
                      <a:headEnd type="none" w="med" len="med"/>
                      <a:tailEnd type="none" w="med" len="med"/>
                    </a:lnB>
                    <a:solidFill>
                      <a:srgbClr val="F7F7F7"/>
                    </a:solidFill>
                  </a:tcPr>
                </a:tc>
                <a:tc>
                  <a:txBody>
                    <a:bodyPr/>
                    <a:lstStyle/>
                    <a:p>
                      <a:pPr algn="r">
                        <a:buNone/>
                      </a:pPr>
                      <a:r>
                        <a:rPr lang="en-US" sz="1400" dirty="0" smtClean="0">
                          <a:solidFill>
                            <a:srgbClr val="363636"/>
                          </a:solidFill>
                          <a:latin typeface="Verdana" pitchFamily="34" charset="0"/>
                          <a:ea typeface="Verdana" pitchFamily="34" charset="-122"/>
                          <a:cs typeface="Verdana" pitchFamily="34" charset="-120"/>
                        </a:rPr>
                        <a:t>Top Rgt</a:t>
                      </a:r>
                      <a:endParaRPr lang="en-US" sz="1400" dirty="0">
                        <a:latin typeface="Verdana" charset="0"/>
                        <a:ea typeface="Verdana" charset="0"/>
                        <a:cs typeface="Verdana" charset="0"/>
                      </a:endParaRPr>
                    </a:p>
                  </a:txBody>
                  <a:tcPr marL="38100" marR="38100" marT="38100" marB="38100" anchor="t">
                    <a:lnL w="12700" cap="flat" cmpd="sng" algn="ctr">
                      <a:solidFill>
                        <a:srgbClr val="BBCCDD"/>
                      </a:solidFill>
                      <a:prstDash val="solid"/>
                      <a:round/>
                      <a:headEnd type="none" w="med" len="med"/>
                      <a:tailEnd type="none" w="med" len="med"/>
                    </a:lnL>
                    <a:lnR w="12700" cap="flat" cmpd="sng" algn="ctr">
                      <a:solidFill>
                        <a:srgbClr val="BBCCDD"/>
                      </a:solidFill>
                      <a:prstDash val="solid"/>
                      <a:round/>
                      <a:headEnd type="none" w="med" len="med"/>
                      <a:tailEnd type="none" w="med" len="med"/>
                    </a:lnR>
                    <a:lnT w="12700" cap="flat" cmpd="sng" algn="ctr">
                      <a:solidFill>
                        <a:srgbClr val="BBCCDD"/>
                      </a:solidFill>
                      <a:prstDash val="solid"/>
                      <a:round/>
                      <a:headEnd type="none" w="med" len="med"/>
                      <a:tailEnd type="none" w="med" len="med"/>
                    </a:lnT>
                    <a:lnB w="12700" cap="flat" cmpd="sng" algn="ctr">
                      <a:solidFill>
                        <a:srgbClr val="BBCCDD"/>
                      </a:solidFill>
                      <a:prstDash val="solid"/>
                      <a:round/>
                      <a:headEnd type="none" w="med" len="med"/>
                      <a:tailEnd type="none" w="med" len="med"/>
                    </a:lnB>
                    <a:solidFill>
                      <a:srgbClr val="F7F7F7"/>
                    </a:solidFill>
                  </a:tcPr>
                </a:tc>
              </a:tr>
              <a:tr h="685800">
                <a:tc>
                  <a:txBody>
                    <a:bodyPr/>
                    <a:lstStyle/>
                    <a:p>
                      <a:pPr algn="l">
                        <a:buNone/>
                      </a:pPr>
                      <a:r>
                        <a:rPr lang="en-US" sz="1400" dirty="0" smtClean="0">
                          <a:solidFill>
                            <a:srgbClr val="363636"/>
                          </a:solidFill>
                        </a:rPr>
                        <a:t>Ctr Lft</a:t>
                      </a:r>
                      <a:endParaRPr lang="en-US" sz="1400" dirty="0"/>
                    </a:p>
                  </a:txBody>
                  <a:tcPr marL="38100" marR="38100" marT="38100" marB="38100" anchor="ctr">
                    <a:lnL w="12700" cap="flat" cmpd="sng" algn="ctr">
                      <a:solidFill>
                        <a:srgbClr val="BBCCDD"/>
                      </a:solidFill>
                      <a:prstDash val="solid"/>
                      <a:round/>
                      <a:headEnd type="none" w="med" len="med"/>
                      <a:tailEnd type="none" w="med" len="med"/>
                    </a:lnL>
                    <a:lnR w="12700" cap="flat" cmpd="sng" algn="ctr">
                      <a:solidFill>
                        <a:srgbClr val="BBCCDD"/>
                      </a:solidFill>
                      <a:prstDash val="solid"/>
                      <a:round/>
                      <a:headEnd type="none" w="med" len="med"/>
                      <a:tailEnd type="none" w="med" len="med"/>
                    </a:lnR>
                    <a:lnT w="12700" cap="flat" cmpd="sng" algn="ctr">
                      <a:solidFill>
                        <a:srgbClr val="BBCCDD"/>
                      </a:solidFill>
                      <a:prstDash val="solid"/>
                      <a:round/>
                      <a:headEnd type="none" w="med" len="med"/>
                      <a:tailEnd type="none" w="med" len="med"/>
                    </a:lnT>
                    <a:lnB w="12700" cap="flat" cmpd="sng" algn="ctr">
                      <a:solidFill>
                        <a:srgbClr val="BBCCDD"/>
                      </a:solidFill>
                      <a:prstDash val="solid"/>
                      <a:round/>
                      <a:headEnd type="none" w="med" len="med"/>
                      <a:tailEnd type="none" w="med" len="med"/>
                    </a:lnB>
                    <a:solidFill>
                      <a:srgbClr val="F7F7F7"/>
                    </a:solidFill>
                  </a:tcPr>
                </a:tc>
                <a:tc>
                  <a:txBody>
                    <a:bodyPr/>
                    <a:lstStyle/>
                    <a:p>
                      <a:pPr algn="ctr">
                        <a:buNone/>
                      </a:pPr>
                      <a:r>
                        <a:rPr lang="en-US" sz="1400" dirty="0" smtClean="0">
                          <a:solidFill>
                            <a:srgbClr val="363636"/>
                          </a:solidFill>
                        </a:rPr>
                        <a:t>Ctr Ctr</a:t>
                      </a:r>
                      <a:endParaRPr lang="en-US" sz="1400" dirty="0"/>
                    </a:p>
                  </a:txBody>
                  <a:tcPr marL="38100" marR="38100" marT="38100" marB="38100" anchor="ctr">
                    <a:lnL w="12700" cap="flat" cmpd="sng" algn="ctr">
                      <a:solidFill>
                        <a:srgbClr val="BBCCDD"/>
                      </a:solidFill>
                      <a:prstDash val="solid"/>
                      <a:round/>
                      <a:headEnd type="none" w="med" len="med"/>
                      <a:tailEnd type="none" w="med" len="med"/>
                    </a:lnL>
                    <a:lnR w="12700" cap="flat" cmpd="sng" algn="ctr">
                      <a:solidFill>
                        <a:srgbClr val="BBCCDD"/>
                      </a:solidFill>
                      <a:prstDash val="solid"/>
                      <a:round/>
                      <a:headEnd type="none" w="med" len="med"/>
                      <a:tailEnd type="none" w="med" len="med"/>
                    </a:lnR>
                    <a:lnT w="12700" cap="flat" cmpd="sng" algn="ctr">
                      <a:solidFill>
                        <a:srgbClr val="BBCCDD"/>
                      </a:solidFill>
                      <a:prstDash val="solid"/>
                      <a:round/>
                      <a:headEnd type="none" w="med" len="med"/>
                      <a:tailEnd type="none" w="med" len="med"/>
                    </a:lnT>
                    <a:lnB w="12700" cap="flat" cmpd="sng" algn="ctr">
                      <a:solidFill>
                        <a:srgbClr val="BBCCDD"/>
                      </a:solidFill>
                      <a:prstDash val="solid"/>
                      <a:round/>
                      <a:headEnd type="none" w="med" len="med"/>
                      <a:tailEnd type="none" w="med" len="med"/>
                    </a:lnB>
                    <a:solidFill>
                      <a:srgbClr val="F7F7F7"/>
                    </a:solidFill>
                  </a:tcPr>
                </a:tc>
                <a:tc>
                  <a:txBody>
                    <a:bodyPr/>
                    <a:lstStyle/>
                    <a:p>
                      <a:pPr algn="r">
                        <a:buNone/>
                      </a:pPr>
                      <a:r>
                        <a:rPr lang="en-US" sz="1400" dirty="0" smtClean="0">
                          <a:solidFill>
                            <a:srgbClr val="363636"/>
                          </a:solidFill>
                        </a:rPr>
                        <a:t>Ctr Rgt</a:t>
                      </a:r>
                      <a:endParaRPr lang="en-US" sz="1400" dirty="0"/>
                    </a:p>
                  </a:txBody>
                  <a:tcPr marL="38100" marR="38100" marT="38100" marB="38100" anchor="ctr">
                    <a:lnL w="12700" cap="flat" cmpd="sng" algn="ctr">
                      <a:solidFill>
                        <a:srgbClr val="BBCCDD"/>
                      </a:solidFill>
                      <a:prstDash val="solid"/>
                      <a:round/>
                      <a:headEnd type="none" w="med" len="med"/>
                      <a:tailEnd type="none" w="med" len="med"/>
                    </a:lnL>
                    <a:lnR w="12700" cap="flat" cmpd="sng" algn="ctr">
                      <a:solidFill>
                        <a:srgbClr val="BBCCDD"/>
                      </a:solidFill>
                      <a:prstDash val="solid"/>
                      <a:round/>
                      <a:headEnd type="none" w="med" len="med"/>
                      <a:tailEnd type="none" w="med" len="med"/>
                    </a:lnR>
                    <a:lnT w="12700" cap="flat" cmpd="sng" algn="ctr">
                      <a:solidFill>
                        <a:srgbClr val="BBCCDD"/>
                      </a:solidFill>
                      <a:prstDash val="solid"/>
                      <a:round/>
                      <a:headEnd type="none" w="med" len="med"/>
                      <a:tailEnd type="none" w="med" len="med"/>
                    </a:lnT>
                    <a:lnB w="12700" cap="flat" cmpd="sng" algn="ctr">
                      <a:solidFill>
                        <a:srgbClr val="BBCCDD"/>
                      </a:solidFill>
                      <a:prstDash val="solid"/>
                      <a:round/>
                      <a:headEnd type="none" w="med" len="med"/>
                      <a:tailEnd type="none" w="med" len="med"/>
                    </a:lnB>
                    <a:solidFill>
                      <a:srgbClr val="F7F7F7"/>
                    </a:solidFill>
                  </a:tcPr>
                </a:tc>
              </a:tr>
              <a:tr h="685800">
                <a:tc>
                  <a:txBody>
                    <a:bodyPr/>
                    <a:lstStyle/>
                    <a:p>
                      <a:pPr algn="l">
                        <a:buNone/>
                      </a:pPr>
                      <a:r>
                        <a:rPr lang="en-US" sz="1400" dirty="0" smtClean="0">
                          <a:solidFill>
                            <a:srgbClr val="363636"/>
                          </a:solidFill>
                        </a:rPr>
                        <a:t>Btm Lft</a:t>
                      </a:r>
                      <a:endParaRPr lang="en-US" sz="1400" dirty="0"/>
                    </a:p>
                  </a:txBody>
                  <a:tcPr marL="38100" marR="38100" marT="38100" marB="38100" anchor="b">
                    <a:lnL w="12700" cap="flat" cmpd="sng" algn="ctr">
                      <a:solidFill>
                        <a:srgbClr val="BBCCDD"/>
                      </a:solidFill>
                      <a:prstDash val="solid"/>
                      <a:round/>
                      <a:headEnd type="none" w="med" len="med"/>
                      <a:tailEnd type="none" w="med" len="med"/>
                    </a:lnL>
                    <a:lnR w="12700" cap="flat" cmpd="sng" algn="ctr">
                      <a:solidFill>
                        <a:srgbClr val="BBCCDD"/>
                      </a:solidFill>
                      <a:prstDash val="solid"/>
                      <a:round/>
                      <a:headEnd type="none" w="med" len="med"/>
                      <a:tailEnd type="none" w="med" len="med"/>
                    </a:lnR>
                    <a:lnT w="12700" cap="flat" cmpd="sng" algn="ctr">
                      <a:solidFill>
                        <a:srgbClr val="BBCCDD"/>
                      </a:solidFill>
                      <a:prstDash val="solid"/>
                      <a:round/>
                      <a:headEnd type="none" w="med" len="med"/>
                      <a:tailEnd type="none" w="med" len="med"/>
                    </a:lnT>
                    <a:lnB w="12700" cap="flat" cmpd="sng" algn="ctr">
                      <a:solidFill>
                        <a:srgbClr val="BBCCDD"/>
                      </a:solidFill>
                      <a:prstDash val="solid"/>
                      <a:round/>
                      <a:headEnd type="none" w="med" len="med"/>
                      <a:tailEnd type="none" w="med" len="med"/>
                    </a:lnB>
                    <a:solidFill>
                      <a:srgbClr val="F7F7F7"/>
                    </a:solidFill>
                  </a:tcPr>
                </a:tc>
                <a:tc>
                  <a:txBody>
                    <a:bodyPr/>
                    <a:lstStyle/>
                    <a:p>
                      <a:pPr algn="ctr">
                        <a:buNone/>
                      </a:pPr>
                      <a:r>
                        <a:rPr lang="en-US" sz="1400" dirty="0" smtClean="0">
                          <a:solidFill>
                            <a:srgbClr val="363636"/>
                          </a:solidFill>
                        </a:rPr>
                        <a:t>Btm Ctr</a:t>
                      </a:r>
                      <a:endParaRPr lang="en-US" sz="1400" dirty="0"/>
                    </a:p>
                  </a:txBody>
                  <a:tcPr marL="38100" marR="38100" marT="38100" marB="38100" anchor="b">
                    <a:lnL w="12700" cap="flat" cmpd="sng" algn="ctr">
                      <a:solidFill>
                        <a:srgbClr val="BBCCDD"/>
                      </a:solidFill>
                      <a:prstDash val="solid"/>
                      <a:round/>
                      <a:headEnd type="none" w="med" len="med"/>
                      <a:tailEnd type="none" w="med" len="med"/>
                    </a:lnL>
                    <a:lnR w="12700" cap="flat" cmpd="sng" algn="ctr">
                      <a:solidFill>
                        <a:srgbClr val="BBCCDD"/>
                      </a:solidFill>
                      <a:prstDash val="solid"/>
                      <a:round/>
                      <a:headEnd type="none" w="med" len="med"/>
                      <a:tailEnd type="none" w="med" len="med"/>
                    </a:lnR>
                    <a:lnT w="12700" cap="flat" cmpd="sng" algn="ctr">
                      <a:solidFill>
                        <a:srgbClr val="BBCCDD"/>
                      </a:solidFill>
                      <a:prstDash val="solid"/>
                      <a:round/>
                      <a:headEnd type="none" w="med" len="med"/>
                      <a:tailEnd type="none" w="med" len="med"/>
                    </a:lnT>
                    <a:lnB w="12700" cap="flat" cmpd="sng" algn="ctr">
                      <a:solidFill>
                        <a:srgbClr val="BBCCDD"/>
                      </a:solidFill>
                      <a:prstDash val="solid"/>
                      <a:round/>
                      <a:headEnd type="none" w="med" len="med"/>
                      <a:tailEnd type="none" w="med" len="med"/>
                    </a:lnB>
                    <a:solidFill>
                      <a:srgbClr val="F7F7F7"/>
                    </a:solidFill>
                  </a:tcPr>
                </a:tc>
                <a:tc>
                  <a:txBody>
                    <a:bodyPr/>
                    <a:lstStyle/>
                    <a:p>
                      <a:pPr algn="r">
                        <a:buNone/>
                      </a:pPr>
                      <a:r>
                        <a:rPr lang="en-US" sz="1400" dirty="0" smtClean="0">
                          <a:solidFill>
                            <a:srgbClr val="363636"/>
                          </a:solidFill>
                        </a:rPr>
                        <a:t>Btm Rgt</a:t>
                      </a:r>
                      <a:endParaRPr lang="en-US" sz="1400" dirty="0"/>
                    </a:p>
                  </a:txBody>
                  <a:tcPr marL="38100" marR="38100" marT="38100" marB="38100" anchor="b">
                    <a:lnL w="12700" cap="flat" cmpd="sng" algn="ctr">
                      <a:solidFill>
                        <a:srgbClr val="BBCCDD"/>
                      </a:solidFill>
                      <a:prstDash val="solid"/>
                      <a:round/>
                      <a:headEnd type="none" w="med" len="med"/>
                      <a:tailEnd type="none" w="med" len="med"/>
                    </a:lnL>
                    <a:lnR w="12700" cap="flat" cmpd="sng" algn="ctr">
                      <a:solidFill>
                        <a:srgbClr val="BBCCDD"/>
                      </a:solidFill>
                      <a:prstDash val="solid"/>
                      <a:round/>
                      <a:headEnd type="none" w="med" len="med"/>
                      <a:tailEnd type="none" w="med" len="med"/>
                    </a:lnR>
                    <a:lnT w="12700" cap="flat" cmpd="sng" algn="ctr">
                      <a:solidFill>
                        <a:srgbClr val="BBCCDD"/>
                      </a:solidFill>
                      <a:prstDash val="solid"/>
                      <a:round/>
                      <a:headEnd type="none" w="med" len="med"/>
                      <a:tailEnd type="none" w="med" len="med"/>
                    </a:lnT>
                    <a:lnB w="12700" cap="flat" cmpd="sng" algn="ctr">
                      <a:solidFill>
                        <a:srgbClr val="BBCCDD"/>
                      </a:solidFill>
                      <a:prstDash val="solid"/>
                      <a:round/>
                      <a:headEnd type="none" w="med" len="med"/>
                      <a:tailEnd type="none" w="med" len="med"/>
                    </a:lnB>
                    <a:solidFill>
                      <a:srgbClr val="F7F7F7"/>
                    </a:solidFill>
                  </a:tcPr>
                </a:tc>
              </a:tr>
            </a:tbl>
          </a:graphicData>
        </a:graphic>
      </p:graphicFrame>
      <p:sp>
        <p:nvSpPr>
          <p:cNvPr id="6" name="Object 5"/>
          <p:cNvSpPr/>
          <p:nvPr/>
        </p:nvSpPr>
        <p:spPr>
          <a:xfrm>
            <a:off x="5486400" y="640080"/>
            <a:ext cx="3657600" cy="274320"/>
          </a:xfrm>
          <a:prstGeom prst="rect">
            <a:avLst/>
          </a:prstGeom>
          <a:noFill/>
        </p:spPr>
        <p:txBody>
          <a:bodyPr wrap="square" rtlCol="0" anchor="ctr"/>
          <a:lstStyle/>
          <a:p>
            <a:pPr>
              <a:buNone/>
            </a:pPr>
            <a:r>
              <a:rPr lang="en-US" sz="1800" dirty="0" smtClean="0">
                <a:solidFill>
                  <a:srgbClr val="0088CC"/>
                </a:solidFill>
                <a:latin typeface="Arial" pitchFamily="34" charset="0"/>
                <a:ea typeface="Arial" pitchFamily="34" charset="-122"/>
                <a:cs typeface="Arial" pitchFamily="34" charset="-120"/>
              </a:rPr>
              <a:t>Cell Styles:</a:t>
            </a:r>
            <a:endParaRPr lang="en-US" dirty="0"/>
          </a:p>
        </p:txBody>
      </p:sp>
      <p:graphicFrame>
        <p:nvGraphicFramePr>
          <p:cNvPr id="106" name="Table 105"/>
          <p:cNvGraphicFramePr>
            <a:graphicFrameLocks noGrp="1"/>
          </p:cNvGraphicFramePr>
          <p:nvPr>
            <p:extLst>
              <p:ext uri="{D42A27DB-BD31-4B8C-83A1-F6EECF244321}">
                <p14:modId xmlns:p14="http://schemas.microsoft.com/office/powerpoint/2010/main" val="1579011935"/>
              </p:ext>
            </p:extLst>
          </p:nvPr>
        </p:nvGraphicFramePr>
        <p:xfrm>
          <a:off x="5486400" y="1005840"/>
          <a:ext cx="6400800" cy="0"/>
        </p:xfrm>
        <a:graphic>
          <a:graphicData uri="http://schemas.openxmlformats.org/drawingml/2006/table">
            <a:tbl>
              <a:tblPr/>
              <a:tblGrid>
                <a:gridCol w="2133600"/>
                <a:gridCol w="2133600"/>
                <a:gridCol w="2133600"/>
              </a:tblGrid>
              <a:tr h="685800">
                <a:tc>
                  <a:txBody>
                    <a:bodyPr/>
                    <a:lstStyle/>
                    <a:p>
                      <a:pPr algn="ctr">
                        <a:buNone/>
                      </a:pPr>
                      <a:r>
                        <a:rPr lang="en-US" sz="1600" dirty="0" smtClean="0">
                          <a:solidFill>
                            <a:srgbClr val="FFFFFF"/>
                          </a:solidFill>
                        </a:rPr>
                        <a:t>White</a:t>
                      </a:r>
                      <a:endParaRPr lang="en-US" sz="1600" dirty="0"/>
                    </a:p>
                  </a:txBody>
                  <a:tcPr marL="38100" marR="38100" marT="38100" marB="381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6699CC"/>
                    </a:solidFill>
                  </a:tcPr>
                </a:tc>
                <a:tc>
                  <a:txBody>
                    <a:bodyPr/>
                    <a:lstStyle/>
                    <a:p>
                      <a:pPr algn="ctr">
                        <a:buNone/>
                      </a:pPr>
                      <a:r>
                        <a:rPr lang="en-US" sz="1600" dirty="0" smtClean="0">
                          <a:solidFill>
                            <a:srgbClr val="FFFFAA"/>
                          </a:solidFill>
                        </a:rPr>
                        <a:t>Yellow</a:t>
                      </a:r>
                      <a:endParaRPr lang="en-US" sz="1600" dirty="0"/>
                    </a:p>
                  </a:txBody>
                  <a:tcPr marL="38100" marR="38100" marT="38100" marB="381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AACC"/>
                    </a:solidFill>
                  </a:tcPr>
                </a:tc>
                <a:tc>
                  <a:txBody>
                    <a:bodyPr/>
                    <a:lstStyle/>
                    <a:p>
                      <a:pPr algn="ctr">
                        <a:buNone/>
                      </a:pPr>
                      <a:r>
                        <a:rPr lang="en-US" sz="1600" dirty="0" smtClean="0">
                          <a:solidFill>
                            <a:srgbClr val="E140FE"/>
                          </a:solidFill>
                        </a:rPr>
                        <a:t>Pink</a:t>
                      </a:r>
                      <a:endParaRPr lang="en-US" sz="1600" dirty="0"/>
                    </a:p>
                  </a:txBody>
                  <a:tcPr marL="38100" marR="38100" marT="38100" marB="381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ACCFF"/>
                    </a:solidFill>
                  </a:tcPr>
                </a:tc>
              </a:tr>
              <a:tr h="685800">
                <a:tc>
                  <a:txBody>
                    <a:bodyPr/>
                    <a:lstStyle/>
                    <a:p>
                      <a:pPr algn="ctr">
                        <a:buNone/>
                      </a:pPr>
                      <a:r>
                        <a:rPr lang="en-US" sz="1200" dirty="0" smtClean="0">
                          <a:solidFill>
                            <a:srgbClr val="FFFFFF"/>
                          </a:solidFill>
                        </a:rPr>
                        <a:t>12pt</a:t>
                      </a:r>
                      <a:endParaRPr lang="en-US" sz="1200" dirty="0"/>
                    </a:p>
                  </a:txBody>
                  <a:tcPr marL="38100" marR="38100" marT="38100" marB="381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0000"/>
                    </a:solidFill>
                  </a:tcPr>
                </a:tc>
                <a:tc>
                  <a:txBody>
                    <a:bodyPr/>
                    <a:lstStyle/>
                    <a:p>
                      <a:pPr algn="ctr">
                        <a:buNone/>
                      </a:pPr>
                      <a:r>
                        <a:rPr lang="en-US" sz="2000" dirty="0" smtClean="0">
                          <a:solidFill>
                            <a:srgbClr val="FFFFFF"/>
                          </a:solidFill>
                        </a:rPr>
                        <a:t>20pt</a:t>
                      </a:r>
                      <a:endParaRPr lang="en-US" sz="2000" dirty="0"/>
                    </a:p>
                  </a:txBody>
                  <a:tcPr marL="38100" marR="38100" marT="38100" marB="381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FF00"/>
                    </a:solidFill>
                  </a:tcPr>
                </a:tc>
                <a:tc>
                  <a:txBody>
                    <a:bodyPr/>
                    <a:lstStyle/>
                    <a:p>
                      <a:pPr algn="ctr">
                        <a:buNone/>
                      </a:pPr>
                      <a:r>
                        <a:rPr lang="en-US" sz="2800" dirty="0" smtClean="0">
                          <a:solidFill>
                            <a:srgbClr val="FFFFFF"/>
                          </a:solidFill>
                        </a:rPr>
                        <a:t>28pt</a:t>
                      </a:r>
                      <a:endParaRPr lang="en-US" sz="2800" dirty="0"/>
                    </a:p>
                  </a:txBody>
                  <a:tcPr marL="38100" marR="38100" marT="38100" marB="381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FF"/>
                    </a:solidFill>
                  </a:tcPr>
                </a:tc>
              </a:tr>
              <a:tr h="685800">
                <a:tc>
                  <a:txBody>
                    <a:bodyPr/>
                    <a:lstStyle/>
                    <a:p>
                      <a:pPr algn="ctr">
                        <a:buNone/>
                      </a:pPr>
                      <a:r>
                        <a:rPr lang="en-US" b="1" sz="1600" dirty="0" smtClean="0">
                          <a:solidFill>
                            <a:srgbClr val="FFFFFF"/>
                          </a:solidFill>
                        </a:rPr>
                        <a:t>Bold</a:t>
                      </a:r>
                      <a:endParaRPr lang="en-US" sz="1600" dirty="0"/>
                    </a:p>
                  </a:txBody>
                  <a:tcPr marL="38100" marR="38100" marT="38100" marB="381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3366"/>
                    </a:solidFill>
                  </a:tcPr>
                </a:tc>
                <a:tc>
                  <a:txBody>
                    <a:bodyPr/>
                    <a:lstStyle/>
                    <a:p>
                      <a:pPr algn="ctr">
                        <a:buNone/>
                      </a:pPr>
                      <a:r>
                        <a:rPr lang="en-US" sz="1600" u="sng" dirty="0" smtClean="0">
                          <a:solidFill>
                            <a:srgbClr val="FFFFFF"/>
                          </a:solidFill>
                        </a:rPr>
                        <a:t>Underline</a:t>
                      </a:r>
                      <a:endParaRPr lang="en-US" sz="1600" dirty="0"/>
                    </a:p>
                  </a:txBody>
                  <a:tcPr marL="38100" marR="38100" marT="38100" marB="381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36699"/>
                    </a:solidFill>
                  </a:tcPr>
                </a:tc>
                <a:tc>
                  <a:txBody>
                    <a:bodyPr/>
                    <a:lstStyle/>
                    <a:p>
                      <a:pPr algn="ctr">
                        <a:buNone/>
                      </a:pPr>
                      <a:r>
                        <a:rPr lang="en-US" sz="1600" dirty="0" smtClean="0">
                          <a:solidFill>
                            <a:srgbClr val="FFFFFF"/>
                          </a:solidFill>
                        </a:rPr>
                        <a:t>10pt Pad</a:t>
                      </a:r>
                      <a:endParaRPr lang="en-US" sz="1600" dirty="0"/>
                    </a:p>
                  </a:txBody>
                  <a:tcPr marL="127000" marR="127000" marT="127000" marB="1270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6699CC"/>
                    </a:solidFill>
                  </a:tcPr>
                </a:tc>
              </a:tr>
            </a:tbl>
          </a:graphicData>
        </a:graphic>
      </p:graphicFrame>
      <p:sp>
        <p:nvSpPr>
          <p:cNvPr id="8" name="Object 7"/>
          <p:cNvSpPr/>
          <p:nvPr/>
        </p:nvSpPr>
        <p:spPr>
          <a:xfrm>
            <a:off x="457200" y="3291840"/>
            <a:ext cx="9144000" cy="274320"/>
          </a:xfrm>
          <a:prstGeom prst="rect">
            <a:avLst/>
          </a:prstGeom>
          <a:noFill/>
        </p:spPr>
        <p:txBody>
          <a:bodyPr wrap="square" rtlCol="0" anchor="ctr"/>
          <a:lstStyle/>
          <a:p>
            <a:pPr>
              <a:buNone/>
            </a:pPr>
            <a:r>
              <a:rPr lang="en-US" sz="1800" dirty="0" smtClean="0">
                <a:solidFill>
                  <a:srgbClr val="0088CC"/>
                </a:solidFill>
                <a:latin typeface="Arial" pitchFamily="34" charset="0"/>
                <a:ea typeface="Arial" pitchFamily="34" charset="-122"/>
                <a:cs typeface="Arial" pitchFamily="34" charset="-120"/>
              </a:rPr>
              <a:t>Row/Col Heights/Widths:</a:t>
            </a:r>
            <a:endParaRPr lang="en-US" dirty="0"/>
          </a:p>
        </p:txBody>
      </p:sp>
      <p:graphicFrame>
        <p:nvGraphicFramePr>
          <p:cNvPr id="141" name="Table 140"/>
          <p:cNvGraphicFramePr>
            <a:graphicFrameLocks noGrp="1"/>
          </p:cNvGraphicFramePr>
          <p:nvPr>
            <p:extLst>
              <p:ext uri="{D42A27DB-BD31-4B8C-83A1-F6EECF244321}">
                <p14:modId xmlns:p14="http://schemas.microsoft.com/office/powerpoint/2010/main" val="1579011935"/>
              </p:ext>
            </p:extLst>
          </p:nvPr>
        </p:nvGraphicFramePr>
        <p:xfrm>
          <a:off x="457200" y="3657600"/>
          <a:ext cx="9144000" cy="0"/>
        </p:xfrm>
        <a:graphic>
          <a:graphicData uri="http://schemas.openxmlformats.org/drawingml/2006/table">
            <a:tbl>
              <a:tblPr/>
              <a:tblGrid>
                <a:gridCol w="914400"/>
                <a:gridCol w="1828800"/>
                <a:gridCol w="2286000"/>
                <a:gridCol w="2743200"/>
                <a:gridCol w="3657600"/>
              </a:tblGrid>
              <a:tr h="914400">
                <a:tc>
                  <a:txBody>
                    <a:bodyPr/>
                    <a:lstStyle/>
                    <a:p>
                      <a:pPr algn="ctr">
                        <a:buNone/>
                      </a:pPr>
                      <a:r>
                        <a:rPr lang="en-US" sz="1400" dirty="0" smtClean="0">
                          <a:solidFill>
                            <a:srgbClr val="6c6c6c"/>
                          </a:solidFill>
                        </a:rPr>
                        <a:t>1x1</a:t>
                      </a:r>
                      <a:endParaRPr lang="en-US" sz="1400" dirty="0"/>
                    </a:p>
                  </a:txBody>
                  <a:tcPr marL="38100" marR="38100" marT="38100" marB="38100" anchor="ctr">
                    <a:lnL w="12700" cap="flat" cmpd="sng" algn="ctr">
                      <a:solidFill>
                        <a:srgbClr val="BBCCDD"/>
                      </a:solidFill>
                      <a:prstDash val="solid"/>
                      <a:round/>
                      <a:headEnd type="none" w="med" len="med"/>
                      <a:tailEnd type="none" w="med" len="med"/>
                    </a:lnL>
                    <a:lnR w="12700" cap="flat" cmpd="sng" algn="ctr">
                      <a:solidFill>
                        <a:srgbClr val="BBCCDD"/>
                      </a:solidFill>
                      <a:prstDash val="solid"/>
                      <a:round/>
                      <a:headEnd type="none" w="med" len="med"/>
                      <a:tailEnd type="none" w="med" len="med"/>
                    </a:lnR>
                    <a:lnT w="12700" cap="flat" cmpd="sng" algn="ctr">
                      <a:solidFill>
                        <a:srgbClr val="BBCCDD"/>
                      </a:solidFill>
                      <a:prstDash val="solid"/>
                      <a:round/>
                      <a:headEnd type="none" w="med" len="med"/>
                      <a:tailEnd type="none" w="med" len="med"/>
                    </a:lnT>
                    <a:lnB w="12700" cap="flat" cmpd="sng" algn="ctr">
                      <a:solidFill>
                        <a:srgbClr val="BBCCDD"/>
                      </a:solidFill>
                      <a:prstDash val="solid"/>
                      <a:round/>
                      <a:headEnd type="none" w="med" len="med"/>
                      <a:tailEnd type="none" w="med" len="med"/>
                    </a:lnB>
                    <a:solidFill>
                      <a:srgbClr val="F7F7F7"/>
                    </a:solidFill>
                  </a:tcPr>
                </a:tc>
                <a:tc>
                  <a:txBody>
                    <a:bodyPr/>
                    <a:lstStyle/>
                    <a:p>
                      <a:pPr algn="ctr">
                        <a:buNone/>
                      </a:pPr>
                      <a:r>
                        <a:rPr lang="en-US" sz="1400" dirty="0" smtClean="0">
                          <a:solidFill>
                            <a:srgbClr val="6c6c6c"/>
                          </a:solidFill>
                        </a:rPr>
                        <a:t>2x1</a:t>
                      </a:r>
                      <a:endParaRPr lang="en-US" sz="1400" dirty="0"/>
                    </a:p>
                  </a:txBody>
                  <a:tcPr marL="38100" marR="38100" marT="38100" marB="38100" anchor="ctr">
                    <a:lnL w="12700" cap="flat" cmpd="sng" algn="ctr">
                      <a:solidFill>
                        <a:srgbClr val="BBCCDD"/>
                      </a:solidFill>
                      <a:prstDash val="solid"/>
                      <a:round/>
                      <a:headEnd type="none" w="med" len="med"/>
                      <a:tailEnd type="none" w="med" len="med"/>
                    </a:lnL>
                    <a:lnR w="12700" cap="flat" cmpd="sng" algn="ctr">
                      <a:solidFill>
                        <a:srgbClr val="BBCCDD"/>
                      </a:solidFill>
                      <a:prstDash val="solid"/>
                      <a:round/>
                      <a:headEnd type="none" w="med" len="med"/>
                      <a:tailEnd type="none" w="med" len="med"/>
                    </a:lnR>
                    <a:lnT w="12700" cap="flat" cmpd="sng" algn="ctr">
                      <a:solidFill>
                        <a:srgbClr val="BBCCDD"/>
                      </a:solidFill>
                      <a:prstDash val="solid"/>
                      <a:round/>
                      <a:headEnd type="none" w="med" len="med"/>
                      <a:tailEnd type="none" w="med" len="med"/>
                    </a:lnT>
                    <a:lnB w="12700" cap="flat" cmpd="sng" algn="ctr">
                      <a:solidFill>
                        <a:srgbClr val="BBCCDD"/>
                      </a:solidFill>
                      <a:prstDash val="solid"/>
                      <a:round/>
                      <a:headEnd type="none" w="med" len="med"/>
                      <a:tailEnd type="none" w="med" len="med"/>
                    </a:lnB>
                    <a:solidFill>
                      <a:srgbClr val="F7F7F7"/>
                    </a:solidFill>
                  </a:tcPr>
                </a:tc>
                <a:tc>
                  <a:txBody>
                    <a:bodyPr/>
                    <a:lstStyle/>
                    <a:p>
                      <a:pPr algn="ctr">
                        <a:buNone/>
                      </a:pPr>
                      <a:r>
                        <a:rPr lang="en-US" sz="1400" dirty="0" smtClean="0">
                          <a:solidFill>
                            <a:srgbClr val="6c6c6c"/>
                          </a:solidFill>
                        </a:rPr>
                        <a:t>2.5x1</a:t>
                      </a:r>
                      <a:endParaRPr lang="en-US" sz="1400" dirty="0"/>
                    </a:p>
                  </a:txBody>
                  <a:tcPr marL="38100" marR="38100" marT="38100" marB="38100" anchor="ctr">
                    <a:lnL w="12700" cap="flat" cmpd="sng" algn="ctr">
                      <a:solidFill>
                        <a:srgbClr val="BBCCDD"/>
                      </a:solidFill>
                      <a:prstDash val="solid"/>
                      <a:round/>
                      <a:headEnd type="none" w="med" len="med"/>
                      <a:tailEnd type="none" w="med" len="med"/>
                    </a:lnL>
                    <a:lnR w="12700" cap="flat" cmpd="sng" algn="ctr">
                      <a:solidFill>
                        <a:srgbClr val="BBCCDD"/>
                      </a:solidFill>
                      <a:prstDash val="solid"/>
                      <a:round/>
                      <a:headEnd type="none" w="med" len="med"/>
                      <a:tailEnd type="none" w="med" len="med"/>
                    </a:lnR>
                    <a:lnT w="12700" cap="flat" cmpd="sng" algn="ctr">
                      <a:solidFill>
                        <a:srgbClr val="BBCCDD"/>
                      </a:solidFill>
                      <a:prstDash val="solid"/>
                      <a:round/>
                      <a:headEnd type="none" w="med" len="med"/>
                      <a:tailEnd type="none" w="med" len="med"/>
                    </a:lnT>
                    <a:lnB w="12700" cap="flat" cmpd="sng" algn="ctr">
                      <a:solidFill>
                        <a:srgbClr val="BBCCDD"/>
                      </a:solidFill>
                      <a:prstDash val="solid"/>
                      <a:round/>
                      <a:headEnd type="none" w="med" len="med"/>
                      <a:tailEnd type="none" w="med" len="med"/>
                    </a:lnB>
                    <a:solidFill>
                      <a:srgbClr val="F7F7F7"/>
                    </a:solidFill>
                  </a:tcPr>
                </a:tc>
                <a:tc>
                  <a:txBody>
                    <a:bodyPr/>
                    <a:lstStyle/>
                    <a:p>
                      <a:pPr algn="ctr">
                        <a:buNone/>
                      </a:pPr>
                      <a:r>
                        <a:rPr lang="en-US" sz="1400" dirty="0" smtClean="0">
                          <a:solidFill>
                            <a:srgbClr val="6c6c6c"/>
                          </a:solidFill>
                        </a:rPr>
                        <a:t>3x1</a:t>
                      </a:r>
                      <a:endParaRPr lang="en-US" sz="1400" dirty="0"/>
                    </a:p>
                  </a:txBody>
                  <a:tcPr marL="38100" marR="38100" marT="38100" marB="38100" anchor="ctr">
                    <a:lnL w="12700" cap="flat" cmpd="sng" algn="ctr">
                      <a:solidFill>
                        <a:srgbClr val="BBCCDD"/>
                      </a:solidFill>
                      <a:prstDash val="solid"/>
                      <a:round/>
                      <a:headEnd type="none" w="med" len="med"/>
                      <a:tailEnd type="none" w="med" len="med"/>
                    </a:lnL>
                    <a:lnR w="12700" cap="flat" cmpd="sng" algn="ctr">
                      <a:solidFill>
                        <a:srgbClr val="BBCCDD"/>
                      </a:solidFill>
                      <a:prstDash val="solid"/>
                      <a:round/>
                      <a:headEnd type="none" w="med" len="med"/>
                      <a:tailEnd type="none" w="med" len="med"/>
                    </a:lnR>
                    <a:lnT w="12700" cap="flat" cmpd="sng" algn="ctr">
                      <a:solidFill>
                        <a:srgbClr val="BBCCDD"/>
                      </a:solidFill>
                      <a:prstDash val="solid"/>
                      <a:round/>
                      <a:headEnd type="none" w="med" len="med"/>
                      <a:tailEnd type="none" w="med" len="med"/>
                    </a:lnT>
                    <a:lnB w="12700" cap="flat" cmpd="sng" algn="ctr">
                      <a:solidFill>
                        <a:srgbClr val="BBCCDD"/>
                      </a:solidFill>
                      <a:prstDash val="solid"/>
                      <a:round/>
                      <a:headEnd type="none" w="med" len="med"/>
                      <a:tailEnd type="none" w="med" len="med"/>
                    </a:lnB>
                    <a:solidFill>
                      <a:srgbClr val="F7F7F7"/>
                    </a:solidFill>
                  </a:tcPr>
                </a:tc>
                <a:tc>
                  <a:txBody>
                    <a:bodyPr/>
                    <a:lstStyle/>
                    <a:p>
                      <a:pPr algn="ctr">
                        <a:buNone/>
                      </a:pPr>
                      <a:r>
                        <a:rPr lang="en-US" sz="1400" dirty="0" smtClean="0">
                          <a:solidFill>
                            <a:srgbClr val="6c6c6c"/>
                          </a:solidFill>
                        </a:rPr>
                        <a:t>4x1</a:t>
                      </a:r>
                      <a:endParaRPr lang="en-US" sz="1400" dirty="0"/>
                    </a:p>
                  </a:txBody>
                  <a:tcPr marL="38100" marR="38100" marT="38100" marB="38100" anchor="ctr">
                    <a:lnL w="12700" cap="flat" cmpd="sng" algn="ctr">
                      <a:solidFill>
                        <a:srgbClr val="BBCCDD"/>
                      </a:solidFill>
                      <a:prstDash val="solid"/>
                      <a:round/>
                      <a:headEnd type="none" w="med" len="med"/>
                      <a:tailEnd type="none" w="med" len="med"/>
                    </a:lnL>
                    <a:lnR w="12700" cap="flat" cmpd="sng" algn="ctr">
                      <a:solidFill>
                        <a:srgbClr val="BBCCDD"/>
                      </a:solidFill>
                      <a:prstDash val="solid"/>
                      <a:round/>
                      <a:headEnd type="none" w="med" len="med"/>
                      <a:tailEnd type="none" w="med" len="med"/>
                    </a:lnR>
                    <a:lnT w="12700" cap="flat" cmpd="sng" algn="ctr">
                      <a:solidFill>
                        <a:srgbClr val="BBCCDD"/>
                      </a:solidFill>
                      <a:prstDash val="solid"/>
                      <a:round/>
                      <a:headEnd type="none" w="med" len="med"/>
                      <a:tailEnd type="none" w="med" len="med"/>
                    </a:lnT>
                    <a:lnB w="12700" cap="flat" cmpd="sng" algn="ctr">
                      <a:solidFill>
                        <a:srgbClr val="BBCCDD"/>
                      </a:solidFill>
                      <a:prstDash val="solid"/>
                      <a:round/>
                      <a:headEnd type="none" w="med" len="med"/>
                      <a:tailEnd type="none" w="med" len="med"/>
                    </a:lnB>
                    <a:solidFill>
                      <a:srgbClr val="F7F7F7"/>
                    </a:solidFill>
                  </a:tcPr>
                </a:tc>
              </a:tr>
              <a:tr h="1828800">
                <a:tc>
                  <a:txBody>
                    <a:bodyPr/>
                    <a:lstStyle/>
                    <a:p>
                      <a:pPr algn="ctr">
                        <a:buNone/>
                      </a:pPr>
                      <a:r>
                        <a:rPr lang="en-US" sz="1400" dirty="0" smtClean="0">
                          <a:solidFill>
                            <a:srgbClr val="6c6c6c"/>
                          </a:solidFill>
                        </a:rPr>
                        <a:t>1x2</a:t>
                      </a:r>
                      <a:endParaRPr lang="en-US" sz="1400" dirty="0"/>
                    </a:p>
                  </a:txBody>
                  <a:tcPr marL="38100" marR="38100" marT="38100" marB="38100" anchor="ctr">
                    <a:lnL w="12700" cap="flat" cmpd="sng" algn="ctr">
                      <a:solidFill>
                        <a:srgbClr val="BBCCDD"/>
                      </a:solidFill>
                      <a:prstDash val="solid"/>
                      <a:round/>
                      <a:headEnd type="none" w="med" len="med"/>
                      <a:tailEnd type="none" w="med" len="med"/>
                    </a:lnL>
                    <a:lnR w="12700" cap="flat" cmpd="sng" algn="ctr">
                      <a:solidFill>
                        <a:srgbClr val="BBCCDD"/>
                      </a:solidFill>
                      <a:prstDash val="solid"/>
                      <a:round/>
                      <a:headEnd type="none" w="med" len="med"/>
                      <a:tailEnd type="none" w="med" len="med"/>
                    </a:lnR>
                    <a:lnT w="12700" cap="flat" cmpd="sng" algn="ctr">
                      <a:solidFill>
                        <a:srgbClr val="BBCCDD"/>
                      </a:solidFill>
                      <a:prstDash val="solid"/>
                      <a:round/>
                      <a:headEnd type="none" w="med" len="med"/>
                      <a:tailEnd type="none" w="med" len="med"/>
                    </a:lnT>
                    <a:lnB w="12700" cap="flat" cmpd="sng" algn="ctr">
                      <a:solidFill>
                        <a:srgbClr val="BBCCDD"/>
                      </a:solidFill>
                      <a:prstDash val="solid"/>
                      <a:round/>
                      <a:headEnd type="none" w="med" len="med"/>
                      <a:tailEnd type="none" w="med" len="med"/>
                    </a:lnB>
                    <a:solidFill>
                      <a:srgbClr val="F7F7F7"/>
                    </a:solidFill>
                  </a:tcPr>
                </a:tc>
                <a:tc>
                  <a:txBody>
                    <a:bodyPr/>
                    <a:lstStyle/>
                    <a:p>
                      <a:pPr algn="ctr">
                        <a:buNone/>
                      </a:pPr>
                      <a:r>
                        <a:rPr lang="en-US" sz="1400" dirty="0" smtClean="0">
                          <a:solidFill>
                            <a:srgbClr val="6c6c6c"/>
                          </a:solidFill>
                        </a:rPr>
                        <a:t>2x2</a:t>
                      </a:r>
                      <a:endParaRPr lang="en-US" sz="1400" dirty="0"/>
                    </a:p>
                  </a:txBody>
                  <a:tcPr marL="38100" marR="38100" marT="38100" marB="38100" anchor="ctr">
                    <a:lnL w="12700" cap="flat" cmpd="sng" algn="ctr">
                      <a:solidFill>
                        <a:srgbClr val="BBCCDD"/>
                      </a:solidFill>
                      <a:prstDash val="solid"/>
                      <a:round/>
                      <a:headEnd type="none" w="med" len="med"/>
                      <a:tailEnd type="none" w="med" len="med"/>
                    </a:lnL>
                    <a:lnR w="12700" cap="flat" cmpd="sng" algn="ctr">
                      <a:solidFill>
                        <a:srgbClr val="BBCCDD"/>
                      </a:solidFill>
                      <a:prstDash val="solid"/>
                      <a:round/>
                      <a:headEnd type="none" w="med" len="med"/>
                      <a:tailEnd type="none" w="med" len="med"/>
                    </a:lnR>
                    <a:lnT w="12700" cap="flat" cmpd="sng" algn="ctr">
                      <a:solidFill>
                        <a:srgbClr val="BBCCDD"/>
                      </a:solidFill>
                      <a:prstDash val="solid"/>
                      <a:round/>
                      <a:headEnd type="none" w="med" len="med"/>
                      <a:tailEnd type="none" w="med" len="med"/>
                    </a:lnT>
                    <a:lnB w="12700" cap="flat" cmpd="sng" algn="ctr">
                      <a:solidFill>
                        <a:srgbClr val="BBCCDD"/>
                      </a:solidFill>
                      <a:prstDash val="solid"/>
                      <a:round/>
                      <a:headEnd type="none" w="med" len="med"/>
                      <a:tailEnd type="none" w="med" len="med"/>
                    </a:lnB>
                    <a:solidFill>
                      <a:srgbClr val="F7F7F7"/>
                    </a:solidFill>
                  </a:tcPr>
                </a:tc>
                <a:tc>
                  <a:txBody>
                    <a:bodyPr/>
                    <a:lstStyle/>
                    <a:p>
                      <a:pPr algn="ctr">
                        <a:buNone/>
                      </a:pPr>
                      <a:r>
                        <a:rPr lang="en-US" sz="1400" dirty="0" smtClean="0">
                          <a:solidFill>
                            <a:srgbClr val="6c6c6c"/>
                          </a:solidFill>
                        </a:rPr>
                        <a:t>2.5x2</a:t>
                      </a:r>
                      <a:endParaRPr lang="en-US" sz="1400" dirty="0"/>
                    </a:p>
                  </a:txBody>
                  <a:tcPr marL="38100" marR="38100" marT="38100" marB="38100" anchor="ctr">
                    <a:lnL w="12700" cap="flat" cmpd="sng" algn="ctr">
                      <a:solidFill>
                        <a:srgbClr val="BBCCDD"/>
                      </a:solidFill>
                      <a:prstDash val="solid"/>
                      <a:round/>
                      <a:headEnd type="none" w="med" len="med"/>
                      <a:tailEnd type="none" w="med" len="med"/>
                    </a:lnL>
                    <a:lnR w="12700" cap="flat" cmpd="sng" algn="ctr">
                      <a:solidFill>
                        <a:srgbClr val="BBCCDD"/>
                      </a:solidFill>
                      <a:prstDash val="solid"/>
                      <a:round/>
                      <a:headEnd type="none" w="med" len="med"/>
                      <a:tailEnd type="none" w="med" len="med"/>
                    </a:lnR>
                    <a:lnT w="12700" cap="flat" cmpd="sng" algn="ctr">
                      <a:solidFill>
                        <a:srgbClr val="BBCCDD"/>
                      </a:solidFill>
                      <a:prstDash val="solid"/>
                      <a:round/>
                      <a:headEnd type="none" w="med" len="med"/>
                      <a:tailEnd type="none" w="med" len="med"/>
                    </a:lnT>
                    <a:lnB w="12700" cap="flat" cmpd="sng" algn="ctr">
                      <a:solidFill>
                        <a:srgbClr val="BBCCDD"/>
                      </a:solidFill>
                      <a:prstDash val="solid"/>
                      <a:round/>
                      <a:headEnd type="none" w="med" len="med"/>
                      <a:tailEnd type="none" w="med" len="med"/>
                    </a:lnB>
                    <a:solidFill>
                      <a:srgbClr val="F7F7F7"/>
                    </a:solidFill>
                  </a:tcPr>
                </a:tc>
                <a:tc>
                  <a:txBody>
                    <a:bodyPr/>
                    <a:lstStyle/>
                    <a:p>
                      <a:pPr algn="ctr">
                        <a:buNone/>
                      </a:pPr>
                      <a:r>
                        <a:rPr lang="en-US" sz="1400" dirty="0" smtClean="0">
                          <a:solidFill>
                            <a:srgbClr val="6c6c6c"/>
                          </a:solidFill>
                        </a:rPr>
                        <a:t>3x2</a:t>
                      </a:r>
                      <a:endParaRPr lang="en-US" sz="1400" dirty="0"/>
                    </a:p>
                  </a:txBody>
                  <a:tcPr marL="38100" marR="38100" marT="38100" marB="38100" anchor="ctr">
                    <a:lnL w="12700" cap="flat" cmpd="sng" algn="ctr">
                      <a:solidFill>
                        <a:srgbClr val="BBCCDD"/>
                      </a:solidFill>
                      <a:prstDash val="solid"/>
                      <a:round/>
                      <a:headEnd type="none" w="med" len="med"/>
                      <a:tailEnd type="none" w="med" len="med"/>
                    </a:lnL>
                    <a:lnR w="12700" cap="flat" cmpd="sng" algn="ctr">
                      <a:solidFill>
                        <a:srgbClr val="BBCCDD"/>
                      </a:solidFill>
                      <a:prstDash val="solid"/>
                      <a:round/>
                      <a:headEnd type="none" w="med" len="med"/>
                      <a:tailEnd type="none" w="med" len="med"/>
                    </a:lnR>
                    <a:lnT w="12700" cap="flat" cmpd="sng" algn="ctr">
                      <a:solidFill>
                        <a:srgbClr val="BBCCDD"/>
                      </a:solidFill>
                      <a:prstDash val="solid"/>
                      <a:round/>
                      <a:headEnd type="none" w="med" len="med"/>
                      <a:tailEnd type="none" w="med" len="med"/>
                    </a:lnT>
                    <a:lnB w="12700" cap="flat" cmpd="sng" algn="ctr">
                      <a:solidFill>
                        <a:srgbClr val="BBCCDD"/>
                      </a:solidFill>
                      <a:prstDash val="solid"/>
                      <a:round/>
                      <a:headEnd type="none" w="med" len="med"/>
                      <a:tailEnd type="none" w="med" len="med"/>
                    </a:lnB>
                    <a:solidFill>
                      <a:srgbClr val="F7F7F7"/>
                    </a:solidFill>
                  </a:tcPr>
                </a:tc>
                <a:tc>
                  <a:txBody>
                    <a:bodyPr/>
                    <a:lstStyle/>
                    <a:p>
                      <a:pPr algn="ctr">
                        <a:buNone/>
                      </a:pPr>
                      <a:r>
                        <a:rPr lang="en-US" sz="1400" dirty="0" smtClean="0">
                          <a:solidFill>
                            <a:srgbClr val="6c6c6c"/>
                          </a:solidFill>
                        </a:rPr>
                        <a:t>4x2</a:t>
                      </a:r>
                      <a:endParaRPr lang="en-US" sz="1400" dirty="0"/>
                    </a:p>
                  </a:txBody>
                  <a:tcPr marL="38100" marR="38100" marT="38100" marB="38100" anchor="ctr">
                    <a:lnL w="12700" cap="flat" cmpd="sng" algn="ctr">
                      <a:solidFill>
                        <a:srgbClr val="BBCCDD"/>
                      </a:solidFill>
                      <a:prstDash val="solid"/>
                      <a:round/>
                      <a:headEnd type="none" w="med" len="med"/>
                      <a:tailEnd type="none" w="med" len="med"/>
                    </a:lnL>
                    <a:lnR w="12700" cap="flat" cmpd="sng" algn="ctr">
                      <a:solidFill>
                        <a:srgbClr val="BBCCDD"/>
                      </a:solidFill>
                      <a:prstDash val="solid"/>
                      <a:round/>
                      <a:headEnd type="none" w="med" len="med"/>
                      <a:tailEnd type="none" w="med" len="med"/>
                    </a:lnR>
                    <a:lnT w="12700" cap="flat" cmpd="sng" algn="ctr">
                      <a:solidFill>
                        <a:srgbClr val="BBCCDD"/>
                      </a:solidFill>
                      <a:prstDash val="solid"/>
                      <a:round/>
                      <a:headEnd type="none" w="med" len="med"/>
                      <a:tailEnd type="none" w="med" len="med"/>
                    </a:lnT>
                    <a:lnB w="12700" cap="flat" cmpd="sng" algn="ctr">
                      <a:solidFill>
                        <a:srgbClr val="BBCCDD"/>
                      </a:solidFill>
                      <a:prstDash val="solid"/>
                      <a:round/>
                      <a:headEnd type="none" w="med" len="med"/>
                      <a:tailEnd type="none" w="med" len="med"/>
                    </a:lnB>
                    <a:solidFill>
                      <a:srgbClr val="F7F7F7"/>
                    </a:solid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graphicFrame>
        <p:nvGraphicFramePr>
          <p:cNvPr id="37" name="Table 36"/>
          <p:cNvGraphicFramePr>
            <a:graphicFrameLocks noGrp="1"/>
          </p:cNvGraphicFramePr>
          <p:nvPr>
            <p:extLst>
              <p:ext uri="{D42A27DB-BD31-4B8C-83A1-F6EECF244321}">
                <p14:modId xmlns:p14="http://schemas.microsoft.com/office/powerpoint/2010/main" val="1579011935"/>
              </p:ext>
            </p:extLst>
          </p:nvPr>
        </p:nvGraphicFramePr>
        <p:xfrm>
          <a:off x="487680" y="137160"/>
          <a:ext cx="11582400" cy="274320"/>
        </p:xfrm>
        <a:graphic>
          <a:graphicData uri="http://schemas.openxmlformats.org/drawingml/2006/table">
            <a:tbl>
              <a:tblPr/>
              <a:tblGrid>
                <a:gridCol w="5791200"/>
                <a:gridCol w="5791200"/>
              </a:tblGrid>
              <a:tr h="274320">
                <a:tc>
                  <a:txBody>
                    <a:bodyPr/>
                    <a:lstStyle/>
                    <a:p>
                      <a:pPr>
                        <a:buNone/>
                      </a:pPr>
                      <a:r>
                        <a:rPr lang="en-US" sz="1200" dirty="0" smtClean="0">
                          <a:solidFill>
                            <a:srgbClr val="9F9F9F"/>
                          </a:solidFill>
                        </a:rPr>
                        <a:t>Table Examples 2</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c>
                  <a:txBody>
                    <a:bodyPr/>
                    <a:lstStyle/>
                    <a:p>
                      <a:pPr algn="r">
                        <a:buNone/>
                      </a:pPr>
                      <a:r>
                        <a:rPr lang="en-US" sz="1200" dirty="0" smtClean="0">
                          <a:solidFill>
                            <a:srgbClr val="9F9F9F"/>
                          </a:solidFill>
                        </a:rPr>
                        <a:t>PptxGenJS</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sp>
        <p:nvSpPr>
          <p:cNvPr id="4" name="Object 3"/>
          <p:cNvSpPr/>
          <p:nvPr/>
        </p:nvSpPr>
        <p:spPr>
          <a:xfrm>
            <a:off x="457200" y="640080"/>
            <a:ext cx="3657600" cy="274320"/>
          </a:xfrm>
          <a:prstGeom prst="rect">
            <a:avLst/>
          </a:prstGeom>
          <a:solidFill>
            <a:srgbClr val="FFFFFF"/>
          </a:solidFill>
        </p:spPr>
        <p:txBody>
          <a:bodyPr wrap="square" rtlCol="0" anchor="ctr"/>
          <a:lstStyle/>
          <a:p>
            <a:pPr>
              <a:buNone/>
            </a:pPr>
            <a:r>
              <a:rPr lang="en-US" sz="1800" dirty="0" smtClean="0">
                <a:solidFill>
                  <a:srgbClr val="0088CC"/>
                </a:solidFill>
                <a:latin typeface="Arial" pitchFamily="34" charset="0"/>
                <a:ea typeface="Arial" pitchFamily="34" charset="-122"/>
                <a:cs typeface="Arial" pitchFamily="34" charset="-120"/>
              </a:rPr>
              <a:t>Colspans/Rowspans:</a:t>
            </a:r>
            <a:endParaRPr lang="en-US" dirty="0"/>
          </a:p>
        </p:txBody>
      </p:sp>
      <p:graphicFrame>
        <p:nvGraphicFramePr>
          <p:cNvPr id="73" name="Table 72"/>
          <p:cNvGraphicFramePr>
            <a:graphicFrameLocks noGrp="1"/>
          </p:cNvGraphicFramePr>
          <p:nvPr>
            <p:extLst>
              <p:ext uri="{D42A27DB-BD31-4B8C-83A1-F6EECF244321}">
                <p14:modId xmlns:p14="http://schemas.microsoft.com/office/powerpoint/2010/main" val="1579011935"/>
              </p:ext>
            </p:extLst>
          </p:nvPr>
        </p:nvGraphicFramePr>
        <p:xfrm>
          <a:off x="457200" y="1005840"/>
          <a:ext cx="10972800" cy="1828800"/>
        </p:xfrm>
        <a:graphic>
          <a:graphicData uri="http://schemas.openxmlformats.org/drawingml/2006/table">
            <a:tbl>
              <a:tblPr/>
              <a:tblGrid>
                <a:gridCol w="1828800"/>
                <a:gridCol w="1828800"/>
                <a:gridCol w="1828800"/>
                <a:gridCol w="1828800"/>
                <a:gridCol w="1828800"/>
                <a:gridCol w="1828800"/>
              </a:tblGrid>
              <a:tr h="609600">
                <a:tc rowSpan="2">
                  <a:txBody>
                    <a:bodyPr/>
                    <a:lstStyle/>
                    <a:p>
                      <a:pPr algn="ctr">
                        <a:buNone/>
                      </a:pPr>
                      <a:r>
                        <a:rPr lang="en-US" sz="1600" dirty="0" smtClean="0">
                          <a:solidFill>
                            <a:srgbClr val="3D3D3D"/>
                          </a:solidFill>
                        </a:rPr>
                        <a:t>A1</a:t>
                      </a:r>
                    </a:p>
                    <a:p>
                      <a:pPr algn="ctr">
                        <a:buNone/>
                      </a:pPr>
                      <a:r>
                        <a:rPr lang="en-US" sz="1600" dirty="0" smtClean="0">
                          <a:solidFill>
                            <a:srgbClr val="3D3D3D"/>
                          </a:solidFill>
                        </a:rPr>
                        <a:t>A2</a:t>
                      </a:r>
                      <a:endParaRPr lang="en-US" sz="1600" dirty="0"/>
                    </a:p>
                  </a:txBody>
                  <a:tcPr marL="38100" marR="38100" marT="38100" marB="38100" anchor="ctr">
                    <a:lnL w="50800" cap="flat" cmpd="sng" algn="ctr">
                      <a:solidFill>
                        <a:srgbClr val="FFFFFF"/>
                      </a:solidFill>
                      <a:prstDash val="solid"/>
                      <a:round/>
                      <a:headEnd type="none" w="med" len="med"/>
                      <a:tailEnd type="none" w="med" len="med"/>
                    </a:lnL>
                    <a:lnR w="50800" cap="flat" cmpd="sng" algn="ctr">
                      <a:solidFill>
                        <a:srgbClr val="FFFFFF"/>
                      </a:solidFill>
                      <a:prstDash val="solid"/>
                      <a:round/>
                      <a:headEnd type="none" w="med" len="med"/>
                      <a:tailEnd type="none" w="med" len="med"/>
                    </a:lnR>
                    <a:lnT w="50800" cap="flat" cmpd="sng" algn="ctr">
                      <a:solidFill>
                        <a:srgbClr val="FFFFFF"/>
                      </a:solidFill>
                      <a:prstDash val="solid"/>
                      <a:round/>
                      <a:headEnd type="none" w="med" len="med"/>
                      <a:tailEnd type="none" w="med" len="med"/>
                    </a:lnT>
                    <a:lnB w="50800" cap="flat" cmpd="sng" algn="ctr">
                      <a:solidFill>
                        <a:srgbClr val="FFFFFF"/>
                      </a:solidFill>
                      <a:prstDash val="solid"/>
                      <a:round/>
                      <a:headEnd type="none" w="med" len="med"/>
                      <a:tailEnd type="none" w="med" len="med"/>
                    </a:lnB>
                    <a:solidFill>
                      <a:srgbClr val="99FFCC"/>
                    </a:solidFill>
                  </a:tcPr>
                </a:tc>
                <a:tc>
                  <a:txBody>
                    <a:bodyPr/>
                    <a:lstStyle/>
                    <a:p>
                      <a:pPr algn="ctr">
                        <a:buNone/>
                      </a:pPr>
                      <a:r>
                        <a:rPr lang="en-US" sz="1600" dirty="0" smtClean="0">
                          <a:solidFill>
                            <a:srgbClr val="3D3D3D"/>
                          </a:solidFill>
                        </a:rPr>
                        <a:t>B1</a:t>
                      </a:r>
                      <a:endParaRPr lang="en-US" sz="1600" dirty="0"/>
                    </a:p>
                  </a:txBody>
                  <a:tcPr marL="38100" marR="38100" marT="38100" marB="38100" anchor="ctr">
                    <a:lnL w="50800" cap="flat" cmpd="sng" algn="ctr">
                      <a:solidFill>
                        <a:srgbClr val="FFFFFF"/>
                      </a:solidFill>
                      <a:prstDash val="solid"/>
                      <a:round/>
                      <a:headEnd type="none" w="med" len="med"/>
                      <a:tailEnd type="none" w="med" len="med"/>
                    </a:lnL>
                    <a:lnR w="50800" cap="flat" cmpd="sng" algn="ctr">
                      <a:solidFill>
                        <a:srgbClr val="FFFFFF"/>
                      </a:solidFill>
                      <a:prstDash val="solid"/>
                      <a:round/>
                      <a:headEnd type="none" w="med" len="med"/>
                      <a:tailEnd type="none" w="med" len="med"/>
                    </a:lnR>
                    <a:lnT w="50800" cap="flat" cmpd="sng" algn="ctr">
                      <a:solidFill>
                        <a:srgbClr val="FFFFFF"/>
                      </a:solidFill>
                      <a:prstDash val="solid"/>
                      <a:round/>
                      <a:headEnd type="none" w="med" len="med"/>
                      <a:tailEnd type="none" w="med" len="med"/>
                    </a:lnT>
                    <a:lnB w="50800" cap="flat" cmpd="sng" algn="ctr">
                      <a:solidFill>
                        <a:srgbClr val="FFFFFF"/>
                      </a:solidFill>
                      <a:prstDash val="solid"/>
                      <a:round/>
                      <a:headEnd type="none" w="med" len="med"/>
                      <a:tailEnd type="none" w="med" len="med"/>
                    </a:lnB>
                    <a:solidFill>
                      <a:srgbClr val="F5F5F5"/>
                    </a:solidFill>
                  </a:tcPr>
                </a:tc>
                <a:tc gridSpan="2">
                  <a:txBody>
                    <a:bodyPr/>
                    <a:lstStyle/>
                    <a:p>
                      <a:pPr algn="ctr">
                        <a:buNone/>
                      </a:pPr>
                      <a:r>
                        <a:rPr lang="en-US" sz="1600" dirty="0" smtClean="0">
                          <a:solidFill>
                            <a:srgbClr val="3D3D3D"/>
                          </a:solidFill>
                        </a:rPr>
                        <a:t>C1 -&gt; D1</a:t>
                      </a:r>
                      <a:endParaRPr lang="en-US" sz="1600" dirty="0"/>
                    </a:p>
                  </a:txBody>
                  <a:tcPr marL="38100" marR="38100" marT="38100" marB="38100" anchor="ctr">
                    <a:lnL w="50800" cap="flat" cmpd="sng" algn="ctr">
                      <a:solidFill>
                        <a:srgbClr val="FFFFFF"/>
                      </a:solidFill>
                      <a:prstDash val="solid"/>
                      <a:round/>
                      <a:headEnd type="none" w="med" len="med"/>
                      <a:tailEnd type="none" w="med" len="med"/>
                    </a:lnL>
                    <a:lnR w="50800" cap="flat" cmpd="sng" algn="ctr">
                      <a:solidFill>
                        <a:srgbClr val="FFFFFF"/>
                      </a:solidFill>
                      <a:prstDash val="solid"/>
                      <a:round/>
                      <a:headEnd type="none" w="med" len="med"/>
                      <a:tailEnd type="none" w="med" len="med"/>
                    </a:lnR>
                    <a:lnT w="50800" cap="flat" cmpd="sng" algn="ctr">
                      <a:solidFill>
                        <a:srgbClr val="FFFFFF"/>
                      </a:solidFill>
                      <a:prstDash val="solid"/>
                      <a:round/>
                      <a:headEnd type="none" w="med" len="med"/>
                      <a:tailEnd type="none" w="med" len="med"/>
                    </a:lnT>
                    <a:lnB w="50800" cap="flat" cmpd="sng" algn="ctr">
                      <a:solidFill>
                        <a:srgbClr val="FFFFFF"/>
                      </a:solidFill>
                      <a:prstDash val="solid"/>
                      <a:round/>
                      <a:headEnd type="none" w="med" len="med"/>
                      <a:tailEnd type="none" w="med" len="med"/>
                    </a:lnB>
                    <a:solidFill>
                      <a:srgbClr val="99FFCC"/>
                    </a:solidFill>
                  </a:tcPr>
                </a:tc>
                <a:tc hMerge="1">
                  <a:tcPr/>
                </a:tc>
                <a:tc>
                  <a:txBody>
                    <a:bodyPr/>
                    <a:lstStyle/>
                    <a:p>
                      <a:pPr algn="ctr">
                        <a:buNone/>
                      </a:pPr>
                      <a:r>
                        <a:rPr lang="en-US" sz="1600" dirty="0" smtClean="0">
                          <a:solidFill>
                            <a:srgbClr val="3D3D3D"/>
                          </a:solidFill>
                        </a:rPr>
                        <a:t>E1</a:t>
                      </a:r>
                      <a:endParaRPr lang="en-US" sz="1600" dirty="0"/>
                    </a:p>
                  </a:txBody>
                  <a:tcPr marL="38100" marR="38100" marT="38100" marB="38100" anchor="ctr">
                    <a:lnL w="50800" cap="flat" cmpd="sng" algn="ctr">
                      <a:solidFill>
                        <a:srgbClr val="FFFFFF"/>
                      </a:solidFill>
                      <a:prstDash val="solid"/>
                      <a:round/>
                      <a:headEnd type="none" w="med" len="med"/>
                      <a:tailEnd type="none" w="med" len="med"/>
                    </a:lnL>
                    <a:lnR w="50800" cap="flat" cmpd="sng" algn="ctr">
                      <a:solidFill>
                        <a:srgbClr val="FFFFFF"/>
                      </a:solidFill>
                      <a:prstDash val="solid"/>
                      <a:round/>
                      <a:headEnd type="none" w="med" len="med"/>
                      <a:tailEnd type="none" w="med" len="med"/>
                    </a:lnR>
                    <a:lnT w="50800" cap="flat" cmpd="sng" algn="ctr">
                      <a:solidFill>
                        <a:srgbClr val="FFFFFF"/>
                      </a:solidFill>
                      <a:prstDash val="solid"/>
                      <a:round/>
                      <a:headEnd type="none" w="med" len="med"/>
                      <a:tailEnd type="none" w="med" len="med"/>
                    </a:lnT>
                    <a:lnB w="50800" cap="flat" cmpd="sng" algn="ctr">
                      <a:solidFill>
                        <a:srgbClr val="FFFFFF"/>
                      </a:solidFill>
                      <a:prstDash val="solid"/>
                      <a:round/>
                      <a:headEnd type="none" w="med" len="med"/>
                      <a:tailEnd type="none" w="med" len="med"/>
                    </a:lnB>
                    <a:solidFill>
                      <a:srgbClr val="F5F5F5"/>
                    </a:solidFill>
                  </a:tcPr>
                </a:tc>
                <a:tc rowSpan="3">
                  <a:txBody>
                    <a:bodyPr/>
                    <a:lstStyle/>
                    <a:p>
                      <a:pPr algn="ctr">
                        <a:buNone/>
                      </a:pPr>
                      <a:r>
                        <a:rPr lang="en-US" sz="1600" dirty="0" smtClean="0">
                          <a:solidFill>
                            <a:srgbClr val="3D3D3D"/>
                          </a:solidFill>
                        </a:rPr>
                        <a:t>F1</a:t>
                      </a:r>
                    </a:p>
                    <a:p>
                      <a:pPr algn="ctr">
                        <a:buNone/>
                      </a:pPr>
                      <a:r>
                        <a:rPr lang="en-US" sz="1600" dirty="0" smtClean="0">
                          <a:solidFill>
                            <a:srgbClr val="3D3D3D"/>
                          </a:solidFill>
                        </a:rPr>
                        <a:t>F2</a:t>
                      </a:r>
                    </a:p>
                    <a:p>
                      <a:pPr algn="ctr">
                        <a:buNone/>
                      </a:pPr>
                      <a:r>
                        <a:rPr lang="en-US" sz="1600" dirty="0" smtClean="0">
                          <a:solidFill>
                            <a:srgbClr val="3D3D3D"/>
                          </a:solidFill>
                        </a:rPr>
                        <a:t>F3</a:t>
                      </a:r>
                      <a:endParaRPr lang="en-US" sz="1600" dirty="0"/>
                    </a:p>
                  </a:txBody>
                  <a:tcPr marL="38100" marR="38100" marT="38100" marB="38100" anchor="ctr">
                    <a:lnL w="50800" cap="flat" cmpd="sng" algn="ctr">
                      <a:solidFill>
                        <a:srgbClr val="FFFFFF"/>
                      </a:solidFill>
                      <a:prstDash val="solid"/>
                      <a:round/>
                      <a:headEnd type="none" w="med" len="med"/>
                      <a:tailEnd type="none" w="med" len="med"/>
                    </a:lnL>
                    <a:lnR w="50800" cap="flat" cmpd="sng" algn="ctr">
                      <a:solidFill>
                        <a:srgbClr val="FFFFFF"/>
                      </a:solidFill>
                      <a:prstDash val="solid"/>
                      <a:round/>
                      <a:headEnd type="none" w="med" len="med"/>
                      <a:tailEnd type="none" w="med" len="med"/>
                    </a:lnR>
                    <a:lnT w="50800" cap="flat" cmpd="sng" algn="ctr">
                      <a:solidFill>
                        <a:srgbClr val="FFFFFF"/>
                      </a:solidFill>
                      <a:prstDash val="solid"/>
                      <a:round/>
                      <a:headEnd type="none" w="med" len="med"/>
                      <a:tailEnd type="none" w="med" len="med"/>
                    </a:lnT>
                    <a:lnB w="50800" cap="flat" cmpd="sng" algn="ctr">
                      <a:solidFill>
                        <a:srgbClr val="FFFFFF"/>
                      </a:solidFill>
                      <a:prstDash val="solid"/>
                      <a:round/>
                      <a:headEnd type="none" w="med" len="med"/>
                      <a:tailEnd type="none" w="med" len="med"/>
                    </a:lnB>
                    <a:solidFill>
                      <a:srgbClr val="99FFCC"/>
                    </a:solidFill>
                  </a:tcPr>
                </a:tc>
              </a:tr>
              <a:tr h="609600">
                <a:tc vMerge="1">
                  <a:tcPr/>
                </a:tc>
                <a:tc>
                  <a:txBody>
                    <a:bodyPr/>
                    <a:lstStyle/>
                    <a:p>
                      <a:pPr algn="ctr">
                        <a:buNone/>
                      </a:pPr>
                      <a:r>
                        <a:rPr lang="en-US" sz="1600" dirty="0" smtClean="0">
                          <a:solidFill>
                            <a:srgbClr val="3D3D3D"/>
                          </a:solidFill>
                        </a:rPr>
                        <a:t>B2</a:t>
                      </a:r>
                      <a:endParaRPr lang="en-US" sz="1600" dirty="0"/>
                    </a:p>
                  </a:txBody>
                  <a:tcPr marL="38100" marR="38100" marT="38100" marB="38100" anchor="ctr">
                    <a:lnL w="50800" cap="flat" cmpd="sng" algn="ctr">
                      <a:solidFill>
                        <a:srgbClr val="FFFFFF"/>
                      </a:solidFill>
                      <a:prstDash val="solid"/>
                      <a:round/>
                      <a:headEnd type="none" w="med" len="med"/>
                      <a:tailEnd type="none" w="med" len="med"/>
                    </a:lnL>
                    <a:lnR w="50800" cap="flat" cmpd="sng" algn="ctr">
                      <a:solidFill>
                        <a:srgbClr val="FFFFFF"/>
                      </a:solidFill>
                      <a:prstDash val="solid"/>
                      <a:round/>
                      <a:headEnd type="none" w="med" len="med"/>
                      <a:tailEnd type="none" w="med" len="med"/>
                    </a:lnR>
                    <a:lnT w="50800" cap="flat" cmpd="sng" algn="ctr">
                      <a:solidFill>
                        <a:srgbClr val="FFFFFF"/>
                      </a:solidFill>
                      <a:prstDash val="solid"/>
                      <a:round/>
                      <a:headEnd type="none" w="med" len="med"/>
                      <a:tailEnd type="none" w="med" len="med"/>
                    </a:lnT>
                    <a:lnB w="50800" cap="flat" cmpd="sng" algn="ctr">
                      <a:solidFill>
                        <a:srgbClr val="FFFFFF"/>
                      </a:solidFill>
                      <a:prstDash val="solid"/>
                      <a:round/>
                      <a:headEnd type="none" w="med" len="med"/>
                      <a:tailEnd type="none" w="med" len="med"/>
                    </a:lnB>
                    <a:solidFill>
                      <a:srgbClr val="F5F5F5"/>
                    </a:solidFill>
                  </a:tcPr>
                </a:tc>
                <a:tc>
                  <a:txBody>
                    <a:bodyPr/>
                    <a:lstStyle/>
                    <a:p>
                      <a:pPr algn="ctr">
                        <a:buNone/>
                      </a:pPr>
                      <a:r>
                        <a:rPr lang="en-US" sz="1600" dirty="0" smtClean="0">
                          <a:solidFill>
                            <a:srgbClr val="3D3D3D"/>
                          </a:solidFill>
                        </a:rPr>
                        <a:t>C2</a:t>
                      </a:r>
                      <a:endParaRPr lang="en-US" sz="1600" dirty="0"/>
                    </a:p>
                  </a:txBody>
                  <a:tcPr marL="38100" marR="38100" marT="38100" marB="38100" anchor="ctr">
                    <a:lnL w="50800" cap="flat" cmpd="sng" algn="ctr">
                      <a:solidFill>
                        <a:srgbClr val="FFFFFF"/>
                      </a:solidFill>
                      <a:prstDash val="solid"/>
                      <a:round/>
                      <a:headEnd type="none" w="med" len="med"/>
                      <a:tailEnd type="none" w="med" len="med"/>
                    </a:lnL>
                    <a:lnR w="50800" cap="flat" cmpd="sng" algn="ctr">
                      <a:solidFill>
                        <a:srgbClr val="FFFFFF"/>
                      </a:solidFill>
                      <a:prstDash val="solid"/>
                      <a:round/>
                      <a:headEnd type="none" w="med" len="med"/>
                      <a:tailEnd type="none" w="med" len="med"/>
                    </a:lnR>
                    <a:lnT w="50800" cap="flat" cmpd="sng" algn="ctr">
                      <a:solidFill>
                        <a:srgbClr val="FFFFFF"/>
                      </a:solidFill>
                      <a:prstDash val="solid"/>
                      <a:round/>
                      <a:headEnd type="none" w="med" len="med"/>
                      <a:tailEnd type="none" w="med" len="med"/>
                    </a:lnT>
                    <a:lnB w="50800" cap="flat" cmpd="sng" algn="ctr">
                      <a:solidFill>
                        <a:srgbClr val="FFFFFF"/>
                      </a:solidFill>
                      <a:prstDash val="solid"/>
                      <a:round/>
                      <a:headEnd type="none" w="med" len="med"/>
                      <a:tailEnd type="none" w="med" len="med"/>
                    </a:lnB>
                    <a:solidFill>
                      <a:srgbClr val="F5F5F5"/>
                    </a:solidFill>
                  </a:tcPr>
                </a:tc>
                <a:tc>
                  <a:txBody>
                    <a:bodyPr/>
                    <a:lstStyle/>
                    <a:p>
                      <a:pPr algn="ctr">
                        <a:buNone/>
                      </a:pPr>
                      <a:r>
                        <a:rPr lang="en-US" sz="1600" dirty="0" smtClean="0">
                          <a:solidFill>
                            <a:srgbClr val="3D3D3D"/>
                          </a:solidFill>
                        </a:rPr>
                        <a:t>D2</a:t>
                      </a:r>
                      <a:endParaRPr lang="en-US" sz="1600" dirty="0"/>
                    </a:p>
                  </a:txBody>
                  <a:tcPr marL="38100" marR="38100" marT="38100" marB="38100" anchor="ctr">
                    <a:lnL w="50800" cap="flat" cmpd="sng" algn="ctr">
                      <a:solidFill>
                        <a:srgbClr val="FFFFFF"/>
                      </a:solidFill>
                      <a:prstDash val="solid"/>
                      <a:round/>
                      <a:headEnd type="none" w="med" len="med"/>
                      <a:tailEnd type="none" w="med" len="med"/>
                    </a:lnL>
                    <a:lnR w="50800" cap="flat" cmpd="sng" algn="ctr">
                      <a:solidFill>
                        <a:srgbClr val="FFFFFF"/>
                      </a:solidFill>
                      <a:prstDash val="solid"/>
                      <a:round/>
                      <a:headEnd type="none" w="med" len="med"/>
                      <a:tailEnd type="none" w="med" len="med"/>
                    </a:lnR>
                    <a:lnT w="50800" cap="flat" cmpd="sng" algn="ctr">
                      <a:solidFill>
                        <a:srgbClr val="FFFFFF"/>
                      </a:solidFill>
                      <a:prstDash val="solid"/>
                      <a:round/>
                      <a:headEnd type="none" w="med" len="med"/>
                      <a:tailEnd type="none" w="med" len="med"/>
                    </a:lnT>
                    <a:lnB w="50800" cap="flat" cmpd="sng" algn="ctr">
                      <a:solidFill>
                        <a:srgbClr val="FFFFFF"/>
                      </a:solidFill>
                      <a:prstDash val="solid"/>
                      <a:round/>
                      <a:headEnd type="none" w="med" len="med"/>
                      <a:tailEnd type="none" w="med" len="med"/>
                    </a:lnB>
                    <a:solidFill>
                      <a:srgbClr val="F5F5F5"/>
                    </a:solidFill>
                  </a:tcPr>
                </a:tc>
                <a:tc>
                  <a:txBody>
                    <a:bodyPr/>
                    <a:lstStyle/>
                    <a:p>
                      <a:pPr algn="ctr">
                        <a:buNone/>
                      </a:pPr>
                      <a:r>
                        <a:rPr lang="en-US" sz="1600" dirty="0" smtClean="0">
                          <a:solidFill>
                            <a:srgbClr val="3D3D3D"/>
                          </a:solidFill>
                        </a:rPr>
                        <a:t>E2</a:t>
                      </a:r>
                      <a:endParaRPr lang="en-US" sz="1600" dirty="0"/>
                    </a:p>
                  </a:txBody>
                  <a:tcPr marL="38100" marR="38100" marT="38100" marB="38100" anchor="ctr">
                    <a:lnL w="50800" cap="flat" cmpd="sng" algn="ctr">
                      <a:solidFill>
                        <a:srgbClr val="FFFFFF"/>
                      </a:solidFill>
                      <a:prstDash val="solid"/>
                      <a:round/>
                      <a:headEnd type="none" w="med" len="med"/>
                      <a:tailEnd type="none" w="med" len="med"/>
                    </a:lnL>
                    <a:lnR w="50800" cap="flat" cmpd="sng" algn="ctr">
                      <a:solidFill>
                        <a:srgbClr val="FFFFFF"/>
                      </a:solidFill>
                      <a:prstDash val="solid"/>
                      <a:round/>
                      <a:headEnd type="none" w="med" len="med"/>
                      <a:tailEnd type="none" w="med" len="med"/>
                    </a:lnR>
                    <a:lnT w="50800" cap="flat" cmpd="sng" algn="ctr">
                      <a:solidFill>
                        <a:srgbClr val="FFFFFF"/>
                      </a:solidFill>
                      <a:prstDash val="solid"/>
                      <a:round/>
                      <a:headEnd type="none" w="med" len="med"/>
                      <a:tailEnd type="none" w="med" len="med"/>
                    </a:lnT>
                    <a:lnB w="50800" cap="flat" cmpd="sng" algn="ctr">
                      <a:solidFill>
                        <a:srgbClr val="FFFFFF"/>
                      </a:solidFill>
                      <a:prstDash val="solid"/>
                      <a:round/>
                      <a:headEnd type="none" w="med" len="med"/>
                      <a:tailEnd type="none" w="med" len="med"/>
                    </a:lnB>
                    <a:solidFill>
                      <a:srgbClr val="F5F5F5"/>
                    </a:solidFill>
                  </a:tcPr>
                </a:tc>
                <a:tc vMerge="1">
                  <a:tcPr/>
                </a:tc>
              </a:tr>
              <a:tr h="609600">
                <a:tc>
                  <a:txBody>
                    <a:bodyPr/>
                    <a:lstStyle/>
                    <a:p>
                      <a:pPr algn="ctr">
                        <a:buNone/>
                      </a:pPr>
                      <a:r>
                        <a:rPr lang="en-US" sz="1600" dirty="0" smtClean="0">
                          <a:solidFill>
                            <a:srgbClr val="3D3D3D"/>
                          </a:solidFill>
                        </a:rPr>
                        <a:t>A3</a:t>
                      </a:r>
                      <a:endParaRPr lang="en-US" sz="1600" dirty="0"/>
                    </a:p>
                  </a:txBody>
                  <a:tcPr marL="38100" marR="38100" marT="38100" marB="38100" anchor="ctr">
                    <a:lnL w="50800" cap="flat" cmpd="sng" algn="ctr">
                      <a:solidFill>
                        <a:srgbClr val="FFFFFF"/>
                      </a:solidFill>
                      <a:prstDash val="solid"/>
                      <a:round/>
                      <a:headEnd type="none" w="med" len="med"/>
                      <a:tailEnd type="none" w="med" len="med"/>
                    </a:lnL>
                    <a:lnR w="50800" cap="flat" cmpd="sng" algn="ctr">
                      <a:solidFill>
                        <a:srgbClr val="FFFFFF"/>
                      </a:solidFill>
                      <a:prstDash val="solid"/>
                      <a:round/>
                      <a:headEnd type="none" w="med" len="med"/>
                      <a:tailEnd type="none" w="med" len="med"/>
                    </a:lnR>
                    <a:lnT w="50800" cap="flat" cmpd="sng" algn="ctr">
                      <a:solidFill>
                        <a:srgbClr val="FFFFFF"/>
                      </a:solidFill>
                      <a:prstDash val="solid"/>
                      <a:round/>
                      <a:headEnd type="none" w="med" len="med"/>
                      <a:tailEnd type="none" w="med" len="med"/>
                    </a:lnT>
                    <a:lnB w="50800" cap="flat" cmpd="sng" algn="ctr">
                      <a:solidFill>
                        <a:srgbClr val="FFFFFF"/>
                      </a:solidFill>
                      <a:prstDash val="solid"/>
                      <a:round/>
                      <a:headEnd type="none" w="med" len="med"/>
                      <a:tailEnd type="none" w="med" len="med"/>
                    </a:lnB>
                    <a:solidFill>
                      <a:srgbClr val="F5F5F5"/>
                    </a:solidFill>
                  </a:tcPr>
                </a:tc>
                <a:tc>
                  <a:txBody>
                    <a:bodyPr/>
                    <a:lstStyle/>
                    <a:p>
                      <a:pPr algn="ctr">
                        <a:buNone/>
                      </a:pPr>
                      <a:r>
                        <a:rPr lang="en-US" sz="1600" dirty="0" smtClean="0">
                          <a:solidFill>
                            <a:srgbClr val="3D3D3D"/>
                          </a:solidFill>
                        </a:rPr>
                        <a:t>B3</a:t>
                      </a:r>
                      <a:endParaRPr lang="en-US" sz="1600" dirty="0"/>
                    </a:p>
                  </a:txBody>
                  <a:tcPr marL="38100" marR="38100" marT="38100" marB="38100" anchor="ctr">
                    <a:lnL w="50800" cap="flat" cmpd="sng" algn="ctr">
                      <a:solidFill>
                        <a:srgbClr val="FFFFFF"/>
                      </a:solidFill>
                      <a:prstDash val="solid"/>
                      <a:round/>
                      <a:headEnd type="none" w="med" len="med"/>
                      <a:tailEnd type="none" w="med" len="med"/>
                    </a:lnL>
                    <a:lnR w="50800" cap="flat" cmpd="sng" algn="ctr">
                      <a:solidFill>
                        <a:srgbClr val="FFFFFF"/>
                      </a:solidFill>
                      <a:prstDash val="solid"/>
                      <a:round/>
                      <a:headEnd type="none" w="med" len="med"/>
                      <a:tailEnd type="none" w="med" len="med"/>
                    </a:lnR>
                    <a:lnT w="50800" cap="flat" cmpd="sng" algn="ctr">
                      <a:solidFill>
                        <a:srgbClr val="FFFFFF"/>
                      </a:solidFill>
                      <a:prstDash val="solid"/>
                      <a:round/>
                      <a:headEnd type="none" w="med" len="med"/>
                      <a:tailEnd type="none" w="med" len="med"/>
                    </a:lnT>
                    <a:lnB w="50800" cap="flat" cmpd="sng" algn="ctr">
                      <a:solidFill>
                        <a:srgbClr val="FFFFFF"/>
                      </a:solidFill>
                      <a:prstDash val="solid"/>
                      <a:round/>
                      <a:headEnd type="none" w="med" len="med"/>
                      <a:tailEnd type="none" w="med" len="med"/>
                    </a:lnB>
                    <a:solidFill>
                      <a:srgbClr val="F5F5F5"/>
                    </a:solidFill>
                  </a:tcPr>
                </a:tc>
                <a:tc>
                  <a:txBody>
                    <a:bodyPr/>
                    <a:lstStyle/>
                    <a:p>
                      <a:pPr algn="ctr">
                        <a:buNone/>
                      </a:pPr>
                      <a:r>
                        <a:rPr lang="en-US" sz="1600" dirty="0" smtClean="0">
                          <a:solidFill>
                            <a:srgbClr val="3D3D3D"/>
                          </a:solidFill>
                        </a:rPr>
                        <a:t>C3</a:t>
                      </a:r>
                      <a:endParaRPr lang="en-US" sz="1600" dirty="0"/>
                    </a:p>
                  </a:txBody>
                  <a:tcPr marL="38100" marR="38100" marT="38100" marB="38100" anchor="ctr">
                    <a:lnL w="50800" cap="flat" cmpd="sng" algn="ctr">
                      <a:solidFill>
                        <a:srgbClr val="FFFFFF"/>
                      </a:solidFill>
                      <a:prstDash val="solid"/>
                      <a:round/>
                      <a:headEnd type="none" w="med" len="med"/>
                      <a:tailEnd type="none" w="med" len="med"/>
                    </a:lnL>
                    <a:lnR w="50800" cap="flat" cmpd="sng" algn="ctr">
                      <a:solidFill>
                        <a:srgbClr val="FFFFFF"/>
                      </a:solidFill>
                      <a:prstDash val="solid"/>
                      <a:round/>
                      <a:headEnd type="none" w="med" len="med"/>
                      <a:tailEnd type="none" w="med" len="med"/>
                    </a:lnR>
                    <a:lnT w="50800" cap="flat" cmpd="sng" algn="ctr">
                      <a:solidFill>
                        <a:srgbClr val="FFFFFF"/>
                      </a:solidFill>
                      <a:prstDash val="solid"/>
                      <a:round/>
                      <a:headEnd type="none" w="med" len="med"/>
                      <a:tailEnd type="none" w="med" len="med"/>
                    </a:lnT>
                    <a:lnB w="50800" cap="flat" cmpd="sng" algn="ctr">
                      <a:solidFill>
                        <a:srgbClr val="FFFFFF"/>
                      </a:solidFill>
                      <a:prstDash val="solid"/>
                      <a:round/>
                      <a:headEnd type="none" w="med" len="med"/>
                      <a:tailEnd type="none" w="med" len="med"/>
                    </a:lnB>
                    <a:solidFill>
                      <a:srgbClr val="F5F5F5"/>
                    </a:solidFill>
                  </a:tcPr>
                </a:tc>
                <a:tc>
                  <a:txBody>
                    <a:bodyPr/>
                    <a:lstStyle/>
                    <a:p>
                      <a:pPr algn="ctr">
                        <a:buNone/>
                      </a:pPr>
                      <a:r>
                        <a:rPr lang="en-US" sz="1600" dirty="0" smtClean="0">
                          <a:solidFill>
                            <a:srgbClr val="3D3D3D"/>
                          </a:solidFill>
                        </a:rPr>
                        <a:t>D3</a:t>
                      </a:r>
                      <a:endParaRPr lang="en-US" sz="1600" dirty="0"/>
                    </a:p>
                  </a:txBody>
                  <a:tcPr marL="38100" marR="38100" marT="38100" marB="38100" anchor="ctr">
                    <a:lnL w="50800" cap="flat" cmpd="sng" algn="ctr">
                      <a:solidFill>
                        <a:srgbClr val="FFFFFF"/>
                      </a:solidFill>
                      <a:prstDash val="solid"/>
                      <a:round/>
                      <a:headEnd type="none" w="med" len="med"/>
                      <a:tailEnd type="none" w="med" len="med"/>
                    </a:lnL>
                    <a:lnR w="50800" cap="flat" cmpd="sng" algn="ctr">
                      <a:solidFill>
                        <a:srgbClr val="FFFFFF"/>
                      </a:solidFill>
                      <a:prstDash val="solid"/>
                      <a:round/>
                      <a:headEnd type="none" w="med" len="med"/>
                      <a:tailEnd type="none" w="med" len="med"/>
                    </a:lnR>
                    <a:lnT w="50800" cap="flat" cmpd="sng" algn="ctr">
                      <a:solidFill>
                        <a:srgbClr val="FFFFFF"/>
                      </a:solidFill>
                      <a:prstDash val="solid"/>
                      <a:round/>
                      <a:headEnd type="none" w="med" len="med"/>
                      <a:tailEnd type="none" w="med" len="med"/>
                    </a:lnT>
                    <a:lnB w="50800" cap="flat" cmpd="sng" algn="ctr">
                      <a:solidFill>
                        <a:srgbClr val="FFFFFF"/>
                      </a:solidFill>
                      <a:prstDash val="solid"/>
                      <a:round/>
                      <a:headEnd type="none" w="med" len="med"/>
                      <a:tailEnd type="none" w="med" len="med"/>
                    </a:lnB>
                    <a:solidFill>
                      <a:srgbClr val="F5F5F5"/>
                    </a:solidFill>
                  </a:tcPr>
                </a:tc>
                <a:tc>
                  <a:txBody>
                    <a:bodyPr/>
                    <a:lstStyle/>
                    <a:p>
                      <a:pPr algn="ctr">
                        <a:buNone/>
                      </a:pPr>
                      <a:r>
                        <a:rPr lang="en-US" sz="1600" dirty="0" smtClean="0">
                          <a:solidFill>
                            <a:srgbClr val="3D3D3D"/>
                          </a:solidFill>
                        </a:rPr>
                        <a:t>E3</a:t>
                      </a:r>
                      <a:endParaRPr lang="en-US" sz="1600" dirty="0"/>
                    </a:p>
                  </a:txBody>
                  <a:tcPr marL="38100" marR="38100" marT="38100" marB="38100" anchor="ctr">
                    <a:lnL w="50800" cap="flat" cmpd="sng" algn="ctr">
                      <a:solidFill>
                        <a:srgbClr val="FFFFFF"/>
                      </a:solidFill>
                      <a:prstDash val="solid"/>
                      <a:round/>
                      <a:headEnd type="none" w="med" len="med"/>
                      <a:tailEnd type="none" w="med" len="med"/>
                    </a:lnL>
                    <a:lnR w="50800" cap="flat" cmpd="sng" algn="ctr">
                      <a:solidFill>
                        <a:srgbClr val="FFFFFF"/>
                      </a:solidFill>
                      <a:prstDash val="solid"/>
                      <a:round/>
                      <a:headEnd type="none" w="med" len="med"/>
                      <a:tailEnd type="none" w="med" len="med"/>
                    </a:lnR>
                    <a:lnT w="50800" cap="flat" cmpd="sng" algn="ctr">
                      <a:solidFill>
                        <a:srgbClr val="FFFFFF"/>
                      </a:solidFill>
                      <a:prstDash val="solid"/>
                      <a:round/>
                      <a:headEnd type="none" w="med" len="med"/>
                      <a:tailEnd type="none" w="med" len="med"/>
                    </a:lnT>
                    <a:lnB w="50800" cap="flat" cmpd="sng" algn="ctr">
                      <a:solidFill>
                        <a:srgbClr val="FFFFFF"/>
                      </a:solidFill>
                      <a:prstDash val="solid"/>
                      <a:round/>
                      <a:headEnd type="none" w="med" len="med"/>
                      <a:tailEnd type="none" w="med" len="med"/>
                    </a:lnB>
                    <a:solidFill>
                      <a:srgbClr val="F5F5F5"/>
                    </a:solidFill>
                  </a:tcPr>
                </a:tc>
                <a:tc vMerge="1">
                  <a:tcPr/>
                </a:tc>
              </a:tr>
            </a:tbl>
          </a:graphicData>
        </a:graphic>
      </p:graphicFrame>
      <p:graphicFrame>
        <p:nvGraphicFramePr>
          <p:cNvPr id="109" name="Table 108"/>
          <p:cNvGraphicFramePr>
            <a:graphicFrameLocks noGrp="1"/>
          </p:cNvGraphicFramePr>
          <p:nvPr>
            <p:extLst>
              <p:ext uri="{D42A27DB-BD31-4B8C-83A1-F6EECF244321}">
                <p14:modId xmlns:p14="http://schemas.microsoft.com/office/powerpoint/2010/main" val="1579011935"/>
              </p:ext>
            </p:extLst>
          </p:nvPr>
        </p:nvGraphicFramePr>
        <p:xfrm>
          <a:off x="457200" y="3017520"/>
          <a:ext cx="11338560" cy="1371600"/>
        </p:xfrm>
        <a:graphic>
          <a:graphicData uri="http://schemas.openxmlformats.org/drawingml/2006/table">
            <a:tbl>
              <a:tblPr/>
              <a:tblGrid>
                <a:gridCol w="1619794"/>
                <a:gridCol w="1619794"/>
                <a:gridCol w="1619794"/>
                <a:gridCol w="1619794"/>
                <a:gridCol w="1619794"/>
                <a:gridCol w="1619794"/>
                <a:gridCol w="1619794"/>
              </a:tblGrid>
              <a:tr h="685800">
                <a:tc rowSpan="2">
                  <a:txBody>
                    <a:bodyPr/>
                    <a:lstStyle/>
                    <a:p>
                      <a:pPr algn="ctr">
                        <a:buNone/>
                      </a:pPr>
                      <a:r>
                        <a:rPr lang="en-US" sz="1400" dirty="0" smtClean="0">
                          <a:solidFill>
                            <a:srgbClr val="000000"/>
                          </a:solidFill>
                          <a:latin typeface="Courier" pitchFamily="34" charset="0"/>
                          <a:ea typeface="Courier" pitchFamily="34" charset="-122"/>
                          <a:cs typeface="Courier" pitchFamily="34" charset="-120"/>
                        </a:rPr>
                        <a:t>A1</a:t>
                      </a:r>
                    </a:p>
                    <a:p>
                      <a:pPr algn="ctr">
                        <a:buNone/>
                      </a:pPr>
                      <a:r>
                        <a:rPr lang="en-US" sz="1400" dirty="0" smtClean="0">
                          <a:solidFill>
                            <a:srgbClr val="000000"/>
                          </a:solidFill>
                          <a:latin typeface="Courier" pitchFamily="34" charset="0"/>
                          <a:ea typeface="Courier" pitchFamily="34" charset="-122"/>
                          <a:cs typeface="Courier" pitchFamily="34" charset="-120"/>
                        </a:rPr>
                        <a:t>--</a:t>
                      </a:r>
                    </a:p>
                    <a:p>
                      <a:pPr algn="ctr">
                        <a:buNone/>
                      </a:pPr>
                      <a:r>
                        <a:rPr lang="en-US" sz="1400" dirty="0" smtClean="0">
                          <a:solidFill>
                            <a:srgbClr val="000000"/>
                          </a:solidFill>
                          <a:latin typeface="Courier" pitchFamily="34" charset="0"/>
                          <a:ea typeface="Courier" pitchFamily="34" charset="-122"/>
                          <a:cs typeface="Courier" pitchFamily="34" charset="-120"/>
                        </a:rPr>
                        <a:t>A2</a:t>
                      </a:r>
                      <a:endParaRPr lang="en-US" sz="1400" dirty="0">
                        <a:latin typeface="Courier" charset="0"/>
                        <a:ea typeface="Courier" charset="0"/>
                        <a:cs typeface="Courier" charset="0"/>
                      </a:endParaRPr>
                    </a:p>
                  </a:txBody>
                  <a:tcPr marL="38100" marR="38100" marT="38100" marB="38100" anchor="ctr">
                    <a:lnL w="12700" cap="flat" cmpd="sng" algn="ctr">
                      <a:solidFill>
                        <a:srgbClr val="c7c7c7"/>
                      </a:solidFill>
                      <a:prstDash val="solid"/>
                      <a:round/>
                      <a:headEnd type="none" w="med" len="med"/>
                      <a:tailEnd type="none" w="med" len="med"/>
                    </a:lnL>
                    <a:lnR w="12700" cap="flat" cmpd="sng" algn="ctr">
                      <a:solidFill>
                        <a:srgbClr val="c7c7c7"/>
                      </a:solidFill>
                      <a:prstDash val="solid"/>
                      <a:round/>
                      <a:headEnd type="none" w="med" len="med"/>
                      <a:tailEnd type="none" w="med" len="med"/>
                    </a:lnR>
                    <a:lnT w="12700" cap="flat" cmpd="sng" algn="ctr">
                      <a:solidFill>
                        <a:srgbClr val="c7c7c7"/>
                      </a:solidFill>
                      <a:prstDash val="solid"/>
                      <a:round/>
                      <a:headEnd type="none" w="med" len="med"/>
                      <a:tailEnd type="none" w="med" len="med"/>
                    </a:lnT>
                    <a:lnB w="12700" cap="flat" cmpd="sng" algn="ctr">
                      <a:solidFill>
                        <a:srgbClr val="c7c7c7"/>
                      </a:solidFill>
                      <a:prstDash val="solid"/>
                      <a:round/>
                      <a:headEnd type="none" w="med" len="med"/>
                      <a:tailEnd type="none" w="med" len="med"/>
                    </a:lnB>
                    <a:solidFill>
                      <a:srgbClr val="99FFCC"/>
                    </a:solidFill>
                  </a:tcPr>
                </a:tc>
                <a:tc rowSpan="2">
                  <a:txBody>
                    <a:bodyPr/>
                    <a:lstStyle/>
                    <a:p>
                      <a:pPr algn="ctr">
                        <a:buNone/>
                      </a:pPr>
                      <a:r>
                        <a:rPr lang="en-US" sz="1400" dirty="0" smtClean="0">
                          <a:solidFill>
                            <a:srgbClr val="000000"/>
                          </a:solidFill>
                          <a:latin typeface="Courier" pitchFamily="34" charset="0"/>
                          <a:ea typeface="Courier" pitchFamily="34" charset="-122"/>
                          <a:cs typeface="Courier" pitchFamily="34" charset="-120"/>
                        </a:rPr>
                        <a:t>B1</a:t>
                      </a:r>
                    </a:p>
                    <a:p>
                      <a:pPr algn="ctr">
                        <a:buNone/>
                      </a:pPr>
                      <a:r>
                        <a:rPr lang="en-US" sz="1400" dirty="0" smtClean="0">
                          <a:solidFill>
                            <a:srgbClr val="000000"/>
                          </a:solidFill>
                          <a:latin typeface="Courier" pitchFamily="34" charset="0"/>
                          <a:ea typeface="Courier" pitchFamily="34" charset="-122"/>
                          <a:cs typeface="Courier" pitchFamily="34" charset="-120"/>
                        </a:rPr>
                        <a:t>--</a:t>
                      </a:r>
                    </a:p>
                    <a:p>
                      <a:pPr algn="ctr">
                        <a:buNone/>
                      </a:pPr>
                      <a:r>
                        <a:rPr lang="en-US" sz="1400" dirty="0" smtClean="0">
                          <a:solidFill>
                            <a:srgbClr val="000000"/>
                          </a:solidFill>
                          <a:latin typeface="Courier" pitchFamily="34" charset="0"/>
                          <a:ea typeface="Courier" pitchFamily="34" charset="-122"/>
                          <a:cs typeface="Courier" pitchFamily="34" charset="-120"/>
                        </a:rPr>
                        <a:t>B2</a:t>
                      </a:r>
                      <a:endParaRPr lang="en-US" sz="1400" dirty="0">
                        <a:latin typeface="Courier" charset="0"/>
                        <a:ea typeface="Courier" charset="0"/>
                        <a:cs typeface="Courier" charset="0"/>
                      </a:endParaRPr>
                    </a:p>
                  </a:txBody>
                  <a:tcPr marL="38100" marR="38100" marT="38100" marB="38100" anchor="ctr">
                    <a:lnL w="12700" cap="flat" cmpd="sng" algn="ctr">
                      <a:solidFill>
                        <a:srgbClr val="c7c7c7"/>
                      </a:solidFill>
                      <a:prstDash val="solid"/>
                      <a:round/>
                      <a:headEnd type="none" w="med" len="med"/>
                      <a:tailEnd type="none" w="med" len="med"/>
                    </a:lnL>
                    <a:lnR w="12700" cap="flat" cmpd="sng" algn="ctr">
                      <a:solidFill>
                        <a:srgbClr val="c7c7c7"/>
                      </a:solidFill>
                      <a:prstDash val="solid"/>
                      <a:round/>
                      <a:headEnd type="none" w="med" len="med"/>
                      <a:tailEnd type="none" w="med" len="med"/>
                    </a:lnR>
                    <a:lnT w="12700" cap="flat" cmpd="sng" algn="ctr">
                      <a:solidFill>
                        <a:srgbClr val="c7c7c7"/>
                      </a:solidFill>
                      <a:prstDash val="solid"/>
                      <a:round/>
                      <a:headEnd type="none" w="med" len="med"/>
                      <a:tailEnd type="none" w="med" len="med"/>
                    </a:lnT>
                    <a:lnB w="12700" cap="flat" cmpd="sng" algn="ctr">
                      <a:solidFill>
                        <a:srgbClr val="c7c7c7"/>
                      </a:solidFill>
                      <a:prstDash val="solid"/>
                      <a:round/>
                      <a:headEnd type="none" w="med" len="med"/>
                      <a:tailEnd type="none" w="med" len="med"/>
                    </a:lnB>
                    <a:solidFill>
                      <a:srgbClr val="99FFCC"/>
                    </a:solidFill>
                  </a:tcPr>
                </a:tc>
                <a:tc gridSpan="2">
                  <a:txBody>
                    <a:bodyPr/>
                    <a:lstStyle/>
                    <a:p>
                      <a:pPr algn="ctr">
                        <a:buNone/>
                      </a:pPr>
                      <a:r>
                        <a:rPr lang="en-US" sz="1400" dirty="0" smtClean="0">
                          <a:solidFill>
                            <a:srgbClr val="000000"/>
                          </a:solidFill>
                          <a:latin typeface="Courier" pitchFamily="34" charset="0"/>
                          <a:ea typeface="Courier" pitchFamily="34" charset="-122"/>
                          <a:cs typeface="Courier" pitchFamily="34" charset="-120"/>
                        </a:rPr>
                        <a:t>C1 -&gt; D1</a:t>
                      </a:r>
                      <a:endParaRPr lang="en-US" sz="1400" dirty="0">
                        <a:latin typeface="Courier" charset="0"/>
                        <a:ea typeface="Courier" charset="0"/>
                        <a:cs typeface="Courier" charset="0"/>
                      </a:endParaRPr>
                    </a:p>
                  </a:txBody>
                  <a:tcPr marL="38100" marR="38100" marT="38100" marB="38100" anchor="ctr">
                    <a:lnL w="12700" cap="flat" cmpd="sng" algn="ctr">
                      <a:solidFill>
                        <a:srgbClr val="c7c7c7"/>
                      </a:solidFill>
                      <a:prstDash val="solid"/>
                      <a:round/>
                      <a:headEnd type="none" w="med" len="med"/>
                      <a:tailEnd type="none" w="med" len="med"/>
                    </a:lnL>
                    <a:lnR w="12700" cap="flat" cmpd="sng" algn="ctr">
                      <a:solidFill>
                        <a:srgbClr val="c7c7c7"/>
                      </a:solidFill>
                      <a:prstDash val="solid"/>
                      <a:round/>
                      <a:headEnd type="none" w="med" len="med"/>
                      <a:tailEnd type="none" w="med" len="med"/>
                    </a:lnR>
                    <a:lnT w="12700" cap="flat" cmpd="sng" algn="ctr">
                      <a:solidFill>
                        <a:srgbClr val="c7c7c7"/>
                      </a:solidFill>
                      <a:prstDash val="solid"/>
                      <a:round/>
                      <a:headEnd type="none" w="med" len="med"/>
                      <a:tailEnd type="none" w="med" len="med"/>
                    </a:lnT>
                    <a:lnB w="12700" cap="flat" cmpd="sng" algn="ctr">
                      <a:solidFill>
                        <a:srgbClr val="c7c7c7"/>
                      </a:solidFill>
                      <a:prstDash val="solid"/>
                      <a:round/>
                      <a:headEnd type="none" w="med" len="med"/>
                      <a:tailEnd type="none" w="med" len="med"/>
                    </a:lnB>
                    <a:solidFill>
                      <a:srgbClr val="9999FF"/>
                    </a:solidFill>
                  </a:tcPr>
                </a:tc>
                <a:tc hMerge="1">
                  <a:tcPr/>
                </a:tc>
                <a:tc gridSpan="2">
                  <a:txBody>
                    <a:bodyPr/>
                    <a:lstStyle/>
                    <a:p>
                      <a:pPr algn="ctr">
                        <a:buNone/>
                      </a:pPr>
                      <a:r>
                        <a:rPr lang="en-US" sz="1400" dirty="0" smtClean="0">
                          <a:solidFill>
                            <a:srgbClr val="000000"/>
                          </a:solidFill>
                          <a:latin typeface="Courier" pitchFamily="34" charset="0"/>
                          <a:ea typeface="Courier" pitchFamily="34" charset="-122"/>
                          <a:cs typeface="Courier" pitchFamily="34" charset="-120"/>
                        </a:rPr>
                        <a:t>E1 -&gt; F1</a:t>
                      </a:r>
                      <a:endParaRPr lang="en-US" sz="1400" dirty="0">
                        <a:latin typeface="Courier" charset="0"/>
                        <a:ea typeface="Courier" charset="0"/>
                        <a:cs typeface="Courier" charset="0"/>
                      </a:endParaRPr>
                    </a:p>
                  </a:txBody>
                  <a:tcPr marL="38100" marR="38100" marT="38100" marB="38100" anchor="ctr">
                    <a:lnL w="12700" cap="flat" cmpd="sng" algn="ctr">
                      <a:solidFill>
                        <a:srgbClr val="c7c7c7"/>
                      </a:solidFill>
                      <a:prstDash val="solid"/>
                      <a:round/>
                      <a:headEnd type="none" w="med" len="med"/>
                      <a:tailEnd type="none" w="med" len="med"/>
                    </a:lnL>
                    <a:lnR w="12700" cap="flat" cmpd="sng" algn="ctr">
                      <a:solidFill>
                        <a:srgbClr val="c7c7c7"/>
                      </a:solidFill>
                      <a:prstDash val="solid"/>
                      <a:round/>
                      <a:headEnd type="none" w="med" len="med"/>
                      <a:tailEnd type="none" w="med" len="med"/>
                    </a:lnR>
                    <a:lnT w="12700" cap="flat" cmpd="sng" algn="ctr">
                      <a:solidFill>
                        <a:srgbClr val="c7c7c7"/>
                      </a:solidFill>
                      <a:prstDash val="solid"/>
                      <a:round/>
                      <a:headEnd type="none" w="med" len="med"/>
                      <a:tailEnd type="none" w="med" len="med"/>
                    </a:lnT>
                    <a:lnB w="12700" cap="flat" cmpd="sng" algn="ctr">
                      <a:solidFill>
                        <a:srgbClr val="c7c7c7"/>
                      </a:solidFill>
                      <a:prstDash val="solid"/>
                      <a:round/>
                      <a:headEnd type="none" w="med" len="med"/>
                      <a:tailEnd type="none" w="med" len="med"/>
                    </a:lnB>
                    <a:solidFill>
                      <a:srgbClr val="9999FF"/>
                    </a:solidFill>
                  </a:tcPr>
                </a:tc>
                <a:tc hMerge="1">
                  <a:tcPr/>
                </a:tc>
                <a:tc>
                  <a:txBody>
                    <a:bodyPr/>
                    <a:lstStyle/>
                    <a:p>
                      <a:pPr algn="ctr">
                        <a:buNone/>
                      </a:pPr>
                      <a:r>
                        <a:rPr lang="en-US" sz="1400" dirty="0" smtClean="0">
                          <a:solidFill>
                            <a:srgbClr val="000000"/>
                          </a:solidFill>
                          <a:latin typeface="Courier" pitchFamily="34" charset="0"/>
                          <a:ea typeface="Courier" pitchFamily="34" charset="-122"/>
                          <a:cs typeface="Courier" pitchFamily="34" charset="-120"/>
                        </a:rPr>
                        <a:t>G1</a:t>
                      </a:r>
                      <a:endParaRPr lang="en-US" sz="1400" dirty="0">
                        <a:latin typeface="Courier" charset="0"/>
                        <a:ea typeface="Courier" charset="0"/>
                        <a:cs typeface="Courier" charset="0"/>
                      </a:endParaRPr>
                    </a:p>
                  </a:txBody>
                  <a:tcPr marL="38100" marR="38100" marT="38100" marB="38100" anchor="ctr">
                    <a:lnL w="12700" cap="flat" cmpd="sng" algn="ctr">
                      <a:solidFill>
                        <a:srgbClr val="c7c7c7"/>
                      </a:solidFill>
                      <a:prstDash val="solid"/>
                      <a:round/>
                      <a:headEnd type="none" w="med" len="med"/>
                      <a:tailEnd type="none" w="med" len="med"/>
                    </a:lnL>
                    <a:lnR w="12700" cap="flat" cmpd="sng" algn="ctr">
                      <a:solidFill>
                        <a:srgbClr val="c7c7c7"/>
                      </a:solidFill>
                      <a:prstDash val="solid"/>
                      <a:round/>
                      <a:headEnd type="none" w="med" len="med"/>
                      <a:tailEnd type="none" w="med" len="med"/>
                    </a:lnR>
                    <a:lnT w="12700" cap="flat" cmpd="sng" algn="ctr">
                      <a:solidFill>
                        <a:srgbClr val="c7c7c7"/>
                      </a:solidFill>
                      <a:prstDash val="solid"/>
                      <a:round/>
                      <a:headEnd type="none" w="med" len="med"/>
                      <a:tailEnd type="none" w="med" len="med"/>
                    </a:lnT>
                    <a:lnB w="12700" cap="flat" cmpd="sng" algn="ctr">
                      <a:solidFill>
                        <a:srgbClr val="c7c7c7"/>
                      </a:solidFill>
                      <a:prstDash val="solid"/>
                      <a:round/>
                      <a:headEnd type="none" w="med" len="med"/>
                      <a:tailEnd type="none" w="med" len="med"/>
                    </a:lnB>
                    <a:solidFill>
                      <a:srgbClr val="F9F9F9"/>
                    </a:solidFill>
                  </a:tcPr>
                </a:tc>
              </a:tr>
              <a:tr h="685800">
                <a:tc vMerge="1">
                  <a:tcPr/>
                </a:tc>
                <a:tc vMerge="1">
                  <a:tcPr/>
                </a:tc>
                <a:tc>
                  <a:txBody>
                    <a:bodyPr/>
                    <a:lstStyle/>
                    <a:p>
                      <a:pPr algn="ctr">
                        <a:buNone/>
                      </a:pPr>
                      <a:r>
                        <a:rPr lang="en-US" sz="1400" dirty="0" smtClean="0">
                          <a:solidFill>
                            <a:srgbClr val="000000"/>
                          </a:solidFill>
                          <a:latin typeface="Courier" pitchFamily="34" charset="0"/>
                          <a:ea typeface="Courier" pitchFamily="34" charset="-122"/>
                          <a:cs typeface="Courier" pitchFamily="34" charset="-120"/>
                        </a:rPr>
                        <a:t>C2</a:t>
                      </a:r>
                      <a:endParaRPr lang="en-US" sz="1400" dirty="0">
                        <a:latin typeface="Courier" charset="0"/>
                        <a:ea typeface="Courier" charset="0"/>
                        <a:cs typeface="Courier" charset="0"/>
                      </a:endParaRPr>
                    </a:p>
                  </a:txBody>
                  <a:tcPr marL="38100" marR="38100" marT="38100" marB="38100" anchor="ctr">
                    <a:lnL w="12700" cap="flat" cmpd="sng" algn="ctr">
                      <a:solidFill>
                        <a:srgbClr val="c7c7c7"/>
                      </a:solidFill>
                      <a:prstDash val="solid"/>
                      <a:round/>
                      <a:headEnd type="none" w="med" len="med"/>
                      <a:tailEnd type="none" w="med" len="med"/>
                    </a:lnL>
                    <a:lnR w="12700" cap="flat" cmpd="sng" algn="ctr">
                      <a:solidFill>
                        <a:srgbClr val="c7c7c7"/>
                      </a:solidFill>
                      <a:prstDash val="solid"/>
                      <a:round/>
                      <a:headEnd type="none" w="med" len="med"/>
                      <a:tailEnd type="none" w="med" len="med"/>
                    </a:lnR>
                    <a:lnT w="12700" cap="flat" cmpd="sng" algn="ctr">
                      <a:solidFill>
                        <a:srgbClr val="c7c7c7"/>
                      </a:solidFill>
                      <a:prstDash val="solid"/>
                      <a:round/>
                      <a:headEnd type="none" w="med" len="med"/>
                      <a:tailEnd type="none" w="med" len="med"/>
                    </a:lnT>
                    <a:lnB w="12700" cap="flat" cmpd="sng" algn="ctr">
                      <a:solidFill>
                        <a:srgbClr val="c7c7c7"/>
                      </a:solidFill>
                      <a:prstDash val="solid"/>
                      <a:round/>
                      <a:headEnd type="none" w="med" len="med"/>
                      <a:tailEnd type="none" w="med" len="med"/>
                    </a:lnB>
                    <a:solidFill>
                      <a:srgbClr val="F9F9F9"/>
                    </a:solidFill>
                  </a:tcPr>
                </a:tc>
                <a:tc>
                  <a:txBody>
                    <a:bodyPr/>
                    <a:lstStyle/>
                    <a:p>
                      <a:pPr algn="ctr">
                        <a:buNone/>
                      </a:pPr>
                      <a:r>
                        <a:rPr lang="en-US" sz="1400" dirty="0" smtClean="0">
                          <a:solidFill>
                            <a:srgbClr val="000000"/>
                          </a:solidFill>
                          <a:latin typeface="Courier" pitchFamily="34" charset="0"/>
                          <a:ea typeface="Courier" pitchFamily="34" charset="-122"/>
                          <a:cs typeface="Courier" pitchFamily="34" charset="-120"/>
                        </a:rPr>
                        <a:t>D2</a:t>
                      </a:r>
                      <a:endParaRPr lang="en-US" sz="1400" dirty="0">
                        <a:latin typeface="Courier" charset="0"/>
                        <a:ea typeface="Courier" charset="0"/>
                        <a:cs typeface="Courier" charset="0"/>
                      </a:endParaRPr>
                    </a:p>
                  </a:txBody>
                  <a:tcPr marL="38100" marR="38100" marT="38100" marB="38100" anchor="ctr">
                    <a:lnL w="12700" cap="flat" cmpd="sng" algn="ctr">
                      <a:solidFill>
                        <a:srgbClr val="c7c7c7"/>
                      </a:solidFill>
                      <a:prstDash val="solid"/>
                      <a:round/>
                      <a:headEnd type="none" w="med" len="med"/>
                      <a:tailEnd type="none" w="med" len="med"/>
                    </a:lnL>
                    <a:lnR w="12700" cap="flat" cmpd="sng" algn="ctr">
                      <a:solidFill>
                        <a:srgbClr val="c7c7c7"/>
                      </a:solidFill>
                      <a:prstDash val="solid"/>
                      <a:round/>
                      <a:headEnd type="none" w="med" len="med"/>
                      <a:tailEnd type="none" w="med" len="med"/>
                    </a:lnR>
                    <a:lnT w="12700" cap="flat" cmpd="sng" algn="ctr">
                      <a:solidFill>
                        <a:srgbClr val="c7c7c7"/>
                      </a:solidFill>
                      <a:prstDash val="solid"/>
                      <a:round/>
                      <a:headEnd type="none" w="med" len="med"/>
                      <a:tailEnd type="none" w="med" len="med"/>
                    </a:lnT>
                    <a:lnB w="12700" cap="flat" cmpd="sng" algn="ctr">
                      <a:solidFill>
                        <a:srgbClr val="c7c7c7"/>
                      </a:solidFill>
                      <a:prstDash val="solid"/>
                      <a:round/>
                      <a:headEnd type="none" w="med" len="med"/>
                      <a:tailEnd type="none" w="med" len="med"/>
                    </a:lnB>
                    <a:solidFill>
                      <a:srgbClr val="F9F9F9"/>
                    </a:solidFill>
                  </a:tcPr>
                </a:tc>
                <a:tc>
                  <a:txBody>
                    <a:bodyPr/>
                    <a:lstStyle/>
                    <a:p>
                      <a:pPr algn="ctr">
                        <a:buNone/>
                      </a:pPr>
                      <a:r>
                        <a:rPr lang="en-US" sz="1400" dirty="0" smtClean="0">
                          <a:solidFill>
                            <a:srgbClr val="000000"/>
                          </a:solidFill>
                          <a:latin typeface="Courier" pitchFamily="34" charset="0"/>
                          <a:ea typeface="Courier" pitchFamily="34" charset="-122"/>
                          <a:cs typeface="Courier" pitchFamily="34" charset="-120"/>
                        </a:rPr>
                        <a:t>E2</a:t>
                      </a:r>
                      <a:endParaRPr lang="en-US" sz="1400" dirty="0">
                        <a:latin typeface="Courier" charset="0"/>
                        <a:ea typeface="Courier" charset="0"/>
                        <a:cs typeface="Courier" charset="0"/>
                      </a:endParaRPr>
                    </a:p>
                  </a:txBody>
                  <a:tcPr marL="38100" marR="38100" marT="38100" marB="38100" anchor="ctr">
                    <a:lnL w="12700" cap="flat" cmpd="sng" algn="ctr">
                      <a:solidFill>
                        <a:srgbClr val="c7c7c7"/>
                      </a:solidFill>
                      <a:prstDash val="solid"/>
                      <a:round/>
                      <a:headEnd type="none" w="med" len="med"/>
                      <a:tailEnd type="none" w="med" len="med"/>
                    </a:lnL>
                    <a:lnR w="12700" cap="flat" cmpd="sng" algn="ctr">
                      <a:solidFill>
                        <a:srgbClr val="c7c7c7"/>
                      </a:solidFill>
                      <a:prstDash val="solid"/>
                      <a:round/>
                      <a:headEnd type="none" w="med" len="med"/>
                      <a:tailEnd type="none" w="med" len="med"/>
                    </a:lnR>
                    <a:lnT w="12700" cap="flat" cmpd="sng" algn="ctr">
                      <a:solidFill>
                        <a:srgbClr val="c7c7c7"/>
                      </a:solidFill>
                      <a:prstDash val="solid"/>
                      <a:round/>
                      <a:headEnd type="none" w="med" len="med"/>
                      <a:tailEnd type="none" w="med" len="med"/>
                    </a:lnT>
                    <a:lnB w="12700" cap="flat" cmpd="sng" algn="ctr">
                      <a:solidFill>
                        <a:srgbClr val="c7c7c7"/>
                      </a:solidFill>
                      <a:prstDash val="solid"/>
                      <a:round/>
                      <a:headEnd type="none" w="med" len="med"/>
                      <a:tailEnd type="none" w="med" len="med"/>
                    </a:lnB>
                    <a:solidFill>
                      <a:srgbClr val="F9F9F9"/>
                    </a:solidFill>
                  </a:tcPr>
                </a:tc>
                <a:tc>
                  <a:txBody>
                    <a:bodyPr/>
                    <a:lstStyle/>
                    <a:p>
                      <a:pPr algn="ctr">
                        <a:buNone/>
                      </a:pPr>
                      <a:r>
                        <a:rPr lang="en-US" sz="1400" dirty="0" smtClean="0">
                          <a:solidFill>
                            <a:srgbClr val="000000"/>
                          </a:solidFill>
                          <a:latin typeface="Courier" pitchFamily="34" charset="0"/>
                          <a:ea typeface="Courier" pitchFamily="34" charset="-122"/>
                          <a:cs typeface="Courier" pitchFamily="34" charset="-120"/>
                        </a:rPr>
                        <a:t>F2</a:t>
                      </a:r>
                      <a:endParaRPr lang="en-US" sz="1400" dirty="0">
                        <a:latin typeface="Courier" charset="0"/>
                        <a:ea typeface="Courier" charset="0"/>
                        <a:cs typeface="Courier" charset="0"/>
                      </a:endParaRPr>
                    </a:p>
                  </a:txBody>
                  <a:tcPr marL="38100" marR="38100" marT="38100" marB="38100" anchor="ctr">
                    <a:lnL w="12700" cap="flat" cmpd="sng" algn="ctr">
                      <a:solidFill>
                        <a:srgbClr val="c7c7c7"/>
                      </a:solidFill>
                      <a:prstDash val="solid"/>
                      <a:round/>
                      <a:headEnd type="none" w="med" len="med"/>
                      <a:tailEnd type="none" w="med" len="med"/>
                    </a:lnL>
                    <a:lnR w="12700" cap="flat" cmpd="sng" algn="ctr">
                      <a:solidFill>
                        <a:srgbClr val="c7c7c7"/>
                      </a:solidFill>
                      <a:prstDash val="solid"/>
                      <a:round/>
                      <a:headEnd type="none" w="med" len="med"/>
                      <a:tailEnd type="none" w="med" len="med"/>
                    </a:lnR>
                    <a:lnT w="12700" cap="flat" cmpd="sng" algn="ctr">
                      <a:solidFill>
                        <a:srgbClr val="c7c7c7"/>
                      </a:solidFill>
                      <a:prstDash val="solid"/>
                      <a:round/>
                      <a:headEnd type="none" w="med" len="med"/>
                      <a:tailEnd type="none" w="med" len="med"/>
                    </a:lnT>
                    <a:lnB w="12700" cap="flat" cmpd="sng" algn="ctr">
                      <a:solidFill>
                        <a:srgbClr val="c7c7c7"/>
                      </a:solidFill>
                      <a:prstDash val="solid"/>
                      <a:round/>
                      <a:headEnd type="none" w="med" len="med"/>
                      <a:tailEnd type="none" w="med" len="med"/>
                    </a:lnB>
                    <a:solidFill>
                      <a:srgbClr val="F9F9F9"/>
                    </a:solidFill>
                  </a:tcPr>
                </a:tc>
                <a:tc>
                  <a:txBody>
                    <a:bodyPr/>
                    <a:lstStyle/>
                    <a:p>
                      <a:pPr algn="ctr">
                        <a:buNone/>
                      </a:pPr>
                      <a:r>
                        <a:rPr lang="en-US" sz="1400" dirty="0" smtClean="0">
                          <a:solidFill>
                            <a:srgbClr val="000000"/>
                          </a:solidFill>
                          <a:latin typeface="Courier" pitchFamily="34" charset="0"/>
                          <a:ea typeface="Courier" pitchFamily="34" charset="-122"/>
                          <a:cs typeface="Courier" pitchFamily="34" charset="-120"/>
                        </a:rPr>
                        <a:t>G2</a:t>
                      </a:r>
                      <a:endParaRPr lang="en-US" sz="1400" dirty="0">
                        <a:latin typeface="Courier" charset="0"/>
                        <a:ea typeface="Courier" charset="0"/>
                        <a:cs typeface="Courier" charset="0"/>
                      </a:endParaRPr>
                    </a:p>
                  </a:txBody>
                  <a:tcPr marL="38100" marR="38100" marT="38100" marB="38100" anchor="ctr">
                    <a:lnL w="12700" cap="flat" cmpd="sng" algn="ctr">
                      <a:solidFill>
                        <a:srgbClr val="c7c7c7"/>
                      </a:solidFill>
                      <a:prstDash val="solid"/>
                      <a:round/>
                      <a:headEnd type="none" w="med" len="med"/>
                      <a:tailEnd type="none" w="med" len="med"/>
                    </a:lnL>
                    <a:lnR w="12700" cap="flat" cmpd="sng" algn="ctr">
                      <a:solidFill>
                        <a:srgbClr val="c7c7c7"/>
                      </a:solidFill>
                      <a:prstDash val="solid"/>
                      <a:round/>
                      <a:headEnd type="none" w="med" len="med"/>
                      <a:tailEnd type="none" w="med" len="med"/>
                    </a:lnR>
                    <a:lnT w="12700" cap="flat" cmpd="sng" algn="ctr">
                      <a:solidFill>
                        <a:srgbClr val="c7c7c7"/>
                      </a:solidFill>
                      <a:prstDash val="solid"/>
                      <a:round/>
                      <a:headEnd type="none" w="med" len="med"/>
                      <a:tailEnd type="none" w="med" len="med"/>
                    </a:lnT>
                    <a:lnB w="12700" cap="flat" cmpd="sng" algn="ctr">
                      <a:solidFill>
                        <a:srgbClr val="c7c7c7"/>
                      </a:solidFill>
                      <a:prstDash val="solid"/>
                      <a:round/>
                      <a:headEnd type="none" w="med" len="med"/>
                      <a:tailEnd type="none" w="med" len="med"/>
                    </a:lnB>
                    <a:solidFill>
                      <a:srgbClr val="F9F9F9"/>
                    </a:solidFill>
                  </a:tcPr>
                </a:tc>
              </a:tr>
            </a:tbl>
          </a:graphicData>
        </a:graphic>
      </p:graphicFrame>
      <p:graphicFrame>
        <p:nvGraphicFramePr>
          <p:cNvPr id="145" name="Table 144"/>
          <p:cNvGraphicFramePr>
            <a:graphicFrameLocks noGrp="1"/>
          </p:cNvGraphicFramePr>
          <p:nvPr>
            <p:extLst>
              <p:ext uri="{D42A27DB-BD31-4B8C-83A1-F6EECF244321}">
                <p14:modId xmlns:p14="http://schemas.microsoft.com/office/powerpoint/2010/main" val="1579011935"/>
              </p:ext>
            </p:extLst>
          </p:nvPr>
        </p:nvGraphicFramePr>
        <p:xfrm>
          <a:off x="457200" y="4709160"/>
          <a:ext cx="5715000" cy="1828800"/>
        </p:xfrm>
        <a:graphic>
          <a:graphicData uri="http://schemas.openxmlformats.org/drawingml/2006/table">
            <a:tbl>
              <a:tblPr/>
              <a:tblGrid>
                <a:gridCol w="1905000"/>
                <a:gridCol w="1905000"/>
                <a:gridCol w="1905000"/>
              </a:tblGrid>
              <a:tr h="609600">
                <a:tc rowSpan="3">
                  <a:txBody>
                    <a:bodyPr/>
                    <a:lstStyle/>
                    <a:p>
                      <a:pPr algn="ctr">
                        <a:buNone/>
                      </a:pPr>
                      <a:r>
                        <a:rPr lang="en-US" sz="1600" dirty="0" smtClean="0">
                          <a:solidFill>
                            <a:srgbClr val="000000"/>
                          </a:solidFill>
                        </a:rPr>
                        <a:t>A1</a:t>
                      </a:r>
                    </a:p>
                    <a:p>
                      <a:pPr algn="ctr">
                        <a:buNone/>
                      </a:pPr>
                      <a:r>
                        <a:rPr lang="en-US" sz="1600" dirty="0" smtClean="0">
                          <a:solidFill>
                            <a:srgbClr val="000000"/>
                          </a:solidFill>
                        </a:rPr>
                        <a:t>A2</a:t>
                      </a:r>
                    </a:p>
                    <a:p>
                      <a:pPr algn="ctr">
                        <a:buNone/>
                      </a:pPr>
                      <a:r>
                        <a:rPr lang="en-US" sz="1600" dirty="0" smtClean="0">
                          <a:solidFill>
                            <a:srgbClr val="000000"/>
                          </a:solidFill>
                        </a:rPr>
                        <a:t>A3</a:t>
                      </a:r>
                      <a:endParaRPr lang="en-US" sz="1600" dirty="0"/>
                    </a:p>
                  </a:txBody>
                  <a:tcPr marL="3175" marR="3175" marT="3175" marB="3175" anchor="ctr">
                    <a:lnL w="12700" cap="flat" cmpd="sng" algn="ctr">
                      <a:solidFill>
                        <a:srgbClr val="c7c7c7"/>
                      </a:solidFill>
                      <a:prstDash val="solid"/>
                      <a:round/>
                      <a:headEnd type="none" w="med" len="med"/>
                      <a:tailEnd type="none" w="med" len="med"/>
                    </a:lnL>
                    <a:lnR w="12700" cap="flat" cmpd="sng" algn="ctr">
                      <a:solidFill>
                        <a:srgbClr val="c7c7c7"/>
                      </a:solidFill>
                      <a:prstDash val="solid"/>
                      <a:round/>
                      <a:headEnd type="none" w="med" len="med"/>
                      <a:tailEnd type="none" w="med" len="med"/>
                    </a:lnR>
                    <a:lnT w="12700" cap="flat" cmpd="sng" algn="ctr">
                      <a:solidFill>
                        <a:srgbClr val="c7c7c7"/>
                      </a:solidFill>
                      <a:prstDash val="solid"/>
                      <a:round/>
                      <a:headEnd type="none" w="med" len="med"/>
                      <a:tailEnd type="none" w="med" len="med"/>
                    </a:lnT>
                    <a:lnB w="12700" cap="flat" cmpd="sng" algn="ctr">
                      <a:solidFill>
                        <a:srgbClr val="c7c7c7"/>
                      </a:solidFill>
                      <a:prstDash val="solid"/>
                      <a:round/>
                      <a:headEnd type="none" w="med" len="med"/>
                      <a:tailEnd type="none" w="med" len="med"/>
                    </a:lnB>
                    <a:solidFill>
                      <a:srgbClr val="FFFCCC"/>
                    </a:solidFill>
                  </a:tcPr>
                </a:tc>
                <a:tc rowSpan="2">
                  <a:txBody>
                    <a:bodyPr/>
                    <a:lstStyle/>
                    <a:p>
                      <a:pPr algn="ctr">
                        <a:buNone/>
                      </a:pPr>
                      <a:r>
                        <a:rPr lang="en-US" sz="1600" dirty="0" smtClean="0">
                          <a:solidFill>
                            <a:srgbClr val="000000"/>
                          </a:solidFill>
                        </a:rPr>
                        <a:t>B1</a:t>
                      </a:r>
                    </a:p>
                    <a:p>
                      <a:pPr algn="ctr">
                        <a:buNone/>
                      </a:pPr>
                      <a:r>
                        <a:rPr lang="en-US" sz="1600" dirty="0" smtClean="0">
                          <a:solidFill>
                            <a:srgbClr val="000000"/>
                          </a:solidFill>
                        </a:rPr>
                        <a:t>B2</a:t>
                      </a:r>
                      <a:endParaRPr lang="en-US" sz="1600" dirty="0"/>
                    </a:p>
                  </a:txBody>
                  <a:tcPr marL="3175" marR="3175" marT="3175" marB="3175" anchor="ctr">
                    <a:lnL w="12700" cap="flat" cmpd="sng" algn="ctr">
                      <a:solidFill>
                        <a:srgbClr val="c7c7c7"/>
                      </a:solidFill>
                      <a:prstDash val="solid"/>
                      <a:round/>
                      <a:headEnd type="none" w="med" len="med"/>
                      <a:tailEnd type="none" w="med" len="med"/>
                    </a:lnL>
                    <a:lnR w="12700" cap="flat" cmpd="sng" algn="ctr">
                      <a:solidFill>
                        <a:srgbClr val="c7c7c7"/>
                      </a:solidFill>
                      <a:prstDash val="solid"/>
                      <a:round/>
                      <a:headEnd type="none" w="med" len="med"/>
                      <a:tailEnd type="none" w="med" len="med"/>
                    </a:lnR>
                    <a:lnT w="12700" cap="flat" cmpd="sng" algn="ctr">
                      <a:solidFill>
                        <a:srgbClr val="c7c7c7"/>
                      </a:solidFill>
                      <a:prstDash val="solid"/>
                      <a:round/>
                      <a:headEnd type="none" w="med" len="med"/>
                      <a:tailEnd type="none" w="med" len="med"/>
                    </a:lnT>
                    <a:lnB w="12700" cap="flat" cmpd="sng" algn="ctr">
                      <a:solidFill>
                        <a:srgbClr val="c7c7c7"/>
                      </a:solidFill>
                      <a:prstDash val="solid"/>
                      <a:round/>
                      <a:headEnd type="none" w="med" len="med"/>
                      <a:tailEnd type="none" w="med" len="med"/>
                    </a:lnB>
                    <a:solidFill>
                      <a:srgbClr val="FFFCCC"/>
                    </a:solidFill>
                  </a:tcPr>
                </a:tc>
                <a:tc>
                  <a:txBody>
                    <a:bodyPr/>
                    <a:lstStyle/>
                    <a:p>
                      <a:pPr algn="ctr">
                        <a:buNone/>
                      </a:pPr>
                      <a:r>
                        <a:rPr lang="en-US" sz="1600" dirty="0" smtClean="0">
                          <a:solidFill>
                            <a:srgbClr val="000000"/>
                          </a:solidFill>
                        </a:rPr>
                        <a:t>C1</a:t>
                      </a:r>
                      <a:endParaRPr lang="en-US" sz="1600" dirty="0"/>
                    </a:p>
                  </a:txBody>
                  <a:tcPr marL="3175" marR="3175" marT="3175" marB="3175" anchor="ctr">
                    <a:lnL w="12700" cap="flat" cmpd="sng" algn="ctr">
                      <a:solidFill>
                        <a:srgbClr val="c7c7c7"/>
                      </a:solidFill>
                      <a:prstDash val="solid"/>
                      <a:round/>
                      <a:headEnd type="none" w="med" len="med"/>
                      <a:tailEnd type="none" w="med" len="med"/>
                    </a:lnL>
                    <a:lnR w="12700" cap="flat" cmpd="sng" algn="ctr">
                      <a:solidFill>
                        <a:srgbClr val="c7c7c7"/>
                      </a:solidFill>
                      <a:prstDash val="solid"/>
                      <a:round/>
                      <a:headEnd type="none" w="med" len="med"/>
                      <a:tailEnd type="none" w="med" len="med"/>
                    </a:lnR>
                    <a:lnT w="12700" cap="flat" cmpd="sng" algn="ctr">
                      <a:solidFill>
                        <a:srgbClr val="c7c7c7"/>
                      </a:solidFill>
                      <a:prstDash val="solid"/>
                      <a:round/>
                      <a:headEnd type="none" w="med" len="med"/>
                      <a:tailEnd type="none" w="med" len="med"/>
                    </a:lnT>
                    <a:lnB w="12700" cap="flat" cmpd="sng" algn="ctr">
                      <a:solidFill>
                        <a:srgbClr val="c7c7c7"/>
                      </a:solidFill>
                      <a:prstDash val="solid"/>
                      <a:round/>
                      <a:headEnd type="none" w="med" len="med"/>
                      <a:tailEnd type="none" w="med" len="med"/>
                    </a:lnB>
                    <a:solidFill>
                      <a:srgbClr val="F1F1F1"/>
                    </a:solidFill>
                  </a:tcPr>
                </a:tc>
              </a:tr>
              <a:tr h="609600">
                <a:tc vMerge="1">
                  <a:tcPr/>
                </a:tc>
                <a:tc vMerge="1">
                  <a:tcPr/>
                </a:tc>
                <a:tc>
                  <a:txBody>
                    <a:bodyPr/>
                    <a:lstStyle/>
                    <a:p>
                      <a:pPr algn="ctr">
                        <a:buNone/>
                      </a:pPr>
                      <a:r>
                        <a:rPr lang="en-US" sz="1600" dirty="0" smtClean="0">
                          <a:solidFill>
                            <a:srgbClr val="000000"/>
                          </a:solidFill>
                        </a:rPr>
                        <a:t>C2</a:t>
                      </a:r>
                      <a:endParaRPr lang="en-US" sz="1600" dirty="0"/>
                    </a:p>
                  </a:txBody>
                  <a:tcPr marL="3175" marR="3175" marT="3175" marB="3175" anchor="ctr">
                    <a:lnL w="12700" cap="flat" cmpd="sng" algn="ctr">
                      <a:solidFill>
                        <a:srgbClr val="c7c7c7"/>
                      </a:solidFill>
                      <a:prstDash val="solid"/>
                      <a:round/>
                      <a:headEnd type="none" w="med" len="med"/>
                      <a:tailEnd type="none" w="med" len="med"/>
                    </a:lnL>
                    <a:lnR w="12700" cap="flat" cmpd="sng" algn="ctr">
                      <a:solidFill>
                        <a:srgbClr val="c7c7c7"/>
                      </a:solidFill>
                      <a:prstDash val="solid"/>
                      <a:round/>
                      <a:headEnd type="none" w="med" len="med"/>
                      <a:tailEnd type="none" w="med" len="med"/>
                    </a:lnR>
                    <a:lnT w="12700" cap="flat" cmpd="sng" algn="ctr">
                      <a:solidFill>
                        <a:srgbClr val="c7c7c7"/>
                      </a:solidFill>
                      <a:prstDash val="solid"/>
                      <a:round/>
                      <a:headEnd type="none" w="med" len="med"/>
                      <a:tailEnd type="none" w="med" len="med"/>
                    </a:lnT>
                    <a:lnB w="12700" cap="flat" cmpd="sng" algn="ctr">
                      <a:solidFill>
                        <a:srgbClr val="c7c7c7"/>
                      </a:solidFill>
                      <a:prstDash val="solid"/>
                      <a:round/>
                      <a:headEnd type="none" w="med" len="med"/>
                      <a:tailEnd type="none" w="med" len="med"/>
                    </a:lnB>
                    <a:solidFill>
                      <a:srgbClr val="F1F1F1"/>
                    </a:solidFill>
                  </a:tcPr>
                </a:tc>
              </a:tr>
              <a:tr h="609600">
                <a:tc vMerge="1">
                  <a:tcPr/>
                </a:tc>
                <a:tc gridSpan="2">
                  <a:txBody>
                    <a:bodyPr/>
                    <a:lstStyle/>
                    <a:p>
                      <a:pPr algn="ctr">
                        <a:buNone/>
                      </a:pPr>
                      <a:r>
                        <a:rPr lang="en-US" sz="1600" dirty="0" smtClean="0">
                          <a:solidFill>
                            <a:srgbClr val="000000"/>
                          </a:solidFill>
                        </a:rPr>
                        <a:t>B3 -&gt; C3</a:t>
                      </a:r>
                      <a:endParaRPr lang="en-US" sz="1600" dirty="0"/>
                    </a:p>
                  </a:txBody>
                  <a:tcPr marL="3175" marR="3175" marT="3175" marB="3175" anchor="ctr">
                    <a:lnL w="12700" cap="flat" cmpd="sng" algn="ctr">
                      <a:solidFill>
                        <a:srgbClr val="c7c7c7"/>
                      </a:solidFill>
                      <a:prstDash val="solid"/>
                      <a:round/>
                      <a:headEnd type="none" w="med" len="med"/>
                      <a:tailEnd type="none" w="med" len="med"/>
                    </a:lnL>
                    <a:lnR w="12700" cap="flat" cmpd="sng" algn="ctr">
                      <a:solidFill>
                        <a:srgbClr val="c7c7c7"/>
                      </a:solidFill>
                      <a:prstDash val="solid"/>
                      <a:round/>
                      <a:headEnd type="none" w="med" len="med"/>
                      <a:tailEnd type="none" w="med" len="med"/>
                    </a:lnR>
                    <a:lnT w="12700" cap="flat" cmpd="sng" algn="ctr">
                      <a:solidFill>
                        <a:srgbClr val="c7c7c7"/>
                      </a:solidFill>
                      <a:prstDash val="solid"/>
                      <a:round/>
                      <a:headEnd type="none" w="med" len="med"/>
                      <a:tailEnd type="none" w="med" len="med"/>
                    </a:lnT>
                    <a:lnB w="12700" cap="flat" cmpd="sng" algn="ctr">
                      <a:solidFill>
                        <a:srgbClr val="c7c7c7"/>
                      </a:solidFill>
                      <a:prstDash val="solid"/>
                      <a:round/>
                      <a:headEnd type="none" w="med" len="med"/>
                      <a:tailEnd type="none" w="med" len="med"/>
                    </a:lnB>
                    <a:solidFill>
                      <a:srgbClr val="99FFCC"/>
                    </a:solidFill>
                  </a:tcPr>
                </a:tc>
                <a:tc hMerge="1">
                  <a:tcPr/>
                </a:tc>
              </a:tr>
            </a:tbl>
          </a:graphicData>
        </a:graphic>
      </p:graphicFrame>
      <p:graphicFrame>
        <p:nvGraphicFramePr>
          <p:cNvPr id="181" name="Table 180"/>
          <p:cNvGraphicFramePr>
            <a:graphicFrameLocks noGrp="1"/>
          </p:cNvGraphicFramePr>
          <p:nvPr>
            <p:extLst>
              <p:ext uri="{D42A27DB-BD31-4B8C-83A1-F6EECF244321}">
                <p14:modId xmlns:p14="http://schemas.microsoft.com/office/powerpoint/2010/main" val="1579011935"/>
              </p:ext>
            </p:extLst>
          </p:nvPr>
        </p:nvGraphicFramePr>
        <p:xfrm>
          <a:off x="6766560" y="4709160"/>
          <a:ext cx="5029200" cy="1828800"/>
        </p:xfrm>
        <a:graphic>
          <a:graphicData uri="http://schemas.openxmlformats.org/drawingml/2006/table">
            <a:tbl>
              <a:tblPr/>
              <a:tblGrid>
                <a:gridCol w="1676400"/>
                <a:gridCol w="1676400"/>
                <a:gridCol w="1676400"/>
              </a:tblGrid>
              <a:tr h="609600">
                <a:tc>
                  <a:txBody>
                    <a:bodyPr/>
                    <a:lstStyle/>
                    <a:p>
                      <a:pPr algn="ctr">
                        <a:buNone/>
                      </a:pPr>
                      <a:r>
                        <a:rPr lang="en-US" sz="1600" dirty="0" smtClean="0">
                          <a:solidFill>
                            <a:srgbClr val="000000"/>
                          </a:solidFill>
                        </a:rPr>
                        <a:t>A1</a:t>
                      </a:r>
                      <a:endParaRPr lang="en-US" sz="1600" dirty="0"/>
                    </a:p>
                  </a:txBody>
                  <a:tcPr marL="0" marR="0" marT="0" marB="0" anchor="ctr">
                    <a:lnL w="12700" cap="flat" cmpd="sng" algn="ctr">
                      <a:solidFill>
                        <a:srgbClr val="c7c7c7"/>
                      </a:solidFill>
                      <a:prstDash val="solid"/>
                      <a:round/>
                      <a:headEnd type="none" w="med" len="med"/>
                      <a:tailEnd type="none" w="med" len="med"/>
                    </a:lnL>
                    <a:lnR w="12700" cap="flat" cmpd="sng" algn="ctr">
                      <a:solidFill>
                        <a:srgbClr val="c7c7c7"/>
                      </a:solidFill>
                      <a:prstDash val="solid"/>
                      <a:round/>
                      <a:headEnd type="none" w="med" len="med"/>
                      <a:tailEnd type="none" w="med" len="med"/>
                    </a:lnR>
                    <a:lnT w="12700" cap="flat" cmpd="sng" algn="ctr">
                      <a:solidFill>
                        <a:srgbClr val="c7c7c7"/>
                      </a:solidFill>
                      <a:prstDash val="solid"/>
                      <a:round/>
                      <a:headEnd type="none" w="med" len="med"/>
                      <a:tailEnd type="none" w="med" len="med"/>
                    </a:lnT>
                    <a:lnB w="12700" cap="flat" cmpd="sng" algn="ctr">
                      <a:solidFill>
                        <a:srgbClr val="c7c7c7"/>
                      </a:solidFill>
                      <a:prstDash val="solid"/>
                      <a:round/>
                      <a:headEnd type="none" w="med" len="med"/>
                      <a:tailEnd type="none" w="med" len="med"/>
                    </a:lnB>
                    <a:solidFill>
                      <a:srgbClr val="F2F9FC"/>
                    </a:solidFill>
                  </a:tcPr>
                </a:tc>
                <a:tc rowSpan="2">
                  <a:txBody>
                    <a:bodyPr/>
                    <a:lstStyle/>
                    <a:p>
                      <a:pPr algn="ctr">
                        <a:buNone/>
                      </a:pPr>
                      <a:r>
                        <a:rPr lang="en-US" sz="1600" dirty="0" smtClean="0">
                          <a:solidFill>
                            <a:srgbClr val="000000"/>
                          </a:solidFill>
                        </a:rPr>
                        <a:t>B1</a:t>
                      </a:r>
                    </a:p>
                    <a:p>
                      <a:pPr algn="ctr">
                        <a:buNone/>
                      </a:pPr>
                      <a:r>
                        <a:rPr lang="en-US" sz="1600" dirty="0" smtClean="0">
                          <a:solidFill>
                            <a:srgbClr val="000000"/>
                          </a:solidFill>
                        </a:rPr>
                        <a:t>B2</a:t>
                      </a:r>
                      <a:endParaRPr lang="en-US" sz="1600" dirty="0"/>
                    </a:p>
                  </a:txBody>
                  <a:tcPr marL="0" marR="0" marT="0" marB="0" anchor="ctr">
                    <a:lnL w="12700" cap="flat" cmpd="sng" algn="ctr">
                      <a:solidFill>
                        <a:srgbClr val="c7c7c7"/>
                      </a:solidFill>
                      <a:prstDash val="solid"/>
                      <a:round/>
                      <a:headEnd type="none" w="med" len="med"/>
                      <a:tailEnd type="none" w="med" len="med"/>
                    </a:lnL>
                    <a:lnR w="12700" cap="flat" cmpd="sng" algn="ctr">
                      <a:solidFill>
                        <a:srgbClr val="c7c7c7"/>
                      </a:solidFill>
                      <a:prstDash val="solid"/>
                      <a:round/>
                      <a:headEnd type="none" w="med" len="med"/>
                      <a:tailEnd type="none" w="med" len="med"/>
                    </a:lnR>
                    <a:lnT w="12700" cap="flat" cmpd="sng" algn="ctr">
                      <a:solidFill>
                        <a:srgbClr val="c7c7c7"/>
                      </a:solidFill>
                      <a:prstDash val="solid"/>
                      <a:round/>
                      <a:headEnd type="none" w="med" len="med"/>
                      <a:tailEnd type="none" w="med" len="med"/>
                    </a:lnT>
                    <a:lnB w="12700" cap="flat" cmpd="sng" algn="ctr">
                      <a:solidFill>
                        <a:srgbClr val="c7c7c7"/>
                      </a:solidFill>
                      <a:prstDash val="solid"/>
                      <a:round/>
                      <a:headEnd type="none" w="med" len="med"/>
                      <a:tailEnd type="none" w="med" len="med"/>
                    </a:lnB>
                    <a:solidFill>
                      <a:srgbClr val="FFFCCC"/>
                    </a:solidFill>
                  </a:tcPr>
                </a:tc>
                <a:tc rowSpan="3">
                  <a:txBody>
                    <a:bodyPr/>
                    <a:lstStyle/>
                    <a:p>
                      <a:pPr algn="ctr">
                        <a:buNone/>
                      </a:pPr>
                      <a:r>
                        <a:rPr lang="en-US" sz="1600" dirty="0" smtClean="0">
                          <a:solidFill>
                            <a:srgbClr val="000000"/>
                          </a:solidFill>
                        </a:rPr>
                        <a:t>C1</a:t>
                      </a:r>
                    </a:p>
                    <a:p>
                      <a:pPr algn="ctr">
                        <a:buNone/>
                      </a:pPr>
                      <a:r>
                        <a:rPr lang="en-US" sz="1600" dirty="0" smtClean="0">
                          <a:solidFill>
                            <a:srgbClr val="000000"/>
                          </a:solidFill>
                        </a:rPr>
                        <a:t>C2</a:t>
                      </a:r>
                    </a:p>
                    <a:p>
                      <a:pPr algn="ctr">
                        <a:buNone/>
                      </a:pPr>
                      <a:r>
                        <a:rPr lang="en-US" sz="1600" dirty="0" smtClean="0">
                          <a:solidFill>
                            <a:srgbClr val="000000"/>
                          </a:solidFill>
                        </a:rPr>
                        <a:t>C3</a:t>
                      </a:r>
                      <a:endParaRPr lang="en-US" sz="1600" dirty="0"/>
                    </a:p>
                  </a:txBody>
                  <a:tcPr marL="0" marR="0" marT="0" marB="0" anchor="ctr">
                    <a:lnL w="12700" cap="flat" cmpd="sng" algn="ctr">
                      <a:solidFill>
                        <a:srgbClr val="c7c7c7"/>
                      </a:solidFill>
                      <a:prstDash val="solid"/>
                      <a:round/>
                      <a:headEnd type="none" w="med" len="med"/>
                      <a:tailEnd type="none" w="med" len="med"/>
                    </a:lnL>
                    <a:lnR w="12700" cap="flat" cmpd="sng" algn="ctr">
                      <a:solidFill>
                        <a:srgbClr val="c7c7c7"/>
                      </a:solidFill>
                      <a:prstDash val="solid"/>
                      <a:round/>
                      <a:headEnd type="none" w="med" len="med"/>
                      <a:tailEnd type="none" w="med" len="med"/>
                    </a:lnR>
                    <a:lnT w="12700" cap="flat" cmpd="sng" algn="ctr">
                      <a:solidFill>
                        <a:srgbClr val="c7c7c7"/>
                      </a:solidFill>
                      <a:prstDash val="solid"/>
                      <a:round/>
                      <a:headEnd type="none" w="med" len="med"/>
                      <a:tailEnd type="none" w="med" len="med"/>
                    </a:lnT>
                    <a:lnB w="12700" cap="flat" cmpd="sng" algn="ctr">
                      <a:solidFill>
                        <a:srgbClr val="c7c7c7"/>
                      </a:solidFill>
                      <a:prstDash val="solid"/>
                      <a:round/>
                      <a:headEnd type="none" w="med" len="med"/>
                      <a:tailEnd type="none" w="med" len="med"/>
                    </a:lnB>
                    <a:solidFill>
                      <a:srgbClr val="FFFCCC"/>
                    </a:solidFill>
                  </a:tcPr>
                </a:tc>
              </a:tr>
              <a:tr h="609600">
                <a:tc>
                  <a:txBody>
                    <a:bodyPr/>
                    <a:lstStyle/>
                    <a:p>
                      <a:pPr algn="ctr">
                        <a:buNone/>
                      </a:pPr>
                      <a:r>
                        <a:rPr lang="en-US" sz="1600" dirty="0" smtClean="0">
                          <a:solidFill>
                            <a:srgbClr val="000000"/>
                          </a:solidFill>
                        </a:rPr>
                        <a:t>A2</a:t>
                      </a:r>
                      <a:endParaRPr lang="en-US" sz="1600" dirty="0"/>
                    </a:p>
                  </a:txBody>
                  <a:tcPr marL="0" marR="0" marT="0" marB="0" anchor="ctr">
                    <a:lnL w="12700" cap="flat" cmpd="sng" algn="ctr">
                      <a:solidFill>
                        <a:srgbClr val="c7c7c7"/>
                      </a:solidFill>
                      <a:prstDash val="solid"/>
                      <a:round/>
                      <a:headEnd type="none" w="med" len="med"/>
                      <a:tailEnd type="none" w="med" len="med"/>
                    </a:lnL>
                    <a:lnR w="12700" cap="flat" cmpd="sng" algn="ctr">
                      <a:solidFill>
                        <a:srgbClr val="c7c7c7"/>
                      </a:solidFill>
                      <a:prstDash val="solid"/>
                      <a:round/>
                      <a:headEnd type="none" w="med" len="med"/>
                      <a:tailEnd type="none" w="med" len="med"/>
                    </a:lnR>
                    <a:lnT w="12700" cap="flat" cmpd="sng" algn="ctr">
                      <a:solidFill>
                        <a:srgbClr val="c7c7c7"/>
                      </a:solidFill>
                      <a:prstDash val="solid"/>
                      <a:round/>
                      <a:headEnd type="none" w="med" len="med"/>
                      <a:tailEnd type="none" w="med" len="med"/>
                    </a:lnT>
                    <a:lnB w="12700" cap="flat" cmpd="sng" algn="ctr">
                      <a:solidFill>
                        <a:srgbClr val="c7c7c7"/>
                      </a:solidFill>
                      <a:prstDash val="solid"/>
                      <a:round/>
                      <a:headEnd type="none" w="med" len="med"/>
                      <a:tailEnd type="none" w="med" len="med"/>
                    </a:lnB>
                    <a:solidFill>
                      <a:srgbClr val="F2F9FC"/>
                    </a:solidFill>
                  </a:tcPr>
                </a:tc>
                <a:tc vMerge="1">
                  <a:tcPr/>
                </a:tc>
                <a:tc vMerge="1">
                  <a:tcPr/>
                </a:tc>
              </a:tr>
              <a:tr h="609600">
                <a:tc gridSpan="2">
                  <a:txBody>
                    <a:bodyPr/>
                    <a:lstStyle/>
                    <a:p>
                      <a:pPr algn="ctr">
                        <a:buNone/>
                      </a:pPr>
                      <a:r>
                        <a:rPr lang="en-US" sz="1600" dirty="0" smtClean="0">
                          <a:solidFill>
                            <a:srgbClr val="000000"/>
                          </a:solidFill>
                        </a:rPr>
                        <a:t>A3 -&gt; B3</a:t>
                      </a:r>
                      <a:endParaRPr lang="en-US" sz="1600" dirty="0"/>
                    </a:p>
                  </a:txBody>
                  <a:tcPr marL="0" marR="0" marT="0" marB="0" anchor="ctr">
                    <a:lnL w="12700" cap="flat" cmpd="sng" algn="ctr">
                      <a:solidFill>
                        <a:srgbClr val="c7c7c7"/>
                      </a:solidFill>
                      <a:prstDash val="solid"/>
                      <a:round/>
                      <a:headEnd type="none" w="med" len="med"/>
                      <a:tailEnd type="none" w="med" len="med"/>
                    </a:lnL>
                    <a:lnR w="12700" cap="flat" cmpd="sng" algn="ctr">
                      <a:solidFill>
                        <a:srgbClr val="c7c7c7"/>
                      </a:solidFill>
                      <a:prstDash val="solid"/>
                      <a:round/>
                      <a:headEnd type="none" w="med" len="med"/>
                      <a:tailEnd type="none" w="med" len="med"/>
                    </a:lnR>
                    <a:lnT w="12700" cap="flat" cmpd="sng" algn="ctr">
                      <a:solidFill>
                        <a:srgbClr val="c7c7c7"/>
                      </a:solidFill>
                      <a:prstDash val="solid"/>
                      <a:round/>
                      <a:headEnd type="none" w="med" len="med"/>
                      <a:tailEnd type="none" w="med" len="med"/>
                    </a:lnT>
                    <a:lnB w="12700" cap="flat" cmpd="sng" algn="ctr">
                      <a:solidFill>
                        <a:srgbClr val="c7c7c7"/>
                      </a:solidFill>
                      <a:prstDash val="solid"/>
                      <a:round/>
                      <a:headEnd type="none" w="med" len="med"/>
                      <a:tailEnd type="none" w="med" len="med"/>
                    </a:lnB>
                    <a:solidFill>
                      <a:srgbClr val="99FFCC"/>
                    </a:solidFill>
                  </a:tcPr>
                </a:tc>
                <a:tc hMerge="1">
                  <a:tcPr/>
                </a:tc>
                <a:tc vMerge="1">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graphicFrame>
        <p:nvGraphicFramePr>
          <p:cNvPr id="38" name="Table 37"/>
          <p:cNvGraphicFramePr>
            <a:graphicFrameLocks noGrp="1"/>
          </p:cNvGraphicFramePr>
          <p:nvPr>
            <p:extLst>
              <p:ext uri="{D42A27DB-BD31-4B8C-83A1-F6EECF244321}">
                <p14:modId xmlns:p14="http://schemas.microsoft.com/office/powerpoint/2010/main" val="1579011935"/>
              </p:ext>
            </p:extLst>
          </p:nvPr>
        </p:nvGraphicFramePr>
        <p:xfrm>
          <a:off x="365760" y="118872"/>
          <a:ext cx="11430000" cy="0"/>
        </p:xfrm>
        <a:graphic>
          <a:graphicData uri="http://schemas.openxmlformats.org/drawingml/2006/table">
            <a:tbl>
              <a:tblPr/>
              <a:tblGrid>
                <a:gridCol w="8229600"/>
                <a:gridCol w="3200400"/>
              </a:tblGrid>
              <a:tr h="0">
                <a:tc>
                  <a:txBody>
                    <a:bodyPr/>
                    <a:lstStyle/>
                    <a:p>
                      <a:pPr>
                        <a:buNone/>
                      </a:pPr>
                      <a:r>
                        <a:rPr lang="en-US" sz="1200" dirty="0" smtClean="0">
                          <a:solidFill>
                            <a:srgbClr val="9F9F9F"/>
                          </a:solidFill>
                        </a:rPr>
                        <a:t>Table Examples 3</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c>
                  <a:txBody>
                    <a:bodyPr/>
                    <a:lstStyle/>
                    <a:p>
                      <a:pPr algn="r">
                        <a:buNone/>
                      </a:pPr>
                      <a:r>
                        <a:rPr lang="en-US" sz="1200" dirty="0" smtClean="0">
                          <a:solidFill>
                            <a:srgbClr val="9F9F9F"/>
                          </a:solidFill>
                        </a:rPr>
                        <a:t>PptxGenJS</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sp>
        <p:nvSpPr>
          <p:cNvPr id="4" name="Object 3"/>
          <p:cNvSpPr/>
          <p:nvPr/>
        </p:nvSpPr>
        <p:spPr>
          <a:xfrm>
            <a:off x="457200" y="640080"/>
            <a:ext cx="3657600" cy="274320"/>
          </a:xfrm>
          <a:prstGeom prst="rect">
            <a:avLst/>
          </a:prstGeom>
          <a:solidFill>
            <a:srgbClr val="FFFFFF"/>
          </a:solidFill>
        </p:spPr>
        <p:txBody>
          <a:bodyPr wrap="square" rtlCol="0" anchor="ctr"/>
          <a:lstStyle/>
          <a:p>
            <a:pPr>
              <a:buNone/>
            </a:pPr>
            <a:r>
              <a:rPr lang="en-US" sz="1800" dirty="0" smtClean="0">
                <a:solidFill>
                  <a:srgbClr val="0088CC"/>
                </a:solidFill>
                <a:latin typeface="Arial" pitchFamily="34" charset="0"/>
                <a:ea typeface="Arial" pitchFamily="34" charset="-122"/>
                <a:cs typeface="Arial" pitchFamily="34" charset="-120"/>
              </a:rPr>
              <a:t>Extreme Colspans/Rowspans:</a:t>
            </a:r>
            <a:endParaRPr lang="en-US" dirty="0"/>
          </a:p>
        </p:txBody>
      </p:sp>
      <p:graphicFrame>
        <p:nvGraphicFramePr>
          <p:cNvPr id="75" name="Table 74"/>
          <p:cNvGraphicFramePr>
            <a:graphicFrameLocks noGrp="1"/>
          </p:cNvGraphicFramePr>
          <p:nvPr>
            <p:extLst>
              <p:ext uri="{D42A27DB-BD31-4B8C-83A1-F6EECF244321}">
                <p14:modId xmlns:p14="http://schemas.microsoft.com/office/powerpoint/2010/main" val="1579011935"/>
              </p:ext>
            </p:extLst>
          </p:nvPr>
        </p:nvGraphicFramePr>
        <p:xfrm>
          <a:off x="548640" y="1188720"/>
          <a:ext cx="10972800" cy="5029200"/>
        </p:xfrm>
        <a:graphic>
          <a:graphicData uri="http://schemas.openxmlformats.org/drawingml/2006/table">
            <a:tbl>
              <a:tblPr/>
              <a:tblGrid>
                <a:gridCol w="783771"/>
                <a:gridCol w="783771"/>
                <a:gridCol w="783771"/>
                <a:gridCol w="783771"/>
                <a:gridCol w="783771"/>
                <a:gridCol w="783771"/>
                <a:gridCol w="783771"/>
                <a:gridCol w="783771"/>
                <a:gridCol w="783771"/>
                <a:gridCol w="783771"/>
                <a:gridCol w="783771"/>
                <a:gridCol w="783771"/>
                <a:gridCol w="783771"/>
                <a:gridCol w="783771"/>
              </a:tblGrid>
              <a:tr h="1005840">
                <a:tc>
                  <a:txBody>
                    <a:bodyPr/>
                    <a:lstStyle/>
                    <a:p>
                      <a:pPr algn="ctr">
                        <a:buNone/>
                      </a:pPr>
                      <a:r>
                        <a:rPr lang="en-US" sz="1400" dirty="0" smtClean="0">
                          <a:solidFill>
                            <a:srgbClr val="000000"/>
                          </a:solidFill>
                        </a:rPr>
                        <a:t>A1</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buNone/>
                      </a:pPr>
                      <a:r>
                        <a:rPr lang="en-US" sz="1400" dirty="0" smtClean="0">
                          <a:solidFill>
                            <a:srgbClr val="000000"/>
                          </a:solidFill>
                        </a:rPr>
                        <a:t>B1</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buNone/>
                      </a:pPr>
                      <a:r>
                        <a:rPr lang="en-US" sz="1400" dirty="0" smtClean="0">
                          <a:solidFill>
                            <a:srgbClr val="000000"/>
                          </a:solidFill>
                        </a:rPr>
                        <a:t>C1</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buNone/>
                      </a:pPr>
                      <a:r>
                        <a:rPr lang="en-US" sz="1400" dirty="0" smtClean="0">
                          <a:solidFill>
                            <a:srgbClr val="000000"/>
                          </a:solidFill>
                        </a:rPr>
                        <a:t>D1</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buNone/>
                      </a:pPr>
                      <a:r>
                        <a:rPr lang="en-US" sz="1400" dirty="0" smtClean="0">
                          <a:solidFill>
                            <a:srgbClr val="000000"/>
                          </a:solidFill>
                        </a:rPr>
                        <a:t>E1</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buNone/>
                      </a:pPr>
                      <a:r>
                        <a:rPr lang="en-US" sz="1400" dirty="0" smtClean="0">
                          <a:solidFill>
                            <a:srgbClr val="000000"/>
                          </a:solidFill>
                        </a:rPr>
                        <a:t>F1</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buNone/>
                      </a:pPr>
                      <a:r>
                        <a:rPr lang="en-US" sz="1400" dirty="0" smtClean="0">
                          <a:solidFill>
                            <a:srgbClr val="000000"/>
                          </a:solidFill>
                        </a:rPr>
                        <a:t>G1</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buNone/>
                      </a:pPr>
                      <a:r>
                        <a:rPr lang="en-US" sz="1400" dirty="0" smtClean="0">
                          <a:solidFill>
                            <a:srgbClr val="000000"/>
                          </a:solidFill>
                        </a:rPr>
                        <a:t>H1</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rowSpan="5">
                  <a:txBody>
                    <a:bodyPr/>
                    <a:lstStyle/>
                    <a:p>
                      <a:pPr algn="ctr">
                        <a:buNone/>
                      </a:pPr>
                      <a:r>
                        <a:rPr lang="en-US" sz="1400" dirty="0" smtClean="0">
                          <a:solidFill>
                            <a:srgbClr val="000000"/>
                          </a:solidFill>
                        </a:rPr>
                        <a:t>I1</a:t>
                      </a:r>
                    </a:p>
                    <a:p>
                      <a:pPr algn="ctr">
                        <a:buNone/>
                      </a:pPr>
                      <a:r>
                        <a:rPr lang="en-US" sz="1400" dirty="0" smtClean="0">
                          <a:solidFill>
                            <a:srgbClr val="000000"/>
                          </a:solidFill>
                        </a:rPr>
                        <a:t>-</a:t>
                      </a:r>
                    </a:p>
                    <a:p>
                      <a:pPr algn="ctr">
                        <a:buNone/>
                      </a:pPr>
                      <a:r>
                        <a:rPr lang="en-US" sz="1400" dirty="0" smtClean="0">
                          <a:solidFill>
                            <a:srgbClr val="000000"/>
                          </a:solidFill>
                        </a:rPr>
                        <a:t>I2</a:t>
                      </a:r>
                    </a:p>
                    <a:p>
                      <a:pPr algn="ctr">
                        <a:buNone/>
                      </a:pPr>
                      <a:r>
                        <a:rPr lang="en-US" sz="1400" dirty="0" smtClean="0">
                          <a:solidFill>
                            <a:srgbClr val="000000"/>
                          </a:solidFill>
                        </a:rPr>
                        <a:t>-</a:t>
                      </a:r>
                    </a:p>
                    <a:p>
                      <a:pPr algn="ctr">
                        <a:buNone/>
                      </a:pPr>
                      <a:r>
                        <a:rPr lang="en-US" sz="1400" dirty="0" smtClean="0">
                          <a:solidFill>
                            <a:srgbClr val="000000"/>
                          </a:solidFill>
                        </a:rPr>
                        <a:t>I3</a:t>
                      </a:r>
                    </a:p>
                    <a:p>
                      <a:pPr algn="ctr">
                        <a:buNone/>
                      </a:pPr>
                      <a:r>
                        <a:rPr lang="en-US" sz="1400" dirty="0" smtClean="0">
                          <a:solidFill>
                            <a:srgbClr val="000000"/>
                          </a:solidFill>
                        </a:rPr>
                        <a:t>-</a:t>
                      </a:r>
                    </a:p>
                    <a:p>
                      <a:pPr algn="ctr">
                        <a:buNone/>
                      </a:pPr>
                      <a:r>
                        <a:rPr lang="en-US" sz="1400" dirty="0" smtClean="0">
                          <a:solidFill>
                            <a:srgbClr val="000000"/>
                          </a:solidFill>
                        </a:rPr>
                        <a:t>I4</a:t>
                      </a:r>
                    </a:p>
                    <a:p>
                      <a:pPr algn="ctr">
                        <a:buNone/>
                      </a:pPr>
                      <a:r>
                        <a:rPr lang="en-US" sz="1400" dirty="0" smtClean="0">
                          <a:solidFill>
                            <a:srgbClr val="000000"/>
                          </a:solidFill>
                        </a:rPr>
                        <a:t>-</a:t>
                      </a:r>
                    </a:p>
                    <a:p>
                      <a:pPr algn="ctr">
                        <a:buNone/>
                      </a:pPr>
                      <a:r>
                        <a:rPr lang="en-US" sz="1400" dirty="0" smtClean="0">
                          <a:solidFill>
                            <a:srgbClr val="000000"/>
                          </a:solidFill>
                        </a:rPr>
                        <a:t>I5</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99FFCC"/>
                    </a:solidFill>
                  </a:tcPr>
                </a:tc>
                <a:tc gridSpan="5">
                  <a:txBody>
                    <a:bodyPr/>
                    <a:lstStyle/>
                    <a:p>
                      <a:pPr algn="ctr">
                        <a:buNone/>
                      </a:pPr>
                      <a:r>
                        <a:rPr lang="en-US" sz="1400" dirty="0" smtClean="0">
                          <a:solidFill>
                            <a:srgbClr val="000000"/>
                          </a:solidFill>
                        </a:rPr>
                        <a:t>J1 -&gt; K1 -&gt; L1 -&gt; M1 -&gt; N1</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9999FF"/>
                    </a:solidFill>
                  </a:tcPr>
                </a:tc>
                <a:tc hMerge="1">
                  <a:tcPr/>
                </a:tc>
                <a:tc hMerge="1">
                  <a:tcPr/>
                </a:tc>
                <a:tc hMerge="1">
                  <a:tcPr/>
                </a:tc>
                <a:tc hMerge="1">
                  <a:tcPr/>
                </a:tc>
              </a:tr>
              <a:tr h="1005840">
                <a:tc rowSpan="2">
                  <a:txBody>
                    <a:bodyPr/>
                    <a:lstStyle/>
                    <a:p>
                      <a:pPr algn="ctr">
                        <a:buNone/>
                      </a:pPr>
                      <a:r>
                        <a:rPr lang="en-US" sz="1400" dirty="0" smtClean="0">
                          <a:solidFill>
                            <a:srgbClr val="000000"/>
                          </a:solidFill>
                        </a:rPr>
                        <a:t>A2</a:t>
                      </a:r>
                    </a:p>
                    <a:p>
                      <a:pPr algn="ctr">
                        <a:buNone/>
                      </a:pPr>
                      <a:r>
                        <a:rPr lang="en-US" sz="1400" dirty="0" smtClean="0">
                          <a:solidFill>
                            <a:srgbClr val="000000"/>
                          </a:solidFill>
                        </a:rPr>
                        <a:t>--</a:t>
                      </a:r>
                    </a:p>
                    <a:p>
                      <a:pPr algn="ctr">
                        <a:buNone/>
                      </a:pPr>
                      <a:r>
                        <a:rPr lang="en-US" sz="1400" dirty="0" smtClean="0">
                          <a:solidFill>
                            <a:srgbClr val="000000"/>
                          </a:solidFill>
                        </a:rPr>
                        <a:t>A3</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99FFCC"/>
                    </a:solidFill>
                  </a:tcPr>
                </a:tc>
                <a:tc gridSpan="3">
                  <a:txBody>
                    <a:bodyPr/>
                    <a:lstStyle/>
                    <a:p>
                      <a:pPr algn="ctr">
                        <a:buNone/>
                      </a:pPr>
                      <a:r>
                        <a:rPr lang="en-US" sz="1400" dirty="0" smtClean="0">
                          <a:solidFill>
                            <a:srgbClr val="000000"/>
                          </a:solidFill>
                        </a:rPr>
                        <a:t>B2 -&gt; C2 -&gt; D2</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9999FF"/>
                    </a:solidFill>
                  </a:tcPr>
                </a:tc>
                <a:tc hMerge="1">
                  <a:tcPr/>
                </a:tc>
                <a:tc hMerge="1">
                  <a:tcPr/>
                </a:tc>
                <a:tc gridSpan="2">
                  <a:txBody>
                    <a:bodyPr/>
                    <a:lstStyle/>
                    <a:p>
                      <a:pPr algn="ctr">
                        <a:buNone/>
                      </a:pPr>
                      <a:r>
                        <a:rPr lang="en-US" sz="1400" dirty="0" smtClean="0">
                          <a:solidFill>
                            <a:srgbClr val="000000"/>
                          </a:solidFill>
                        </a:rPr>
                        <a:t>E2 -&gt; F2</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9999FF"/>
                    </a:solidFill>
                  </a:tcPr>
                </a:tc>
                <a:tc hMerge="1">
                  <a:tcPr/>
                </a:tc>
                <a:tc rowSpan="3">
                  <a:txBody>
                    <a:bodyPr/>
                    <a:lstStyle/>
                    <a:p>
                      <a:pPr algn="ctr">
                        <a:buNone/>
                      </a:pPr>
                      <a:r>
                        <a:rPr lang="en-US" sz="1400" dirty="0" smtClean="0">
                          <a:solidFill>
                            <a:srgbClr val="000000"/>
                          </a:solidFill>
                        </a:rPr>
                        <a:t>G2</a:t>
                      </a:r>
                    </a:p>
                    <a:p>
                      <a:pPr algn="ctr">
                        <a:buNone/>
                      </a:pPr>
                      <a:r>
                        <a:rPr lang="en-US" sz="1400" dirty="0" smtClean="0">
                          <a:solidFill>
                            <a:srgbClr val="000000"/>
                          </a:solidFill>
                        </a:rPr>
                        <a:t>-</a:t>
                      </a:r>
                    </a:p>
                    <a:p>
                      <a:pPr algn="ctr">
                        <a:buNone/>
                      </a:pPr>
                      <a:r>
                        <a:rPr lang="en-US" sz="1400" dirty="0" smtClean="0">
                          <a:solidFill>
                            <a:srgbClr val="000000"/>
                          </a:solidFill>
                        </a:rPr>
                        <a:t>G3</a:t>
                      </a:r>
                    </a:p>
                    <a:p>
                      <a:pPr algn="ctr">
                        <a:buNone/>
                      </a:pPr>
                      <a:r>
                        <a:rPr lang="en-US" sz="1400" dirty="0" smtClean="0">
                          <a:solidFill>
                            <a:srgbClr val="000000"/>
                          </a:solidFill>
                        </a:rPr>
                        <a:t>-</a:t>
                      </a:r>
                    </a:p>
                    <a:p>
                      <a:pPr algn="ctr">
                        <a:buNone/>
                      </a:pPr>
                      <a:r>
                        <a:rPr lang="en-US" sz="1400" dirty="0" smtClean="0">
                          <a:solidFill>
                            <a:srgbClr val="000000"/>
                          </a:solidFill>
                        </a:rPr>
                        <a:t>G4</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99FFCC"/>
                    </a:solidFill>
                  </a:tcPr>
                </a:tc>
                <a:tc>
                  <a:txBody>
                    <a:bodyPr/>
                    <a:lstStyle/>
                    <a:p>
                      <a:pPr algn="ctr">
                        <a:buNone/>
                      </a:pPr>
                      <a:r>
                        <a:rPr lang="en-US" sz="1400" dirty="0" smtClean="0">
                          <a:solidFill>
                            <a:srgbClr val="000000"/>
                          </a:solidFill>
                        </a:rPr>
                        <a:t>H2</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vMerge="1">
                  <a:tcPr/>
                </a:tc>
                <a:tc>
                  <a:txBody>
                    <a:bodyPr/>
                    <a:lstStyle/>
                    <a:p>
                      <a:pPr algn="ctr">
                        <a:buNone/>
                      </a:pPr>
                      <a:r>
                        <a:rPr lang="en-US" sz="1400" dirty="0" smtClean="0">
                          <a:solidFill>
                            <a:srgbClr val="000000"/>
                          </a:solidFill>
                        </a:rPr>
                        <a:t>J2</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buNone/>
                      </a:pPr>
                      <a:r>
                        <a:rPr lang="en-US" sz="1400" dirty="0" smtClean="0">
                          <a:solidFill>
                            <a:srgbClr val="000000"/>
                          </a:solidFill>
                        </a:rPr>
                        <a:t>K2</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buNone/>
                      </a:pPr>
                      <a:r>
                        <a:rPr lang="en-US" sz="1400" dirty="0" smtClean="0">
                          <a:solidFill>
                            <a:srgbClr val="000000"/>
                          </a:solidFill>
                        </a:rPr>
                        <a:t>L2</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buNone/>
                      </a:pPr>
                      <a:r>
                        <a:rPr lang="en-US" sz="1400" dirty="0" smtClean="0">
                          <a:solidFill>
                            <a:srgbClr val="000000"/>
                          </a:solidFill>
                        </a:rPr>
                        <a:t>M2</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buNone/>
                      </a:pPr>
                      <a:r>
                        <a:rPr lang="en-US" sz="1400" dirty="0" smtClean="0">
                          <a:solidFill>
                            <a:srgbClr val="000000"/>
                          </a:solidFill>
                        </a:rPr>
                        <a:t>N2</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r>
              <a:tr h="1005840">
                <a:tc vMerge="1">
                  <a:tcPr/>
                </a:tc>
                <a:tc rowSpan="3">
                  <a:txBody>
                    <a:bodyPr/>
                    <a:lstStyle/>
                    <a:p>
                      <a:pPr algn="ctr">
                        <a:buNone/>
                      </a:pPr>
                      <a:r>
                        <a:rPr lang="en-US" sz="1400" dirty="0" smtClean="0">
                          <a:solidFill>
                            <a:srgbClr val="000000"/>
                          </a:solidFill>
                        </a:rPr>
                        <a:t>B3</a:t>
                      </a:r>
                    </a:p>
                    <a:p>
                      <a:pPr algn="ctr">
                        <a:buNone/>
                      </a:pPr>
                      <a:r>
                        <a:rPr lang="en-US" sz="1400" dirty="0" smtClean="0">
                          <a:solidFill>
                            <a:srgbClr val="000000"/>
                          </a:solidFill>
                        </a:rPr>
                        <a:t>-</a:t>
                      </a:r>
                    </a:p>
                    <a:p>
                      <a:pPr algn="ctr">
                        <a:buNone/>
                      </a:pPr>
                      <a:r>
                        <a:rPr lang="en-US" sz="1400" dirty="0" smtClean="0">
                          <a:solidFill>
                            <a:srgbClr val="000000"/>
                          </a:solidFill>
                        </a:rPr>
                        <a:t>B4</a:t>
                      </a:r>
                    </a:p>
                    <a:p>
                      <a:pPr algn="ctr">
                        <a:buNone/>
                      </a:pPr>
                      <a:r>
                        <a:rPr lang="en-US" sz="1400" dirty="0" smtClean="0">
                          <a:solidFill>
                            <a:srgbClr val="000000"/>
                          </a:solidFill>
                        </a:rPr>
                        <a:t>-</a:t>
                      </a:r>
                    </a:p>
                    <a:p>
                      <a:pPr algn="ctr">
                        <a:buNone/>
                      </a:pPr>
                      <a:r>
                        <a:rPr lang="en-US" sz="1400" dirty="0" smtClean="0">
                          <a:solidFill>
                            <a:srgbClr val="000000"/>
                          </a:solidFill>
                        </a:rPr>
                        <a:t>B5</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99FFCC"/>
                    </a:solidFill>
                  </a:tcPr>
                </a:tc>
                <a:tc>
                  <a:txBody>
                    <a:bodyPr/>
                    <a:lstStyle/>
                    <a:p>
                      <a:pPr algn="ctr">
                        <a:buNone/>
                      </a:pPr>
                      <a:r>
                        <a:rPr lang="en-US" sz="1400" dirty="0" smtClean="0">
                          <a:solidFill>
                            <a:srgbClr val="000000"/>
                          </a:solidFill>
                        </a:rPr>
                        <a:t>C3</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buNone/>
                      </a:pPr>
                      <a:r>
                        <a:rPr lang="en-US" sz="1400" dirty="0" smtClean="0">
                          <a:solidFill>
                            <a:srgbClr val="000000"/>
                          </a:solidFill>
                        </a:rPr>
                        <a:t>D3</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buNone/>
                      </a:pPr>
                      <a:r>
                        <a:rPr lang="en-US" sz="1400" dirty="0" smtClean="0">
                          <a:solidFill>
                            <a:srgbClr val="000000"/>
                          </a:solidFill>
                        </a:rPr>
                        <a:t>E3</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buNone/>
                      </a:pPr>
                      <a:r>
                        <a:rPr lang="en-US" sz="1400" dirty="0" smtClean="0">
                          <a:solidFill>
                            <a:srgbClr val="000000"/>
                          </a:solidFill>
                        </a:rPr>
                        <a:t>F3</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vMerge="1">
                  <a:tcPr/>
                </a:tc>
                <a:tc>
                  <a:txBody>
                    <a:bodyPr/>
                    <a:lstStyle/>
                    <a:p>
                      <a:pPr algn="ctr">
                        <a:buNone/>
                      </a:pPr>
                      <a:r>
                        <a:rPr lang="en-US" sz="1400" dirty="0" smtClean="0">
                          <a:solidFill>
                            <a:srgbClr val="000000"/>
                          </a:solidFill>
                        </a:rPr>
                        <a:t>H3</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vMerge="1">
                  <a:tcPr/>
                </a:tc>
                <a:tc>
                  <a:txBody>
                    <a:bodyPr/>
                    <a:lstStyle/>
                    <a:p>
                      <a:pPr algn="ctr">
                        <a:buNone/>
                      </a:pPr>
                      <a:r>
                        <a:rPr lang="en-US" sz="1400" dirty="0" smtClean="0">
                          <a:solidFill>
                            <a:srgbClr val="000000"/>
                          </a:solidFill>
                        </a:rPr>
                        <a:t>J3</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buNone/>
                      </a:pPr>
                      <a:r>
                        <a:rPr lang="en-US" sz="1400" dirty="0" smtClean="0">
                          <a:solidFill>
                            <a:srgbClr val="000000"/>
                          </a:solidFill>
                        </a:rPr>
                        <a:t>K3</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buNone/>
                      </a:pPr>
                      <a:r>
                        <a:rPr lang="en-US" sz="1400" dirty="0" smtClean="0">
                          <a:solidFill>
                            <a:srgbClr val="000000"/>
                          </a:solidFill>
                        </a:rPr>
                        <a:t>L3</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buNone/>
                      </a:pPr>
                      <a:r>
                        <a:rPr lang="en-US" sz="1400" dirty="0" smtClean="0">
                          <a:solidFill>
                            <a:srgbClr val="000000"/>
                          </a:solidFill>
                        </a:rPr>
                        <a:t>M3</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buNone/>
                      </a:pPr>
                      <a:r>
                        <a:rPr lang="en-US" sz="1400" dirty="0" smtClean="0">
                          <a:solidFill>
                            <a:srgbClr val="000000"/>
                          </a:solidFill>
                        </a:rPr>
                        <a:t>N3</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r>
              <a:tr h="1005840">
                <a:tc rowSpan="2">
                  <a:txBody>
                    <a:bodyPr/>
                    <a:lstStyle/>
                    <a:p>
                      <a:pPr algn="ctr">
                        <a:buNone/>
                      </a:pPr>
                      <a:r>
                        <a:rPr lang="en-US" sz="1400" dirty="0" smtClean="0">
                          <a:solidFill>
                            <a:srgbClr val="000000"/>
                          </a:solidFill>
                        </a:rPr>
                        <a:t>A4</a:t>
                      </a:r>
                    </a:p>
                    <a:p>
                      <a:pPr algn="ctr">
                        <a:buNone/>
                      </a:pPr>
                      <a:r>
                        <a:rPr lang="en-US" sz="1400" dirty="0" smtClean="0">
                          <a:solidFill>
                            <a:srgbClr val="000000"/>
                          </a:solidFill>
                        </a:rPr>
                        <a:t>--</a:t>
                      </a:r>
                    </a:p>
                    <a:p>
                      <a:pPr algn="ctr">
                        <a:buNone/>
                      </a:pPr>
                      <a:r>
                        <a:rPr lang="en-US" sz="1400" dirty="0" smtClean="0">
                          <a:solidFill>
                            <a:srgbClr val="000000"/>
                          </a:solidFill>
                        </a:rPr>
                        <a:t>A5</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99FFCC"/>
                    </a:solidFill>
                  </a:tcPr>
                </a:tc>
                <a:tc vMerge="1">
                  <a:tcPr/>
                </a:tc>
                <a:tc gridSpan="4">
                  <a:txBody>
                    <a:bodyPr/>
                    <a:lstStyle/>
                    <a:p>
                      <a:pPr algn="ctr">
                        <a:buNone/>
                      </a:pPr>
                      <a:r>
                        <a:rPr lang="en-US" sz="1400" dirty="0" smtClean="0">
                          <a:solidFill>
                            <a:srgbClr val="000000"/>
                          </a:solidFill>
                        </a:rPr>
                        <a:t>C4 -&gt; D4 -&gt; E4 -&gt; F4</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9999FF"/>
                    </a:solidFill>
                  </a:tcPr>
                </a:tc>
                <a:tc hMerge="1">
                  <a:tcPr/>
                </a:tc>
                <a:tc hMerge="1">
                  <a:tcPr/>
                </a:tc>
                <a:tc hMerge="1">
                  <a:tcPr/>
                </a:tc>
                <a:tc vMerge="1">
                  <a:tcPr/>
                </a:tc>
                <a:tc>
                  <a:txBody>
                    <a:bodyPr/>
                    <a:lstStyle/>
                    <a:p>
                      <a:pPr algn="ctr">
                        <a:buNone/>
                      </a:pPr>
                      <a:r>
                        <a:rPr lang="en-US" sz="1400" dirty="0" smtClean="0">
                          <a:solidFill>
                            <a:srgbClr val="000000"/>
                          </a:solidFill>
                        </a:rPr>
                        <a:t>H4</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vMerge="1">
                  <a:tcPr/>
                </a:tc>
                <a:tc gridSpan="3">
                  <a:txBody>
                    <a:bodyPr/>
                    <a:lstStyle/>
                    <a:p>
                      <a:pPr algn="ctr">
                        <a:buNone/>
                      </a:pPr>
                      <a:r>
                        <a:rPr lang="en-US" sz="1400" dirty="0" smtClean="0">
                          <a:solidFill>
                            <a:srgbClr val="000000"/>
                          </a:solidFill>
                        </a:rPr>
                        <a:t>J4 -&gt; K4 -&gt; L4</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9999FF"/>
                    </a:solidFill>
                  </a:tcPr>
                </a:tc>
                <a:tc hMerge="1">
                  <a:tcPr/>
                </a:tc>
                <a:tc hMerge="1">
                  <a:tcPr/>
                </a:tc>
                <a:tc rowSpan="2">
                  <a:txBody>
                    <a:bodyPr/>
                    <a:lstStyle/>
                    <a:p>
                      <a:pPr algn="ctr">
                        <a:buNone/>
                      </a:pPr>
                      <a:r>
                        <a:rPr lang="en-US" sz="1400" dirty="0" smtClean="0">
                          <a:solidFill>
                            <a:srgbClr val="000000"/>
                          </a:solidFill>
                        </a:rPr>
                        <a:t>M4</a:t>
                      </a:r>
                    </a:p>
                    <a:p>
                      <a:pPr algn="ctr">
                        <a:buNone/>
                      </a:pPr>
                      <a:r>
                        <a:rPr lang="en-US" sz="1400" dirty="0" smtClean="0">
                          <a:solidFill>
                            <a:srgbClr val="000000"/>
                          </a:solidFill>
                        </a:rPr>
                        <a:t>--</a:t>
                      </a:r>
                    </a:p>
                    <a:p>
                      <a:pPr algn="ctr">
                        <a:buNone/>
                      </a:pPr>
                      <a:r>
                        <a:rPr lang="en-US" sz="1400" dirty="0" smtClean="0">
                          <a:solidFill>
                            <a:srgbClr val="000000"/>
                          </a:solidFill>
                        </a:rPr>
                        <a:t>M5</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99FFCC"/>
                    </a:solidFill>
                  </a:tcPr>
                </a:tc>
                <a:tc rowSpan="2">
                  <a:txBody>
                    <a:bodyPr/>
                    <a:lstStyle/>
                    <a:p>
                      <a:pPr algn="ctr">
                        <a:buNone/>
                      </a:pPr>
                      <a:r>
                        <a:rPr lang="en-US" sz="1400" dirty="0" smtClean="0">
                          <a:solidFill>
                            <a:srgbClr val="000000"/>
                          </a:solidFill>
                        </a:rPr>
                        <a:t>N4</a:t>
                      </a:r>
                    </a:p>
                    <a:p>
                      <a:pPr algn="ctr">
                        <a:buNone/>
                      </a:pPr>
                      <a:r>
                        <a:rPr lang="en-US" sz="1400" dirty="0" smtClean="0">
                          <a:solidFill>
                            <a:srgbClr val="000000"/>
                          </a:solidFill>
                        </a:rPr>
                        <a:t>--</a:t>
                      </a:r>
                    </a:p>
                    <a:p>
                      <a:pPr algn="ctr">
                        <a:buNone/>
                      </a:pPr>
                      <a:r>
                        <a:rPr lang="en-US" sz="1400" dirty="0" smtClean="0">
                          <a:solidFill>
                            <a:srgbClr val="000000"/>
                          </a:solidFill>
                        </a:rPr>
                        <a:t>N5</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99FFCC"/>
                    </a:solidFill>
                  </a:tcPr>
                </a:tc>
              </a:tr>
              <a:tr h="1005840">
                <a:tc vMerge="1">
                  <a:tcPr/>
                </a:tc>
                <a:tc vMerge="1">
                  <a:tcPr/>
                </a:tc>
                <a:tc>
                  <a:txBody>
                    <a:bodyPr/>
                    <a:lstStyle/>
                    <a:p>
                      <a:pPr algn="ctr">
                        <a:buNone/>
                      </a:pPr>
                      <a:r>
                        <a:rPr lang="en-US" sz="1400" dirty="0" smtClean="0">
                          <a:solidFill>
                            <a:srgbClr val="000000"/>
                          </a:solidFill>
                        </a:rPr>
                        <a:t>C5</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buNone/>
                      </a:pPr>
                      <a:r>
                        <a:rPr lang="en-US" sz="1400" dirty="0" smtClean="0">
                          <a:solidFill>
                            <a:srgbClr val="000000"/>
                          </a:solidFill>
                        </a:rPr>
                        <a:t>D5</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buNone/>
                      </a:pPr>
                      <a:r>
                        <a:rPr lang="en-US" sz="1400" dirty="0" smtClean="0">
                          <a:solidFill>
                            <a:srgbClr val="000000"/>
                          </a:solidFill>
                        </a:rPr>
                        <a:t>E5</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buNone/>
                      </a:pPr>
                      <a:r>
                        <a:rPr lang="en-US" sz="1400" dirty="0" smtClean="0">
                          <a:solidFill>
                            <a:srgbClr val="000000"/>
                          </a:solidFill>
                        </a:rPr>
                        <a:t>F5</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gridSpan="2">
                  <a:txBody>
                    <a:bodyPr/>
                    <a:lstStyle/>
                    <a:p>
                      <a:pPr algn="ctr">
                        <a:buNone/>
                      </a:pPr>
                      <a:r>
                        <a:rPr lang="en-US" sz="1400" dirty="0" smtClean="0">
                          <a:solidFill>
                            <a:srgbClr val="000000"/>
                          </a:solidFill>
                        </a:rPr>
                        <a:t>G5 -&gt; H5</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9999FF"/>
                    </a:solidFill>
                  </a:tcPr>
                </a:tc>
                <a:tc hMerge="1">
                  <a:tcPr/>
                </a:tc>
                <a:tc vMerge="1">
                  <a:tcPr/>
                </a:tc>
                <a:tc>
                  <a:txBody>
                    <a:bodyPr/>
                    <a:lstStyle/>
                    <a:p>
                      <a:pPr algn="ctr">
                        <a:buNone/>
                      </a:pPr>
                      <a:r>
                        <a:rPr lang="en-US" sz="1400" dirty="0" smtClean="0">
                          <a:solidFill>
                            <a:srgbClr val="000000"/>
                          </a:solidFill>
                        </a:rPr>
                        <a:t>J5</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buNone/>
                      </a:pPr>
                      <a:r>
                        <a:rPr lang="en-US" sz="1400" dirty="0" smtClean="0">
                          <a:solidFill>
                            <a:srgbClr val="000000"/>
                          </a:solidFill>
                        </a:rPr>
                        <a:t>K5</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buNone/>
                      </a:pPr>
                      <a:r>
                        <a:rPr lang="en-US" sz="1400" dirty="0" smtClean="0">
                          <a:solidFill>
                            <a:srgbClr val="000000"/>
                          </a:solidFill>
                        </a:rPr>
                        <a:t>L5</a:t>
                      </a:r>
                      <a:endParaRPr lang="en-US" sz="1400" dirty="0"/>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vMerge="1">
                  <a:tcPr/>
                </a:tc>
                <a:tc vMerge="1">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graphicFrame>
        <p:nvGraphicFramePr>
          <p:cNvPr id="39" name="Table 38"/>
          <p:cNvGraphicFramePr>
            <a:graphicFrameLocks noGrp="1"/>
          </p:cNvGraphicFramePr>
          <p:nvPr>
            <p:extLst>
              <p:ext uri="{D42A27DB-BD31-4B8C-83A1-F6EECF244321}">
                <p14:modId xmlns:p14="http://schemas.microsoft.com/office/powerpoint/2010/main" val="1579011935"/>
              </p:ext>
            </p:extLst>
          </p:nvPr>
        </p:nvGraphicFramePr>
        <p:xfrm>
          <a:off x="365760" y="118872"/>
          <a:ext cx="11430000" cy="0"/>
        </p:xfrm>
        <a:graphic>
          <a:graphicData uri="http://schemas.openxmlformats.org/drawingml/2006/table">
            <a:tbl>
              <a:tblPr/>
              <a:tblGrid>
                <a:gridCol w="8229600"/>
                <a:gridCol w="3200400"/>
              </a:tblGrid>
              <a:tr h="0">
                <a:tc>
                  <a:txBody>
                    <a:bodyPr/>
                    <a:lstStyle/>
                    <a:p>
                      <a:pPr>
                        <a:buNone/>
                      </a:pPr>
                      <a:r>
                        <a:rPr lang="en-US" sz="1200" dirty="0" smtClean="0">
                          <a:solidFill>
                            <a:srgbClr val="9F9F9F"/>
                          </a:solidFill>
                        </a:rPr>
                        <a:t>Table Examples 4</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c>
                  <a:txBody>
                    <a:bodyPr/>
                    <a:lstStyle/>
                    <a:p>
                      <a:pPr algn="r">
                        <a:buNone/>
                      </a:pPr>
                      <a:r>
                        <a:rPr lang="en-US" sz="1200" dirty="0" smtClean="0">
                          <a:solidFill>
                            <a:srgbClr val="9F9F9F"/>
                          </a:solidFill>
                        </a:rPr>
                        <a:t>PptxGenJS</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sp>
        <p:nvSpPr>
          <p:cNvPr id="4" name="Object 3"/>
          <p:cNvSpPr/>
          <p:nvPr/>
        </p:nvSpPr>
        <p:spPr>
          <a:xfrm>
            <a:off x="457200" y="640080"/>
            <a:ext cx="3657600" cy="274320"/>
          </a:xfrm>
          <a:prstGeom prst="rect">
            <a:avLst/>
          </a:prstGeom>
          <a:solidFill>
            <a:srgbClr val="FFFFFF"/>
          </a:solidFill>
        </p:spPr>
        <p:txBody>
          <a:bodyPr wrap="square" rtlCol="0" anchor="ctr"/>
          <a:lstStyle/>
          <a:p>
            <a:pPr>
              <a:buNone/>
            </a:pPr>
            <a:r>
              <a:rPr lang="en-US" sz="1800" dirty="0" smtClean="0">
                <a:solidFill>
                  <a:srgbClr val="0088CC"/>
                </a:solidFill>
                <a:latin typeface="Arial" pitchFamily="34" charset="0"/>
                <a:ea typeface="Arial" pitchFamily="34" charset="-122"/>
                <a:cs typeface="Arial" pitchFamily="34" charset="-120"/>
              </a:rPr>
              <a:t>Cell Margins:</a:t>
            </a:r>
            <a:endParaRPr lang="en-US" dirty="0"/>
          </a:p>
        </p:txBody>
      </p:sp>
      <p:graphicFrame>
        <p:nvGraphicFramePr>
          <p:cNvPr id="77" name="Table 76"/>
          <p:cNvGraphicFramePr>
            <a:graphicFrameLocks noGrp="1"/>
          </p:cNvGraphicFramePr>
          <p:nvPr>
            <p:extLst>
              <p:ext uri="{D42A27DB-BD31-4B8C-83A1-F6EECF244321}">
                <p14:modId xmlns:p14="http://schemas.microsoft.com/office/powerpoint/2010/main" val="1579011935"/>
              </p:ext>
            </p:extLst>
          </p:nvPr>
        </p:nvGraphicFramePr>
        <p:xfrm>
          <a:off x="457200" y="1005840"/>
          <a:ext cx="1097280" cy="0"/>
        </p:xfrm>
        <a:graphic>
          <a:graphicData uri="http://schemas.openxmlformats.org/drawingml/2006/table">
            <a:tbl>
              <a:tblPr/>
              <a:tblGrid>
                <a:gridCol w="1097280"/>
              </a:tblGrid>
              <a:tr h="0">
                <a:tc>
                  <a:txBody>
                    <a:bodyPr/>
                    <a:lstStyle/>
                    <a:p>
                      <a:pPr>
                        <a:buNone/>
                      </a:pPr>
                      <a:r>
                        <a:rPr lang="en-US" sz="1200" dirty="0" smtClean="0">
                          <a:solidFill>
                            <a:srgbClr val="000000"/>
                          </a:solidFill>
                        </a:rPr>
                        <a:t>margin:0</a:t>
                      </a:r>
                      <a:endParaRPr lang="en-US" sz="1200" dirty="0"/>
                    </a:p>
                  </a:txBody>
                  <a:tcPr marL="0" marR="0" marT="0" marB="0">
                    <a:solidFill>
                      <a:srgbClr val="FFFCCC"/>
                    </a:solidFill>
                  </a:tcPr>
                </a:tc>
              </a:tr>
            </a:tbl>
          </a:graphicData>
        </a:graphic>
      </p:graphicFrame>
      <p:graphicFrame>
        <p:nvGraphicFramePr>
          <p:cNvPr id="115" name="Table 114"/>
          <p:cNvGraphicFramePr>
            <a:graphicFrameLocks noGrp="1"/>
          </p:cNvGraphicFramePr>
          <p:nvPr>
            <p:extLst>
              <p:ext uri="{D42A27DB-BD31-4B8C-83A1-F6EECF244321}">
                <p14:modId xmlns:p14="http://schemas.microsoft.com/office/powerpoint/2010/main" val="1579011935"/>
              </p:ext>
            </p:extLst>
          </p:nvPr>
        </p:nvGraphicFramePr>
        <p:xfrm>
          <a:off x="2286000" y="1005840"/>
          <a:ext cx="1828800" cy="0"/>
        </p:xfrm>
        <a:graphic>
          <a:graphicData uri="http://schemas.openxmlformats.org/drawingml/2006/table">
            <a:tbl>
              <a:tblPr/>
              <a:tblGrid>
                <a:gridCol w="1828800"/>
              </a:tblGrid>
              <a:tr h="0">
                <a:tc>
                  <a:txBody>
                    <a:bodyPr/>
                    <a:lstStyle/>
                    <a:p>
                      <a:pPr algn="r">
                        <a:buNone/>
                      </a:pPr>
                      <a:r>
                        <a:rPr lang="en-US" sz="1200" dirty="0" smtClean="0">
                          <a:solidFill>
                            <a:srgbClr val="000000"/>
                          </a:solidFill>
                        </a:rPr>
                        <a:t>margin:[0,0,0,20]</a:t>
                      </a:r>
                      <a:endParaRPr lang="en-US" sz="1200" dirty="0"/>
                    </a:p>
                  </a:txBody>
                  <a:tcPr marL="254000" marR="0" marT="0" marB="0">
                    <a:solidFill>
                      <a:srgbClr val="FFFCCC"/>
                    </a:solidFill>
                  </a:tcPr>
                </a:tc>
              </a:tr>
            </a:tbl>
          </a:graphicData>
        </a:graphic>
      </p:graphicFrame>
      <p:graphicFrame>
        <p:nvGraphicFramePr>
          <p:cNvPr id="153" name="Table 152"/>
          <p:cNvGraphicFramePr>
            <a:graphicFrameLocks noGrp="1"/>
          </p:cNvGraphicFramePr>
          <p:nvPr>
            <p:extLst>
              <p:ext uri="{D42A27DB-BD31-4B8C-83A1-F6EECF244321}">
                <p14:modId xmlns:p14="http://schemas.microsoft.com/office/powerpoint/2010/main" val="1579011935"/>
              </p:ext>
            </p:extLst>
          </p:nvPr>
        </p:nvGraphicFramePr>
        <p:xfrm>
          <a:off x="5029200" y="1005840"/>
          <a:ext cx="914400" cy="0"/>
        </p:xfrm>
        <a:graphic>
          <a:graphicData uri="http://schemas.openxmlformats.org/drawingml/2006/table">
            <a:tbl>
              <a:tblPr/>
              <a:tblGrid>
                <a:gridCol w="914400"/>
              </a:tblGrid>
              <a:tr h="0">
                <a:tc>
                  <a:txBody>
                    <a:bodyPr/>
                    <a:lstStyle/>
                    <a:p>
                      <a:pPr>
                        <a:buNone/>
                      </a:pPr>
                      <a:r>
                        <a:rPr lang="en-US" sz="1200" dirty="0" smtClean="0">
                          <a:solidFill>
                            <a:srgbClr val="000000"/>
                          </a:solidFill>
                        </a:rPr>
                        <a:t>margin:5</a:t>
                      </a:r>
                      <a:endParaRPr lang="en-US" sz="1200" dirty="0"/>
                    </a:p>
                  </a:txBody>
                  <a:tcPr marL="63500" marR="63500" marT="63500" marB="63500">
                    <a:solidFill>
                      <a:srgbClr val="F1F1F1"/>
                    </a:solidFill>
                  </a:tcPr>
                </a:tc>
              </a:tr>
            </a:tbl>
          </a:graphicData>
        </a:graphic>
      </p:graphicFrame>
      <p:graphicFrame>
        <p:nvGraphicFramePr>
          <p:cNvPr id="191" name="Table 190"/>
          <p:cNvGraphicFramePr>
            <a:graphicFrameLocks noGrp="1"/>
          </p:cNvGraphicFramePr>
          <p:nvPr>
            <p:extLst>
              <p:ext uri="{D42A27DB-BD31-4B8C-83A1-F6EECF244321}">
                <p14:modId xmlns:p14="http://schemas.microsoft.com/office/powerpoint/2010/main" val="1579011935"/>
              </p:ext>
            </p:extLst>
          </p:nvPr>
        </p:nvGraphicFramePr>
        <p:xfrm>
          <a:off x="6858000" y="1005840"/>
          <a:ext cx="2011680" cy="0"/>
        </p:xfrm>
        <a:graphic>
          <a:graphicData uri="http://schemas.openxmlformats.org/drawingml/2006/table">
            <a:tbl>
              <a:tblPr/>
              <a:tblGrid>
                <a:gridCol w="2011680"/>
              </a:tblGrid>
              <a:tr h="0">
                <a:tc>
                  <a:txBody>
                    <a:bodyPr/>
                    <a:lstStyle/>
                    <a:p>
                      <a:pPr>
                        <a:buNone/>
                      </a:pPr>
                      <a:r>
                        <a:rPr lang="en-US" sz="1200" dirty="0" smtClean="0">
                          <a:solidFill>
                            <a:srgbClr val="000000"/>
                          </a:solidFill>
                        </a:rPr>
                        <a:t>margin:[40,5,5,20]</a:t>
                      </a:r>
                      <a:endParaRPr lang="en-US" sz="1200" dirty="0"/>
                    </a:p>
                  </a:txBody>
                  <a:tcPr marL="254000" marR="63500" marT="508000" marB="63500">
                    <a:solidFill>
                      <a:srgbClr val="F1F1F1"/>
                    </a:solidFill>
                  </a:tcPr>
                </a:tc>
              </a:tr>
            </a:tbl>
          </a:graphicData>
        </a:graphic>
      </p:graphicFrame>
      <p:graphicFrame>
        <p:nvGraphicFramePr>
          <p:cNvPr id="229" name="Table 228"/>
          <p:cNvGraphicFramePr>
            <a:graphicFrameLocks noGrp="1"/>
          </p:cNvGraphicFramePr>
          <p:nvPr>
            <p:extLst>
              <p:ext uri="{D42A27DB-BD31-4B8C-83A1-F6EECF244321}">
                <p14:modId xmlns:p14="http://schemas.microsoft.com/office/powerpoint/2010/main" val="1579011935"/>
              </p:ext>
            </p:extLst>
          </p:nvPr>
        </p:nvGraphicFramePr>
        <p:xfrm>
          <a:off x="9601200" y="1005840"/>
          <a:ext cx="2011680" cy="0"/>
        </p:xfrm>
        <a:graphic>
          <a:graphicData uri="http://schemas.openxmlformats.org/drawingml/2006/table">
            <a:tbl>
              <a:tblPr/>
              <a:tblGrid>
                <a:gridCol w="2011680"/>
              </a:tblGrid>
              <a:tr h="0">
                <a:tc>
                  <a:txBody>
                    <a:bodyPr/>
                    <a:lstStyle/>
                    <a:p>
                      <a:pPr>
                        <a:buNone/>
                      </a:pPr>
                      <a:r>
                        <a:rPr lang="en-US" sz="1200" dirty="0" smtClean="0">
                          <a:solidFill>
                            <a:srgbClr val="000000"/>
                          </a:solidFill>
                        </a:rPr>
                        <a:t>margin:[80,5,5,10]</a:t>
                      </a:r>
                      <a:endParaRPr lang="en-US" sz="1200" dirty="0"/>
                    </a:p>
                  </a:txBody>
                  <a:tcPr marL="127000" marR="63500" marT="1016000" marB="63500">
                    <a:solidFill>
                      <a:srgbClr val="F1F1F1"/>
                    </a:solidFill>
                  </a:tcPr>
                </a:tc>
              </a:tr>
            </a:tbl>
          </a:graphicData>
        </a:graphic>
      </p:graphicFrame>
      <p:graphicFrame>
        <p:nvGraphicFramePr>
          <p:cNvPr id="267" name="Table 266"/>
          <p:cNvGraphicFramePr>
            <a:graphicFrameLocks noGrp="1"/>
          </p:cNvGraphicFramePr>
          <p:nvPr>
            <p:extLst>
              <p:ext uri="{D42A27DB-BD31-4B8C-83A1-F6EECF244321}">
                <p14:modId xmlns:p14="http://schemas.microsoft.com/office/powerpoint/2010/main" val="1579011935"/>
              </p:ext>
            </p:extLst>
          </p:nvPr>
        </p:nvGraphicFramePr>
        <p:xfrm>
          <a:off x="457200" y="1737360"/>
          <a:ext cx="2743200" cy="0"/>
        </p:xfrm>
        <a:graphic>
          <a:graphicData uri="http://schemas.openxmlformats.org/drawingml/2006/table">
            <a:tbl>
              <a:tblPr/>
              <a:tblGrid>
                <a:gridCol w="1828800"/>
                <a:gridCol w="914400"/>
              </a:tblGrid>
              <a:tr h="0">
                <a:tc>
                  <a:txBody>
                    <a:bodyPr/>
                    <a:lstStyle/>
                    <a:p>
                      <a:pPr>
                        <a:buNone/>
                      </a:pPr>
                      <a:r>
                        <a:rPr lang="en-US" sz="1200" dirty="0" smtClean="0">
                          <a:solidFill>
                            <a:srgbClr val="000000"/>
                          </a:solidFill>
                        </a:rPr>
                        <a:t>number zero:</a:t>
                      </a:r>
                      <a:endParaRPr lang="en-US" sz="1200" dirty="0"/>
                    </a:p>
                  </a:txBody>
                  <a:tcPr marL="63500" marR="63500" marT="63500" marB="63500">
                    <a:lnL w="0" cap="flat" cmpd="sng" algn="ctr">
                      <a:noFill/>
                    </a:lnL>
                    <a:lnR w="0" cap="flat" cmpd="sng" algn="ctr">
                      <a:noFill/>
                    </a:lnR>
                    <a:lnT w="0" cap="flat" cmpd="sng" algn="ctr">
                      <a:noFill/>
                    </a:lnT>
                    <a:lnB w="0" cap="flat" cmpd="sng" algn="ctr">
                      <a:noFill/>
                    </a:lnB>
                    <a:solidFill>
                      <a:srgbClr val="f2f9fc"/>
                    </a:solidFill>
                  </a:tcPr>
                </a:tc>
                <a:tc>
                  <a:txBody>
                    <a:bodyPr/>
                    <a:lstStyle/>
                    <a:p>
                      <a:pPr>
                        <a:buNone/>
                      </a:pPr>
                      <a:r>
                        <a:rPr lang="en-US" sz="1200" dirty="0" smtClean="0">
                          <a:solidFill>
                            <a:srgbClr val="000000"/>
                          </a:solidFill>
                        </a:rPr>
                        <a:t>0</a:t>
                      </a:r>
                      <a:endParaRPr lang="en-US" sz="1200" dirty="0"/>
                    </a:p>
                  </a:txBody>
                  <a:tcPr marL="63500" marR="63500" marT="63500" marB="63500">
                    <a:lnL w="0" cap="flat" cmpd="sng" algn="ctr">
                      <a:noFill/>
                    </a:lnL>
                    <a:lnR w="0" cap="flat" cmpd="sng" algn="ctr">
                      <a:noFill/>
                    </a:lnR>
                    <a:lnT w="0" cap="flat" cmpd="sng" algn="ctr">
                      <a:noFill/>
                    </a:lnT>
                    <a:lnB w="0" cap="flat" cmpd="sng" algn="ctr">
                      <a:noFill/>
                    </a:lnB>
                    <a:solidFill>
                      <a:srgbClr val="f2f9fc"/>
                    </a:solidFill>
                  </a:tcPr>
                </a:tc>
              </a:tr>
            </a:tbl>
          </a:graphicData>
        </a:graphic>
      </p:graphicFrame>
      <p:graphicFrame>
        <p:nvGraphicFramePr>
          <p:cNvPr id="305" name="Table 304"/>
          <p:cNvGraphicFramePr>
            <a:graphicFrameLocks noGrp="1"/>
          </p:cNvGraphicFramePr>
          <p:nvPr>
            <p:extLst>
              <p:ext uri="{D42A27DB-BD31-4B8C-83A1-F6EECF244321}">
                <p14:modId xmlns:p14="http://schemas.microsoft.com/office/powerpoint/2010/main" val="1579011935"/>
              </p:ext>
            </p:extLst>
          </p:nvPr>
        </p:nvGraphicFramePr>
        <p:xfrm>
          <a:off x="3657600" y="1737360"/>
          <a:ext cx="1828800" cy="0"/>
        </p:xfrm>
        <a:graphic>
          <a:graphicData uri="http://schemas.openxmlformats.org/drawingml/2006/table">
            <a:tbl>
              <a:tblPr/>
              <a:tblGrid>
                <a:gridCol w="1828800"/>
              </a:tblGrid>
              <a:tr h="0">
                <a:tc>
                  <a:txBody>
                    <a:bodyPr/>
                    <a:lstStyle/>
                    <a:p>
                      <a:pPr>
                        <a:buNone/>
                      </a:pPr>
                      <a:r>
                        <a:rPr lang="en-US" sz="1200" dirty="0" smtClean="0">
                          <a:solidFill>
                            <a:srgbClr val="000000"/>
                          </a:solidFill>
                        </a:rPr>
                        <a:t>text-obj margin:0</a:t>
                      </a:r>
                      <a:endParaRPr lang="en-US" sz="1200" dirty="0"/>
                    </a:p>
                  </a:txBody>
                  <a:tcPr marL="0" marR="0" marT="0" marB="0">
                    <a:solidFill>
                      <a:srgbClr val="f2f9fc"/>
                    </a:solidFill>
                  </a:tcPr>
                </a:tc>
              </a:tr>
            </a:tbl>
          </a:graphicData>
        </a:graphic>
      </p:graphicFrame>
      <p:graphicFrame>
        <p:nvGraphicFramePr>
          <p:cNvPr id="343" name="Table 342"/>
          <p:cNvGraphicFramePr>
            <a:graphicFrameLocks noGrp="1"/>
          </p:cNvGraphicFramePr>
          <p:nvPr>
            <p:extLst>
              <p:ext uri="{D42A27DB-BD31-4B8C-83A1-F6EECF244321}">
                <p14:modId xmlns:p14="http://schemas.microsoft.com/office/powerpoint/2010/main" val="1579011935"/>
              </p:ext>
            </p:extLst>
          </p:nvPr>
        </p:nvGraphicFramePr>
        <p:xfrm>
          <a:off x="457200" y="2468880"/>
          <a:ext cx="11201400" cy="0"/>
        </p:xfrm>
        <a:graphic>
          <a:graphicData uri="http://schemas.openxmlformats.org/drawingml/2006/table">
            <a:tbl>
              <a:tblPr/>
              <a:tblGrid>
                <a:gridCol w="3733800"/>
                <a:gridCol w="3733800"/>
                <a:gridCol w="3733800"/>
              </a:tblGrid>
              <a:tr h="0">
                <a:tc>
                  <a:txBody>
                    <a:bodyPr/>
                    <a:lstStyle/>
                    <a:p>
                      <a:pPr>
                        <a:buNone/>
                      </a:pPr>
                      <a:r>
                        <a:rPr lang="en-US" sz="1200" dirty="0" smtClean="0">
                          <a:solidFill>
                            <a:srgbClr val="000000"/>
                          </a:solidFill>
                        </a:rPr>
                        <a:t>Plain text</a:t>
                      </a:r>
                      <a:endParaRPr lang="en-US" sz="1200" dirty="0"/>
                    </a:p>
                  </a:txBody>
                  <a:tcPr marL="88900" marR="88900" marT="88900" marB="88900">
                    <a:lnL w="12700" cap="flat" cmpd="sng" algn="ctr">
                      <a:solidFill>
                        <a:srgbClr val="696969"/>
                      </a:solidFill>
                      <a:prstDash val="solid"/>
                      <a:round/>
                      <a:headEnd type="none" w="med" len="med"/>
                      <a:tailEnd type="none" w="med" len="med"/>
                    </a:lnL>
                    <a:lnR w="12700" cap="flat" cmpd="sng" algn="ctr">
                      <a:solidFill>
                        <a:srgbClr val="696969"/>
                      </a:solidFill>
                      <a:prstDash val="solid"/>
                      <a:round/>
                      <a:headEnd type="none" w="med" len="med"/>
                      <a:tailEnd type="none" w="med" len="med"/>
                    </a:lnR>
                    <a:lnT w="12700" cap="flat" cmpd="sng" algn="ctr">
                      <a:solidFill>
                        <a:srgbClr val="696969"/>
                      </a:solidFill>
                      <a:prstDash val="solid"/>
                      <a:round/>
                      <a:headEnd type="none" w="med" len="med"/>
                      <a:tailEnd type="none" w="med" len="med"/>
                    </a:lnT>
                    <a:lnB w="12700" cap="flat" cmpd="sng" algn="ctr">
                      <a:solidFill>
                        <a:srgbClr val="696969"/>
                      </a:solidFill>
                      <a:prstDash val="solid"/>
                      <a:round/>
                      <a:headEnd type="none" w="med" len="med"/>
                      <a:tailEnd type="none" w="med" len="med"/>
                    </a:lnB>
                    <a:solidFill>
                      <a:srgbClr val="F1F1F1"/>
                    </a:solidFill>
                  </a:tcPr>
                </a:tc>
                <a:tc>
                  <a:txBody>
                    <a:bodyPr/>
                    <a:lstStyle/>
                    <a:p>
                      <a:pPr>
                        <a:buNone/>
                      </a:pPr>
                      <a:r>
                        <a:rPr lang="en-US" sz="1200" dirty="0" smtClean="0">
                          <a:solidFill>
                            <a:srgbClr val="000000"/>
                          </a:solidFill>
                        </a:rPr>
                        <a:t>Cell 2</a:t>
                      </a:r>
                      <a:endParaRPr lang="en-US" sz="1200" dirty="0"/>
                    </a:p>
                  </a:txBody>
                  <a:tcPr marL="88900" marR="88900" marT="88900" marB="88900">
                    <a:lnL w="12700" cap="flat" cmpd="sng" algn="ctr">
                      <a:solidFill>
                        <a:srgbClr val="696969"/>
                      </a:solidFill>
                      <a:prstDash val="solid"/>
                      <a:round/>
                      <a:headEnd type="none" w="med" len="med"/>
                      <a:tailEnd type="none" w="med" len="med"/>
                    </a:lnL>
                    <a:lnR w="12700" cap="flat" cmpd="sng" algn="ctr">
                      <a:solidFill>
                        <a:srgbClr val="696969"/>
                      </a:solidFill>
                      <a:prstDash val="solid"/>
                      <a:round/>
                      <a:headEnd type="none" w="med" len="med"/>
                      <a:tailEnd type="none" w="med" len="med"/>
                    </a:lnR>
                    <a:lnT w="12700" cap="flat" cmpd="sng" algn="ctr">
                      <a:solidFill>
                        <a:srgbClr val="696969"/>
                      </a:solidFill>
                      <a:prstDash val="solid"/>
                      <a:round/>
                      <a:headEnd type="none" w="med" len="med"/>
                      <a:tailEnd type="none" w="med" len="med"/>
                    </a:lnT>
                    <a:lnB w="12700" cap="flat" cmpd="sng" algn="ctr">
                      <a:solidFill>
                        <a:srgbClr val="696969"/>
                      </a:solidFill>
                      <a:prstDash val="solid"/>
                      <a:round/>
                      <a:headEnd type="none" w="med" len="med"/>
                      <a:tailEnd type="none" w="med" len="med"/>
                    </a:lnB>
                    <a:solidFill>
                      <a:srgbClr val="F1F1F1"/>
                    </a:solidFill>
                  </a:tcPr>
                </a:tc>
                <a:tc>
                  <a:txBody>
                    <a:bodyPr/>
                    <a:lstStyle/>
                    <a:p>
                      <a:pPr>
                        <a:buNone/>
                      </a:pPr>
                      <a:r>
                        <a:rPr lang="en-US" sz="1200" dirty="0" smtClean="0">
                          <a:solidFill>
                            <a:srgbClr val="000000"/>
                          </a:solidFill>
                        </a:rPr>
                        <a:t>3</a:t>
                      </a:r>
                      <a:endParaRPr lang="en-US" sz="1200" dirty="0"/>
                    </a:p>
                  </a:txBody>
                  <a:tcPr marL="88900" marR="88900" marT="88900" marB="88900">
                    <a:lnL w="12700" cap="flat" cmpd="sng" algn="ctr">
                      <a:solidFill>
                        <a:srgbClr val="696969"/>
                      </a:solidFill>
                      <a:prstDash val="solid"/>
                      <a:round/>
                      <a:headEnd type="none" w="med" len="med"/>
                      <a:tailEnd type="none" w="med" len="med"/>
                    </a:lnL>
                    <a:lnR w="12700" cap="flat" cmpd="sng" algn="ctr">
                      <a:solidFill>
                        <a:srgbClr val="696969"/>
                      </a:solidFill>
                      <a:prstDash val="solid"/>
                      <a:round/>
                      <a:headEnd type="none" w="med" len="med"/>
                      <a:tailEnd type="none" w="med" len="med"/>
                    </a:lnR>
                    <a:lnT w="12700" cap="flat" cmpd="sng" algn="ctr">
                      <a:solidFill>
                        <a:srgbClr val="696969"/>
                      </a:solidFill>
                      <a:prstDash val="solid"/>
                      <a:round/>
                      <a:headEnd type="none" w="med" len="med"/>
                      <a:tailEnd type="none" w="med" len="med"/>
                    </a:lnT>
                    <a:lnB w="12700" cap="flat" cmpd="sng" algn="ctr">
                      <a:solidFill>
                        <a:srgbClr val="696969"/>
                      </a:solidFill>
                      <a:prstDash val="solid"/>
                      <a:round/>
                      <a:headEnd type="none" w="med" len="med"/>
                      <a:tailEnd type="none" w="med" len="med"/>
                    </a:lnB>
                    <a:solidFill>
                      <a:srgbClr val="F1F1F1"/>
                    </a:solidFill>
                  </a:tcPr>
                </a:tc>
              </a:tr>
              <a:tr h="0">
                <a:tc>
                  <a:txBody>
                    <a:bodyPr/>
                    <a:lstStyle/>
                    <a:p>
                      <a:pPr algn="r">
                        <a:buNone/>
                      </a:pPr>
                      <a:r>
                        <a:rPr lang="en-US" sz="1200" dirty="0" smtClean="0">
                          <a:solidFill>
                            <a:srgbClr val="99ABCC"/>
                          </a:solidFill>
                        </a:rPr>
                        <a:t>Text Objects</a:t>
                      </a:r>
                      <a:endParaRPr lang="en-US" sz="1200" dirty="0"/>
                    </a:p>
                  </a:txBody>
                  <a:tcPr marL="88900" marR="88900" marT="88900" marB="88900">
                    <a:lnL w="12700" cap="flat" cmpd="sng" algn="ctr">
                      <a:solidFill>
                        <a:srgbClr val="696969"/>
                      </a:solidFill>
                      <a:prstDash val="solid"/>
                      <a:round/>
                      <a:headEnd type="none" w="med" len="med"/>
                      <a:tailEnd type="none" w="med" len="med"/>
                    </a:lnL>
                    <a:lnR w="12700" cap="flat" cmpd="sng" algn="ctr">
                      <a:solidFill>
                        <a:srgbClr val="696969"/>
                      </a:solidFill>
                      <a:prstDash val="solid"/>
                      <a:round/>
                      <a:headEnd type="none" w="med" len="med"/>
                      <a:tailEnd type="none" w="med" len="med"/>
                    </a:lnR>
                    <a:lnT w="12700" cap="flat" cmpd="sng" algn="ctr">
                      <a:solidFill>
                        <a:srgbClr val="696969"/>
                      </a:solidFill>
                      <a:prstDash val="solid"/>
                      <a:round/>
                      <a:headEnd type="none" w="med" len="med"/>
                      <a:tailEnd type="none" w="med" len="med"/>
                    </a:lnT>
                    <a:lnB w="12700" cap="flat" cmpd="sng" algn="ctr">
                      <a:solidFill>
                        <a:srgbClr val="696969"/>
                      </a:solidFill>
                      <a:prstDash val="solid"/>
                      <a:round/>
                      <a:headEnd type="none" w="med" len="med"/>
                      <a:tailEnd type="none" w="med" len="med"/>
                    </a:lnB>
                    <a:solidFill>
                      <a:srgbClr val="F1F1F1"/>
                    </a:solidFill>
                  </a:tcPr>
                </a:tc>
                <a:tc>
                  <a:txBody>
                    <a:bodyPr/>
                    <a:lstStyle/>
                    <a:p>
                      <a:pPr algn="ctr">
                        <a:buNone/>
                      </a:pPr>
                      <a:r>
                        <a:rPr lang="en-US" sz="1200" dirty="0" smtClean="0">
                          <a:solidFill>
                            <a:srgbClr val="0000EE"/>
                          </a:solidFill>
                        </a:rPr>
                        <a:t>2nd cell</a:t>
                      </a:r>
                      <a:endParaRPr lang="en-US" sz="1200" dirty="0"/>
                    </a:p>
                  </a:txBody>
                  <a:tcPr marL="88900" marR="88900" marT="88900" marB="88900">
                    <a:lnL w="12700" cap="flat" cmpd="sng" algn="ctr">
                      <a:solidFill>
                        <a:srgbClr val="696969"/>
                      </a:solidFill>
                      <a:prstDash val="solid"/>
                      <a:round/>
                      <a:headEnd type="none" w="med" len="med"/>
                      <a:tailEnd type="none" w="med" len="med"/>
                    </a:lnL>
                    <a:lnR w="12700" cap="flat" cmpd="sng" algn="ctr">
                      <a:solidFill>
                        <a:srgbClr val="696969"/>
                      </a:solidFill>
                      <a:prstDash val="solid"/>
                      <a:round/>
                      <a:headEnd type="none" w="med" len="med"/>
                      <a:tailEnd type="none" w="med" len="med"/>
                    </a:lnR>
                    <a:lnT w="12700" cap="flat" cmpd="sng" algn="ctr">
                      <a:solidFill>
                        <a:srgbClr val="696969"/>
                      </a:solidFill>
                      <a:prstDash val="solid"/>
                      <a:round/>
                      <a:headEnd type="none" w="med" len="med"/>
                      <a:tailEnd type="none" w="med" len="med"/>
                    </a:lnT>
                    <a:lnB w="12700" cap="flat" cmpd="sng" algn="ctr">
                      <a:solidFill>
                        <a:srgbClr val="696969"/>
                      </a:solidFill>
                      <a:prstDash val="solid"/>
                      <a:round/>
                      <a:headEnd type="none" w="med" len="med"/>
                      <a:tailEnd type="none" w="med" len="med"/>
                    </a:lnB>
                    <a:solidFill>
                      <a:srgbClr val="F1F1F1"/>
                    </a:solidFill>
                  </a:tcPr>
                </a:tc>
                <a:tc>
                  <a:txBody>
                    <a:bodyPr/>
                    <a:lstStyle/>
                    <a:p>
                      <a:pPr algn="l">
                        <a:buNone/>
                      </a:pPr>
                      <a:r>
                        <a:rPr lang="en-US" sz="1200" dirty="0" smtClean="0">
                          <a:solidFill>
                            <a:srgbClr val="0088CC"/>
                          </a:solidFill>
                        </a:rPr>
                        <a:t>3</a:t>
                      </a:r>
                      <a:endParaRPr lang="en-US" sz="1200" dirty="0"/>
                    </a:p>
                  </a:txBody>
                  <a:tcPr marL="88900" marR="88900" marT="88900" marB="88900">
                    <a:lnL w="12700" cap="flat" cmpd="sng" algn="ctr">
                      <a:solidFill>
                        <a:srgbClr val="696969"/>
                      </a:solidFill>
                      <a:prstDash val="solid"/>
                      <a:round/>
                      <a:headEnd type="none" w="med" len="med"/>
                      <a:tailEnd type="none" w="med" len="med"/>
                    </a:lnL>
                    <a:lnR w="12700" cap="flat" cmpd="sng" algn="ctr">
                      <a:solidFill>
                        <a:srgbClr val="696969"/>
                      </a:solidFill>
                      <a:prstDash val="solid"/>
                      <a:round/>
                      <a:headEnd type="none" w="med" len="med"/>
                      <a:tailEnd type="none" w="med" len="med"/>
                    </a:lnR>
                    <a:lnT w="12700" cap="flat" cmpd="sng" algn="ctr">
                      <a:solidFill>
                        <a:srgbClr val="696969"/>
                      </a:solidFill>
                      <a:prstDash val="solid"/>
                      <a:round/>
                      <a:headEnd type="none" w="med" len="med"/>
                      <a:tailEnd type="none" w="med" len="med"/>
                    </a:lnT>
                    <a:lnB w="12700" cap="flat" cmpd="sng" algn="ctr">
                      <a:solidFill>
                        <a:srgbClr val="696969"/>
                      </a:solidFill>
                      <a:prstDash val="solid"/>
                      <a:round/>
                      <a:headEnd type="none" w="med" len="med"/>
                      <a:tailEnd type="none" w="med" len="med"/>
                    </a:lnB>
                    <a:solidFill>
                      <a:srgbClr val="F1F1F1"/>
                    </a:solidFill>
                  </a:tcPr>
                </a:tc>
              </a:tr>
            </a:tbl>
          </a:graphicData>
        </a:graphic>
      </p:graphicFrame>
      <p:sp>
        <p:nvSpPr>
          <p:cNvPr id="13" name="Object 12"/>
          <p:cNvSpPr/>
          <p:nvPr/>
        </p:nvSpPr>
        <p:spPr>
          <a:xfrm>
            <a:off x="457200" y="3566160"/>
            <a:ext cx="3657600" cy="274320"/>
          </a:xfrm>
          <a:prstGeom prst="rect">
            <a:avLst/>
          </a:prstGeom>
          <a:solidFill>
            <a:srgbClr val="FFFFFF"/>
          </a:solidFill>
        </p:spPr>
        <p:txBody>
          <a:bodyPr wrap="square" rtlCol="0" anchor="ctr"/>
          <a:lstStyle/>
          <a:p>
            <a:pPr>
              <a:buNone/>
            </a:pPr>
            <a:r>
              <a:rPr lang="en-US" sz="1800" dirty="0" smtClean="0">
                <a:solidFill>
                  <a:srgbClr val="0088CC"/>
                </a:solidFill>
                <a:latin typeface="Arial" pitchFamily="34" charset="0"/>
                <a:ea typeface="Arial" pitchFamily="34" charset="-122"/>
                <a:cs typeface="Arial" pitchFamily="34" charset="-120"/>
              </a:rPr>
              <a:t>Complex Cell Border:</a:t>
            </a:r>
            <a:endParaRPr lang="en-US" dirty="0"/>
          </a:p>
        </p:txBody>
      </p:sp>
      <p:graphicFrame>
        <p:nvGraphicFramePr>
          <p:cNvPr id="381" name="Table 380"/>
          <p:cNvGraphicFramePr>
            <a:graphicFrameLocks noGrp="1"/>
          </p:cNvGraphicFramePr>
          <p:nvPr>
            <p:extLst>
              <p:ext uri="{D42A27DB-BD31-4B8C-83A1-F6EECF244321}">
                <p14:modId xmlns:p14="http://schemas.microsoft.com/office/powerpoint/2010/main" val="1579011935"/>
              </p:ext>
            </p:extLst>
          </p:nvPr>
        </p:nvGraphicFramePr>
        <p:xfrm>
          <a:off x="457200" y="3931920"/>
          <a:ext cx="11247120" cy="0"/>
        </p:xfrm>
        <a:graphic>
          <a:graphicData uri="http://schemas.openxmlformats.org/drawingml/2006/table">
            <a:tbl>
              <a:tblPr/>
              <a:tblGrid>
                <a:gridCol w="11247120"/>
              </a:tblGrid>
              <a:tr h="1371600">
                <a:tc>
                  <a:txBody>
                    <a:bodyPr/>
                    <a:lstStyle/>
                    <a:p>
                      <a:pPr algn="ctr">
                        <a:buNone/>
                      </a:pPr>
                      <a:r>
                        <a:rPr lang="en-US" sz="1800" dirty="0" smtClean="0">
                          <a:solidFill>
                            <a:srgbClr val="3D3D3D"/>
                          </a:solidFill>
                        </a:rPr>
                        <a:t>Borders!</a:t>
                      </a:r>
                      <a:endParaRPr lang="en-US" sz="1800" dirty="0"/>
                    </a:p>
                  </a:txBody>
                  <a:tcPr marL="38100" marR="38100" marT="38100" marB="38100" anchor="ctr">
                    <a:lnL w="88900" cap="flat" cmpd="sng" algn="ctr">
                      <a:solidFill>
                        <a:srgbClr val="9e9e9e"/>
                      </a:solidFill>
                    </a:lnL>
                    <a:lnR w="38100" cap="flat" cmpd="sng" algn="ctr">
                      <a:solidFill>
                        <a:srgbClr val="00ff00"/>
                      </a:solidFill>
                    </a:lnR>
                    <a:lnT w="12700" cap="flat" cmpd="sng" algn="ctr">
                      <a:solidFill>
                        <a:srgbClr val="FF0000"/>
                      </a:solidFill>
                    </a:lnT>
                    <a:lnB w="63500" cap="flat" cmpd="sng" algn="ctr">
                      <a:solidFill>
                        <a:srgbClr val="0000ff"/>
                      </a:solidFill>
                    </a:lnB>
                    <a:solidFill>
                      <a:srgbClr val="F5F5F5"/>
                    </a:solidFill>
                  </a:tcPr>
                </a:tc>
              </a:tr>
            </a:tbl>
          </a:graphicData>
        </a:graphic>
      </p:graphicFrame>
      <p:sp>
        <p:nvSpPr>
          <p:cNvPr id="15" name="Object 14"/>
          <p:cNvSpPr/>
          <p:nvPr/>
        </p:nvSpPr>
        <p:spPr>
          <a:xfrm>
            <a:off x="457200" y="5577840"/>
            <a:ext cx="3657600" cy="274320"/>
          </a:xfrm>
          <a:prstGeom prst="rect">
            <a:avLst/>
          </a:prstGeom>
          <a:solidFill>
            <a:srgbClr val="FFFFFF"/>
          </a:solidFill>
        </p:spPr>
        <p:txBody>
          <a:bodyPr wrap="square" rtlCol="0" anchor="ctr"/>
          <a:lstStyle/>
          <a:p>
            <a:pPr>
              <a:buNone/>
            </a:pPr>
            <a:r>
              <a:rPr lang="en-US" sz="1800" dirty="0" smtClean="0">
                <a:solidFill>
                  <a:srgbClr val="0088CC"/>
                </a:solidFill>
                <a:latin typeface="Arial" pitchFamily="34" charset="0"/>
                <a:ea typeface="Arial" pitchFamily="34" charset="-122"/>
                <a:cs typeface="Arial" pitchFamily="34" charset="-120"/>
              </a:rPr>
              <a:t>Escaped Invalid Chars:</a:t>
            </a:r>
            <a:endParaRPr lang="en-US" dirty="0"/>
          </a:p>
        </p:txBody>
      </p:sp>
      <p:graphicFrame>
        <p:nvGraphicFramePr>
          <p:cNvPr id="419" name="Table 418"/>
          <p:cNvGraphicFramePr>
            <a:graphicFrameLocks noGrp="1"/>
          </p:cNvGraphicFramePr>
          <p:nvPr>
            <p:extLst>
              <p:ext uri="{D42A27DB-BD31-4B8C-83A1-F6EECF244321}">
                <p14:modId xmlns:p14="http://schemas.microsoft.com/office/powerpoint/2010/main" val="1579011935"/>
              </p:ext>
            </p:extLst>
          </p:nvPr>
        </p:nvGraphicFramePr>
        <p:xfrm>
          <a:off x="457200" y="5943600"/>
          <a:ext cx="11247120" cy="0"/>
        </p:xfrm>
        <a:graphic>
          <a:graphicData uri="http://schemas.openxmlformats.org/drawingml/2006/table">
            <a:tbl>
              <a:tblPr/>
              <a:tblGrid>
                <a:gridCol w="1874520"/>
                <a:gridCol w="1874520"/>
                <a:gridCol w="1874520"/>
                <a:gridCol w="1874520"/>
                <a:gridCol w="1874520"/>
                <a:gridCol w="1874520"/>
              </a:tblGrid>
              <a:tr h="457200">
                <a:tc>
                  <a:txBody>
                    <a:bodyPr/>
                    <a:lstStyle/>
                    <a:p>
                      <a:pPr algn="ctr">
                        <a:buNone/>
                      </a:pPr>
                      <a:r>
                        <a:rPr lang="en-US" sz="1200" dirty="0" smtClean="0">
                          <a:solidFill>
                            <a:srgbClr val="3D3D3D"/>
                          </a:solidFill>
                        </a:rPr>
                        <a:t>&lt;</a:t>
                      </a:r>
                      <a:endParaRPr lang="en-US" sz="1200" dirty="0"/>
                    </a:p>
                  </a:txBody>
                  <a:tcPr marL="38100" marR="38100" marT="38100" marB="38100" anchor="ctr">
                    <a:lnL w="12700" cap="flat" cmpd="sng" algn="ctr">
                      <a:solidFill>
                        <a:srgbClr val="FFFFFF"/>
                      </a:solidFill>
                    </a:lnL>
                    <a:lnR w="12700" cap="flat" cmpd="sng" algn="ctr">
                      <a:solidFill>
                        <a:srgbClr val="FFFFFF"/>
                      </a:solidFill>
                    </a:lnR>
                    <a:lnT w="12700" cap="flat" cmpd="sng" algn="ctr">
                      <a:solidFill>
                        <a:srgbClr val="FFFFFF"/>
                      </a:solidFill>
                    </a:lnT>
                    <a:lnB w="12700" cap="flat" cmpd="sng" algn="ctr">
                      <a:solidFill>
                        <a:srgbClr val="FFFFFF"/>
                      </a:solidFill>
                    </a:lnB>
                    <a:solidFill>
                      <a:srgbClr val="F5F5F5"/>
                    </a:solidFill>
                  </a:tcPr>
                </a:tc>
                <a:tc>
                  <a:txBody>
                    <a:bodyPr/>
                    <a:lstStyle/>
                    <a:p>
                      <a:pPr algn="ctr">
                        <a:buNone/>
                      </a:pPr>
                      <a:r>
                        <a:rPr lang="en-US" sz="1200" dirty="0" smtClean="0">
                          <a:solidFill>
                            <a:srgbClr val="3D3D3D"/>
                          </a:solidFill>
                        </a:rPr>
                        <a:t>&gt;</a:t>
                      </a:r>
                      <a:endParaRPr lang="en-US" sz="1200" dirty="0"/>
                    </a:p>
                  </a:txBody>
                  <a:tcPr marL="38100" marR="38100" marT="38100" marB="38100" anchor="ctr">
                    <a:lnL w="12700" cap="flat" cmpd="sng" algn="ctr">
                      <a:solidFill>
                        <a:srgbClr val="FFFFFF"/>
                      </a:solidFill>
                    </a:lnL>
                    <a:lnR w="12700" cap="flat" cmpd="sng" algn="ctr">
                      <a:solidFill>
                        <a:srgbClr val="FFFFFF"/>
                      </a:solidFill>
                    </a:lnR>
                    <a:lnT w="12700" cap="flat" cmpd="sng" algn="ctr">
                      <a:solidFill>
                        <a:srgbClr val="FFFFFF"/>
                      </a:solidFill>
                    </a:lnT>
                    <a:lnB w="12700" cap="flat" cmpd="sng" algn="ctr">
                      <a:solidFill>
                        <a:srgbClr val="FFFFFF"/>
                      </a:solidFill>
                    </a:lnB>
                    <a:solidFill>
                      <a:srgbClr val="F5F5F5"/>
                    </a:solidFill>
                  </a:tcPr>
                </a:tc>
                <a:tc>
                  <a:txBody>
                    <a:bodyPr/>
                    <a:lstStyle/>
                    <a:p>
                      <a:pPr algn="ctr">
                        <a:buNone/>
                      </a:pPr>
                      <a:r>
                        <a:rPr lang="en-US" sz="1200" dirty="0" smtClean="0">
                          <a:solidFill>
                            <a:srgbClr val="3D3D3D"/>
                          </a:solidFill>
                        </a:rPr>
                        <a:t>"</a:t>
                      </a:r>
                      <a:endParaRPr lang="en-US" sz="1200" dirty="0"/>
                    </a:p>
                  </a:txBody>
                  <a:tcPr marL="38100" marR="38100" marT="38100" marB="38100" anchor="ctr">
                    <a:lnL w="12700" cap="flat" cmpd="sng" algn="ctr">
                      <a:solidFill>
                        <a:srgbClr val="FFFFFF"/>
                      </a:solidFill>
                    </a:lnL>
                    <a:lnR w="12700" cap="flat" cmpd="sng" algn="ctr">
                      <a:solidFill>
                        <a:srgbClr val="FFFFFF"/>
                      </a:solidFill>
                    </a:lnR>
                    <a:lnT w="12700" cap="flat" cmpd="sng" algn="ctr">
                      <a:solidFill>
                        <a:srgbClr val="FFFFFF"/>
                      </a:solidFill>
                    </a:lnT>
                    <a:lnB w="12700" cap="flat" cmpd="sng" algn="ctr">
                      <a:solidFill>
                        <a:srgbClr val="FFFFFF"/>
                      </a:solidFill>
                    </a:lnB>
                    <a:solidFill>
                      <a:srgbClr val="F5F5F5"/>
                    </a:solidFill>
                  </a:tcPr>
                </a:tc>
                <a:tc>
                  <a:txBody>
                    <a:bodyPr/>
                    <a:lstStyle/>
                    <a:p>
                      <a:pPr algn="ctr">
                        <a:buNone/>
                      </a:pPr>
                      <a:r>
                        <a:rPr lang="en-US" sz="1200" dirty="0" smtClean="0">
                          <a:solidFill>
                            <a:srgbClr val="3D3D3D"/>
                          </a:solidFill>
                        </a:rPr>
                        <a:t>'</a:t>
                      </a:r>
                      <a:endParaRPr lang="en-US" sz="1200" dirty="0"/>
                    </a:p>
                  </a:txBody>
                  <a:tcPr marL="38100" marR="38100" marT="38100" marB="38100" anchor="ctr">
                    <a:lnL w="12700" cap="flat" cmpd="sng" algn="ctr">
                      <a:solidFill>
                        <a:srgbClr val="FFFFFF"/>
                      </a:solidFill>
                    </a:lnL>
                    <a:lnR w="12700" cap="flat" cmpd="sng" algn="ctr">
                      <a:solidFill>
                        <a:srgbClr val="FFFFFF"/>
                      </a:solidFill>
                    </a:lnR>
                    <a:lnT w="12700" cap="flat" cmpd="sng" algn="ctr">
                      <a:solidFill>
                        <a:srgbClr val="FFFFFF"/>
                      </a:solidFill>
                    </a:lnT>
                    <a:lnB w="12700" cap="flat" cmpd="sng" algn="ctr">
                      <a:solidFill>
                        <a:srgbClr val="FFFFFF"/>
                      </a:solidFill>
                    </a:lnB>
                    <a:solidFill>
                      <a:srgbClr val="F5F5F5"/>
                    </a:solidFill>
                  </a:tcPr>
                </a:tc>
                <a:tc>
                  <a:txBody>
                    <a:bodyPr/>
                    <a:lstStyle/>
                    <a:p>
                      <a:pPr algn="ctr">
                        <a:buNone/>
                      </a:pPr>
                      <a:r>
                        <a:rPr lang="en-US" sz="1200" dirty="0" smtClean="0">
                          <a:solidFill>
                            <a:srgbClr val="3D3D3D"/>
                          </a:solidFill>
                        </a:rPr>
                        <a:t>&amp;</a:t>
                      </a:r>
                      <a:endParaRPr lang="en-US" sz="1200" dirty="0"/>
                    </a:p>
                  </a:txBody>
                  <a:tcPr marL="38100" marR="38100" marT="38100" marB="38100" anchor="ctr">
                    <a:lnL w="12700" cap="flat" cmpd="sng" algn="ctr">
                      <a:solidFill>
                        <a:srgbClr val="FFFFFF"/>
                      </a:solidFill>
                    </a:lnL>
                    <a:lnR w="12700" cap="flat" cmpd="sng" algn="ctr">
                      <a:solidFill>
                        <a:srgbClr val="FFFFFF"/>
                      </a:solidFill>
                    </a:lnR>
                    <a:lnT w="12700" cap="flat" cmpd="sng" algn="ctr">
                      <a:solidFill>
                        <a:srgbClr val="FFFFFF"/>
                      </a:solidFill>
                    </a:lnT>
                    <a:lnB w="12700" cap="flat" cmpd="sng" algn="ctr">
                      <a:solidFill>
                        <a:srgbClr val="FFFFFF"/>
                      </a:solidFill>
                    </a:lnB>
                    <a:solidFill>
                      <a:srgbClr val="F5F5F5"/>
                    </a:solidFill>
                  </a:tcPr>
                </a:tc>
                <a:tc>
                  <a:txBody>
                    <a:bodyPr/>
                    <a:lstStyle/>
                    <a:p>
                      <a:pPr algn="ctr">
                        <a:buNone/>
                      </a:pPr>
                      <a:r>
                        <a:rPr lang="en-US" sz="1200" dirty="0" smtClean="0">
                          <a:solidFill>
                            <a:srgbClr val="3D3D3D"/>
                          </a:solidFill>
                        </a:rPr>
                        <a:t>plain</a:t>
                      </a:r>
                      <a:endParaRPr lang="en-US" sz="1200" dirty="0"/>
                    </a:p>
                  </a:txBody>
                  <a:tcPr marL="38100" marR="38100" marT="38100" marB="38100" anchor="ctr">
                    <a:lnL w="12700" cap="flat" cmpd="sng" algn="ctr">
                      <a:solidFill>
                        <a:srgbClr val="FFFFFF"/>
                      </a:solidFill>
                    </a:lnL>
                    <a:lnR w="12700" cap="flat" cmpd="sng" algn="ctr">
                      <a:solidFill>
                        <a:srgbClr val="FFFFFF"/>
                      </a:solidFill>
                    </a:lnR>
                    <a:lnT w="12700" cap="flat" cmpd="sng" algn="ctr">
                      <a:solidFill>
                        <a:srgbClr val="FFFFFF"/>
                      </a:solidFill>
                    </a:lnT>
                    <a:lnB w="12700" cap="flat" cmpd="sng" algn="ctr">
                      <a:solidFill>
                        <a:srgbClr val="FFFFFF"/>
                      </a:solidFill>
                    </a:lnB>
                    <a:solidFill>
                      <a:srgbClr val="F5F5F5"/>
                    </a:solidFill>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graphicFrame>
        <p:nvGraphicFramePr>
          <p:cNvPr id="40" name="Table 39"/>
          <p:cNvGraphicFramePr>
            <a:graphicFrameLocks noGrp="1"/>
          </p:cNvGraphicFramePr>
          <p:nvPr>
            <p:extLst>
              <p:ext uri="{D42A27DB-BD31-4B8C-83A1-F6EECF244321}">
                <p14:modId xmlns:p14="http://schemas.microsoft.com/office/powerpoint/2010/main" val="1579011935"/>
              </p:ext>
            </p:extLst>
          </p:nvPr>
        </p:nvGraphicFramePr>
        <p:xfrm>
          <a:off x="365760" y="118872"/>
          <a:ext cx="11430000" cy="0"/>
        </p:xfrm>
        <a:graphic>
          <a:graphicData uri="http://schemas.openxmlformats.org/drawingml/2006/table">
            <a:tbl>
              <a:tblPr/>
              <a:tblGrid>
                <a:gridCol w="8229600"/>
                <a:gridCol w="3200400"/>
              </a:tblGrid>
              <a:tr h="0">
                <a:tc>
                  <a:txBody>
                    <a:bodyPr/>
                    <a:lstStyle/>
                    <a:p>
                      <a:pPr>
                        <a:buNone/>
                      </a:pPr>
                      <a:r>
                        <a:rPr lang="en-US" sz="1200" dirty="0" smtClean="0">
                          <a:solidFill>
                            <a:srgbClr val="9F9F9F"/>
                          </a:solidFill>
                        </a:rPr>
                        <a:t>Table Examples 5</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c>
                  <a:txBody>
                    <a:bodyPr/>
                    <a:lstStyle/>
                    <a:p>
                      <a:pPr algn="r">
                        <a:buNone/>
                      </a:pPr>
                      <a:r>
                        <a:rPr lang="en-US" sz="1200" dirty="0" smtClean="0">
                          <a:solidFill>
                            <a:srgbClr val="9F9F9F"/>
                          </a:solidFill>
                        </a:rPr>
                        <a:t>PptxGenJS</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sp>
        <p:nvSpPr>
          <p:cNvPr id="4" name="Object 3"/>
          <p:cNvSpPr/>
          <p:nvPr/>
        </p:nvSpPr>
        <p:spPr>
          <a:xfrm>
            <a:off x="457200" y="457200"/>
            <a:ext cx="11582400" cy="457200"/>
          </a:xfrm>
          <a:prstGeom prst="rect">
            <a:avLst/>
          </a:prstGeom>
          <a:noFill/>
        </p:spPr>
        <p:txBody>
          <a:bodyPr wrap="square" rtlCol="0" anchor="ctr"/>
          <a:lstStyle/>
          <a:p>
            <a:pPr>
              <a:buNone/>
            </a:pPr>
            <a:r>
              <a:rPr lang="en-US" sz="1400" dirty="0" smtClean="0">
                <a:solidFill>
                  <a:srgbClr val="000000"/>
                </a:solidFill>
              </a:rPr>
              <a:t>The following textbox and table cell use the same array of text/options objects, making word-level formatting familiar and consistent across the library.</a:t>
            </a:r>
            <a:endParaRPr lang="en-US" dirty="0"/>
          </a:p>
        </p:txBody>
      </p:sp>
      <p:sp>
        <p:nvSpPr>
          <p:cNvPr id="5" name="Object 4"/>
          <p:cNvSpPr/>
          <p:nvPr/>
        </p:nvSpPr>
        <p:spPr>
          <a:xfrm>
            <a:off x="914400" y="1005840"/>
            <a:ext cx="10058400" cy="1371600"/>
          </a:xfrm>
          <a:prstGeom prst="rect">
            <a:avLst/>
          </a:prstGeom>
          <a:solidFill>
            <a:srgbClr val="F1F1F1"/>
          </a:solidFill>
        </p:spPr>
        <p:txBody>
          <a:bodyPr wrap="square" rtlCol="0" anchor="ctr"/>
          <a:lstStyle/>
          <a:p>
            <a:pPr>
              <a:buNone/>
            </a:pPr>
            <a:r>
              <a:rPr lang="en-US" sz="1400" dirty="0" smtClean="0">
                <a:solidFill>
                  <a:srgbClr val="333333"/>
                </a:solidFill>
                <a:latin typeface="Courier" pitchFamily="34" charset="0"/>
                <a:ea typeface="Courier" pitchFamily="34" charset="-122"/>
                <a:cs typeface="Courier" pitchFamily="34" charset="-120"/>
              </a:rPr>
              <a:t>[
</a:t>
            </a:r>
            <a:r>
              <a:rPr lang="en-US" sz="1400" dirty="0" smtClean="0">
                <a:solidFill>
                  <a:srgbClr val="333333"/>
                </a:solidFill>
                <a:latin typeface="Courier" pitchFamily="34" charset="0"/>
                <a:ea typeface="Courier" pitchFamily="34" charset="-122"/>
                <a:cs typeface="Courier" pitchFamily="34" charset="-120"/>
              </a:rPr>
              <a:t/>
            </a:r>
            <a:r>
              <a:rPr lang="en-US" sz="1400" dirty="0" smtClean="0">
                <a:solidFill>
                  <a:srgbClr val="333333"/>
                </a:solidFill>
                <a:latin typeface="Courier" pitchFamily="34" charset="0"/>
                <a:ea typeface="Courier" pitchFamily="34" charset="-122"/>
                <a:cs typeface="Courier" pitchFamily="34" charset="-120"/>
              </a:rPr>
              <a:t>  { text:'1st line', options:{ fontSize:24, color:'99ABCC', align:'r', breakLine:true } },
</a:t>
            </a:r>
            <a:r>
              <a:rPr lang="en-US" sz="1400" dirty="0" smtClean="0">
                <a:solidFill>
                  <a:srgbClr val="333333"/>
                </a:solidFill>
                <a:latin typeface="Courier" pitchFamily="34" charset="0"/>
                <a:ea typeface="Courier" pitchFamily="34" charset="-122"/>
                <a:cs typeface="Courier" pitchFamily="34" charset="-120"/>
              </a:rPr>
              <a:t/>
            </a:r>
            <a:r>
              <a:rPr lang="en-US" sz="1400" dirty="0" smtClean="0">
                <a:solidFill>
                  <a:srgbClr val="333333"/>
                </a:solidFill>
                <a:latin typeface="Courier" pitchFamily="34" charset="0"/>
                <a:ea typeface="Courier" pitchFamily="34" charset="-122"/>
                <a:cs typeface="Courier" pitchFamily="34" charset="-120"/>
              </a:rPr>
              <a:t>  { text:'2nd line', options:{ fontSize:36, color:'FFFF00', align:'c', breakLine:true } },
</a:t>
            </a:r>
            <a:r>
              <a:rPr lang="en-US" sz="1400" dirty="0" smtClean="0">
                <a:solidFill>
                  <a:srgbClr val="333333"/>
                </a:solidFill>
                <a:latin typeface="Courier" pitchFamily="34" charset="0"/>
                <a:ea typeface="Courier" pitchFamily="34" charset="-122"/>
                <a:cs typeface="Courier" pitchFamily="34" charset="-120"/>
              </a:rPr>
              <a:t/>
            </a:r>
            <a:r>
              <a:rPr lang="en-US" sz="1400" dirty="0" smtClean="0">
                <a:solidFill>
                  <a:srgbClr val="333333"/>
                </a:solidFill>
                <a:latin typeface="Courier" pitchFamily="34" charset="0"/>
                <a:ea typeface="Courier" pitchFamily="34" charset="-122"/>
                <a:cs typeface="Courier" pitchFamily="34" charset="-120"/>
              </a:rPr>
              <a:t>  { text:'3rd line', options:{ fontSize:48, color:'0088CC', align:'l' } }
</a:t>
            </a:r>
            <a:r>
              <a:rPr lang="en-US" sz="1400" dirty="0" smtClean="0">
                <a:solidFill>
                  <a:srgbClr val="333333"/>
                </a:solidFill>
                <a:latin typeface="Courier" pitchFamily="34" charset="0"/>
                <a:ea typeface="Courier" pitchFamily="34" charset="-122"/>
                <a:cs typeface="Courier" pitchFamily="34" charset="-120"/>
              </a:rPr>
              <a:t/>
            </a:r>
            <a:r>
              <a:rPr lang="en-US" sz="1400" dirty="0" smtClean="0">
                <a:solidFill>
                  <a:srgbClr val="333333"/>
                </a:solidFill>
                <a:latin typeface="Courier" pitchFamily="34" charset="0"/>
                <a:ea typeface="Courier" pitchFamily="34" charset="-122"/>
                <a:cs typeface="Courier" pitchFamily="34" charset="-120"/>
              </a:rPr>
              <a:t>]
</a:t>
            </a:r>
            <a:r>
              <a:rPr lang="en-US" sz="1400" dirty="0" smtClean="0">
                <a:solidFill>
                  <a:srgbClr val="333333"/>
                </a:solidFill>
                <a:latin typeface="Courier" pitchFamily="34" charset="0"/>
                <a:ea typeface="Courier" pitchFamily="34" charset="-122"/>
                <a:cs typeface="Courier" pitchFamily="34" charset="-120"/>
              </a:rPr>
              <a:t/>
            </a:r>
            <a:endParaRPr lang="en-US" dirty="0"/>
          </a:p>
        </p:txBody>
      </p:sp>
      <p:sp>
        <p:nvSpPr>
          <p:cNvPr id="6" name="Object 5"/>
          <p:cNvSpPr/>
          <p:nvPr/>
        </p:nvSpPr>
        <p:spPr>
          <a:xfrm>
            <a:off x="914400" y="2560320"/>
            <a:ext cx="2743200" cy="274320"/>
          </a:xfrm>
          <a:prstGeom prst="rect">
            <a:avLst/>
          </a:prstGeom>
          <a:noFill/>
        </p:spPr>
        <p:txBody>
          <a:bodyPr wrap="square" rtlCol="0" anchor="ctr"/>
          <a:lstStyle/>
          <a:p>
            <a:pPr>
              <a:buNone/>
            </a:pPr>
            <a:r>
              <a:rPr lang="en-US" sz="1800" dirty="0" smtClean="0">
                <a:solidFill>
                  <a:srgbClr val="0088CC"/>
                </a:solidFill>
                <a:latin typeface="Arial" pitchFamily="34" charset="0"/>
                <a:ea typeface="Arial" pitchFamily="34" charset="-122"/>
                <a:cs typeface="Arial" pitchFamily="34" charset="-120"/>
              </a:rPr>
              <a:t>Textbox:</a:t>
            </a:r>
            <a:endParaRPr lang="en-US" dirty="0"/>
          </a:p>
        </p:txBody>
      </p:sp>
      <p:sp>
        <p:nvSpPr>
          <p:cNvPr id="7" name="Object 6"/>
          <p:cNvSpPr/>
          <p:nvPr/>
        </p:nvSpPr>
        <p:spPr>
          <a:xfrm>
            <a:off x="2286000" y="2560320"/>
            <a:ext cx="8229600" cy="1828800"/>
          </a:xfrm>
          <a:prstGeom prst="rect">
            <a:avLst/>
          </a:prstGeom>
          <a:solidFill>
            <a:srgbClr val="232323"/>
          </a:solidFill>
        </p:spPr>
        <p:txBody>
          <a:bodyPr wrap="square" rtlCol="0" anchor="ctr"/>
          <a:lstStyle/>
          <a:p>
            <a:pPr algn="r">
              <a:buNone/>
            </a:pPr>
            <a:r>
              <a:rPr lang="en-US" sz="2400" dirty="0" smtClean="0">
                <a:solidFill>
                  <a:srgbClr val="99ABCC"/>
                </a:solidFill>
              </a:rPr>
              <a:t>1st line</a:t>
            </a:r>
          </a:p>
          <a:p>
            <a:pPr algn="ctr">
              <a:buNone/>
            </a:pPr>
            <a:r>
              <a:rPr lang="en-US" sz="3600" dirty="0" smtClean="0">
                <a:solidFill>
                  <a:srgbClr val="FFFF00"/>
                </a:solidFill>
              </a:rPr>
              <a:t>2nd line</a:t>
            </a:r>
          </a:p>
          <a:p>
            <a:pPr algn="l">
              <a:buNone/>
            </a:pPr>
            <a:r>
              <a:rPr lang="en-US" sz="4800" dirty="0" smtClean="0">
                <a:solidFill>
                  <a:srgbClr val="0088CC"/>
                </a:solidFill>
              </a:rPr>
              <a:t>3rd line</a:t>
            </a:r>
            <a:endParaRPr lang="en-US" dirty="0"/>
          </a:p>
        </p:txBody>
      </p:sp>
      <p:sp>
        <p:nvSpPr>
          <p:cNvPr id="8" name="Object 7"/>
          <p:cNvSpPr/>
          <p:nvPr/>
        </p:nvSpPr>
        <p:spPr>
          <a:xfrm>
            <a:off x="914400" y="4572000"/>
            <a:ext cx="2743200" cy="274320"/>
          </a:xfrm>
          <a:prstGeom prst="rect">
            <a:avLst/>
          </a:prstGeom>
          <a:noFill/>
        </p:spPr>
        <p:txBody>
          <a:bodyPr wrap="square" rtlCol="0" anchor="ctr"/>
          <a:lstStyle/>
          <a:p>
            <a:pPr>
              <a:buNone/>
            </a:pPr>
            <a:r>
              <a:rPr lang="en-US" sz="1800" dirty="0" smtClean="0">
                <a:solidFill>
                  <a:srgbClr val="0088CC"/>
                </a:solidFill>
                <a:latin typeface="Arial" pitchFamily="34" charset="0"/>
                <a:ea typeface="Arial" pitchFamily="34" charset="-122"/>
                <a:cs typeface="Arial" pitchFamily="34" charset="-120"/>
              </a:rPr>
              <a:t>Table:</a:t>
            </a:r>
            <a:endParaRPr lang="en-US" dirty="0"/>
          </a:p>
        </p:txBody>
      </p:sp>
      <p:graphicFrame>
        <p:nvGraphicFramePr>
          <p:cNvPr id="79" name="Table 78"/>
          <p:cNvGraphicFramePr>
            <a:graphicFrameLocks noGrp="1"/>
          </p:cNvGraphicFramePr>
          <p:nvPr>
            <p:extLst>
              <p:ext uri="{D42A27DB-BD31-4B8C-83A1-F6EECF244321}">
                <p14:modId xmlns:p14="http://schemas.microsoft.com/office/powerpoint/2010/main" val="1579011935"/>
              </p:ext>
            </p:extLst>
          </p:nvPr>
        </p:nvGraphicFramePr>
        <p:xfrm>
          <a:off x="2286000" y="4572000"/>
          <a:ext cx="8229600" cy="1828800"/>
        </p:xfrm>
        <a:graphic>
          <a:graphicData uri="http://schemas.openxmlformats.org/drawingml/2006/table">
            <a:tbl>
              <a:tblPr/>
              <a:tblGrid>
                <a:gridCol w="1371600"/>
                <a:gridCol w="1371600"/>
                <a:gridCol w="5486400"/>
              </a:tblGrid>
              <a:tr h="1828800">
                <a:tc>
                  <a:txBody>
                    <a:bodyPr/>
                    <a:lstStyle/>
                    <a:p>
                      <a:pPr algn="ctr">
                        <a:buNone/>
                      </a:pPr>
                      <a:r>
                        <a:rPr lang="en-US" sz="1200" dirty="0" smtClean="0">
                          <a:solidFill>
                            <a:srgbClr val="000000"/>
                          </a:solidFill>
                          <a:latin typeface="Arial" pitchFamily="34" charset="0"/>
                          <a:ea typeface="Arial" pitchFamily="34" charset="-122"/>
                          <a:cs typeface="Arial" pitchFamily="34" charset="-120"/>
                        </a:rPr>
                        <a:t>Cell 1A</a:t>
                      </a:r>
                      <a:endParaRPr lang="en-US" sz="1200" dirty="0">
                        <a:latin typeface="Arial" charset="0"/>
                        <a:ea typeface="Arial" charset="0"/>
                        <a:cs typeface="Arial" charset="0"/>
                      </a:endParaRPr>
                    </a:p>
                  </a:txBody>
                  <a:tcPr marL="38100" marR="38100" marT="38100" marB="3810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1F1F1"/>
                    </a:solidFill>
                  </a:tcPr>
                </a:tc>
                <a:tc>
                  <a:txBody>
                    <a:bodyPr/>
                    <a:lstStyle/>
                    <a:p>
                      <a:pPr algn="ctr">
                        <a:buNone/>
                      </a:pPr>
                      <a:r>
                        <a:rPr lang="en-US" sz="1200" dirty="0" smtClean="0">
                          <a:solidFill>
                            <a:srgbClr val="000000"/>
                          </a:solidFill>
                          <a:latin typeface="Courier" pitchFamily="34" charset="0"/>
                          <a:ea typeface="Courier" pitchFamily="34" charset="-122"/>
                          <a:cs typeface="Courier" pitchFamily="34" charset="-120"/>
                        </a:rPr>
                        <a:t>Cell 1B</a:t>
                      </a:r>
                      <a:endParaRPr lang="en-US" sz="1200" dirty="0">
                        <a:latin typeface="Courier" charset="0"/>
                        <a:ea typeface="Courier" charset="0"/>
                        <a:cs typeface="Courier" charset="0"/>
                      </a:endParaRPr>
                    </a:p>
                  </a:txBody>
                  <a:tcPr marL="38100" marR="38100" marT="38100" marB="3810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1F1F1"/>
                    </a:solidFill>
                  </a:tcPr>
                </a:tc>
                <a:tc>
                  <a:txBody>
                    <a:bodyPr/>
                    <a:lstStyle/>
                    <a:p>
                      <a:pPr algn="r">
                        <a:buNone/>
                      </a:pPr>
                      <a:r>
                        <a:rPr lang="en-US" sz="2400" dirty="0" smtClean="0">
                          <a:solidFill>
                            <a:srgbClr val="99ABCC"/>
                          </a:solidFill>
                        </a:rPr>
                        <a:t>1st line</a:t>
                      </a:r>
                    </a:p>
                    <a:p>
                      <a:pPr algn="ctr">
                        <a:buNone/>
                      </a:pPr>
                      <a:r>
                        <a:rPr lang="en-US" sz="3600" dirty="0" smtClean="0">
                          <a:solidFill>
                            <a:srgbClr val="FFFF00"/>
                          </a:solidFill>
                        </a:rPr>
                        <a:t>2nd line</a:t>
                      </a:r>
                    </a:p>
                    <a:p>
                      <a:pPr algn="l">
                        <a:buNone/>
                      </a:pPr>
                      <a:r>
                        <a:rPr lang="en-US" sz="4800" dirty="0" smtClean="0">
                          <a:solidFill>
                            <a:srgbClr val="0088CC"/>
                          </a:solidFill>
                        </a:rPr>
                        <a:t>3rd line</a:t>
                      </a:r>
                      <a:endParaRPr lang="en-US" sz="1200" dirty="0"/>
                    </a:p>
                  </a:txBody>
                  <a:tcPr marL="38100" marR="38100" marT="38100" marB="3810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232323"/>
                    </a:solid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Object 2"/>
          <p:cNvSpPr/>
          <p:nvPr>
            <p:ph idx="103" type="title" hasCustomPrompt="1"/>
          </p:nvPr>
        </p:nvSpPr>
        <p:spPr>
          <a:xfrm>
            <a:off x="548640" y="182880"/>
            <a:ext cx="10972800" cy="914400"/>
          </a:xfrm>
          <a:prstGeom prst="rect">
            <a:avLst/>
          </a:prstGeom>
          <a:noFill/>
        </p:spPr>
        <p:txBody>
          <a:bodyPr wrap="square" rtlCol="0"/>
          <a:lstStyle/>
          <a:p>
            <a:pPr>
              <a:buNone/>
            </a:pPr>
            <a:r>
              <a:rPr lang="en-US" dirty="0" smtClean="0"/>
              <a:t>Image Placeholder</a:t>
            </a:r>
            <a:endParaRPr lang="en-US" dirty="0"/>
          </a:p>
        </p:txBody>
      </p:sp>
      <p:pic>
        <p:nvPicPr>
          <p:cNvPr id="4" name="Object 3" descr="../examples/images/cc_logo.jpg">    </p:cNvPr>
          <p:cNvPicPr>
            <a:picLocks noChangeAspect="1"/>
          </p:cNvPicPr>
          <p:nvPr>
            <p:ph idx="104" type="body" hasCustomPrompt="1"/>
          </p:nvPr>
        </p:nvPicPr>
        <p:blipFill>
          <a:blip r:embed="rId1"/>
          <a:stretch>
            <a:fillRect/>
          </a:stretch>
        </p:blipFill>
        <p:spPr>
          <a:xfrm>
            <a:off x="548640" y="1371600"/>
            <a:ext cx="10972800" cy="4800600"/>
          </a:xfrm>
          <a:prstGeom prst="rect">
            <a:avLst/>
          </a:prstGeom>
        </p:spPr>
      </p:pic>
      <p:sp>
        <p:nvSpPr>
          <p:cNvPr id="25" name="Slide Number Placeholder 24"/>
          <p:cNvSpPr>
            <a:spLocks noGrp="1"/>
          </p:cNvSpPr>
          <p:nvPr>
            <p:ph type="sldNum" sz="quarter" idx="4294967295"/>
          </p:nvPr>
        </p:nvSpPr>
        <p:spPr>
          <a:xfrm>
            <a:off x="548640" y="6492240"/>
            <a:ext cx="800000" cy="300000"/>
          </a:xfrm>
          <a:prstGeom prst="rect">
            <a:avLst/>
          </a:prstGeom>
          <a:extLst>
            <a:ext uri="{C572A759-6A51-4108-AA02-DFA0A04FC94B}">
              <ma14:wrappingTextBoxFlag xmlns:ma14="http://schemas.microsoft.com/office/mac/drawingml/2011/main" val="0"/>
            </a:ext>
          </a:extLst>
        </p:spPr>
        <p:txBody>
          <a:bodyPr/>
          <a:lstStyle>
            <a:lvl1pPr>
              <a:defRPr sz="1000">
                <a:solidFill>
                  <a:srgbClr val="FFFFFF"/>
                </a:solidFill>
                <a:latin typeface="Arial"/>
                <a:ea typeface="Arial"/>
                <a:cs typeface="Arial"/>
              </a:defRPr>
            </a:lvl1pPr>
          </a:lstStyle>
          <a:p>
            <a:fld id="{F7021451-1387-4CA6-816F-3879F97B5CBC}" type="slidenum">
              <a:rPr lang="en-US" smtClean="0"/>
              <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graphicFrame>
        <p:nvGraphicFramePr>
          <p:cNvPr id="41" name="Table 40"/>
          <p:cNvGraphicFramePr>
            <a:graphicFrameLocks noGrp="1"/>
          </p:cNvGraphicFramePr>
          <p:nvPr>
            <p:extLst>
              <p:ext uri="{D42A27DB-BD31-4B8C-83A1-F6EECF244321}">
                <p14:modId xmlns:p14="http://schemas.microsoft.com/office/powerpoint/2010/main" val="1579011935"/>
              </p:ext>
            </p:extLst>
          </p:nvPr>
        </p:nvGraphicFramePr>
        <p:xfrm>
          <a:off x="365760" y="118872"/>
          <a:ext cx="11430000" cy="0"/>
        </p:xfrm>
        <a:graphic>
          <a:graphicData uri="http://schemas.openxmlformats.org/drawingml/2006/table">
            <a:tbl>
              <a:tblPr/>
              <a:tblGrid>
                <a:gridCol w="8229600"/>
                <a:gridCol w="3200400"/>
              </a:tblGrid>
              <a:tr h="0">
                <a:tc>
                  <a:txBody>
                    <a:bodyPr/>
                    <a:lstStyle/>
                    <a:p>
                      <a:pPr>
                        <a:buNone/>
                      </a:pPr>
                      <a:r>
                        <a:rPr lang="en-US" sz="1200" dirty="0" smtClean="0">
                          <a:solidFill>
                            <a:srgbClr val="9F9F9F"/>
                          </a:solidFill>
                        </a:rPr>
                        <a:t>Table Examples 6</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c>
                  <a:txBody>
                    <a:bodyPr/>
                    <a:lstStyle/>
                    <a:p>
                      <a:pPr algn="r">
                        <a:buNone/>
                      </a:pPr>
                      <a:r>
                        <a:rPr lang="en-US" sz="1200" dirty="0" smtClean="0">
                          <a:solidFill>
                            <a:srgbClr val="9F9F9F"/>
                          </a:solidFill>
                        </a:rPr>
                        <a:t>PptxGenJS</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sp>
        <p:nvSpPr>
          <p:cNvPr id="4" name="Object 3"/>
          <p:cNvSpPr/>
          <p:nvPr/>
        </p:nvSpPr>
        <p:spPr>
          <a:xfrm>
            <a:off x="457200" y="640080"/>
            <a:ext cx="3657600" cy="274320"/>
          </a:xfrm>
          <a:prstGeom prst="rect">
            <a:avLst/>
          </a:prstGeom>
          <a:solidFill>
            <a:srgbClr val="FFFFFF"/>
          </a:solidFill>
        </p:spPr>
        <p:txBody>
          <a:bodyPr wrap="square" rtlCol="0" anchor="ctr"/>
          <a:lstStyle/>
          <a:p>
            <a:pPr>
              <a:buNone/>
            </a:pPr>
            <a:r>
              <a:rPr lang="en-US" sz="1800" dirty="0" smtClean="0">
                <a:solidFill>
                  <a:srgbClr val="0088CC"/>
                </a:solidFill>
                <a:latin typeface="Arial" pitchFamily="34" charset="0"/>
                <a:ea typeface="Arial" pitchFamily="34" charset="-122"/>
                <a:cs typeface="Arial" pitchFamily="34" charset="-120"/>
              </a:rPr>
              <a:t>Table Cell Word-Level Formatting:</a:t>
            </a:r>
            <a:endParaRPr lang="en-US" dirty="0"/>
          </a:p>
        </p:txBody>
      </p:sp>
      <p:graphicFrame>
        <p:nvGraphicFramePr>
          <p:cNvPr id="81" name="Table 80"/>
          <p:cNvGraphicFramePr>
            <a:graphicFrameLocks noGrp="1"/>
          </p:cNvGraphicFramePr>
          <p:nvPr>
            <p:extLst>
              <p:ext uri="{D42A27DB-BD31-4B8C-83A1-F6EECF244321}">
                <p14:modId xmlns:p14="http://schemas.microsoft.com/office/powerpoint/2010/main" val="1579011935"/>
              </p:ext>
            </p:extLst>
          </p:nvPr>
        </p:nvGraphicFramePr>
        <p:xfrm>
          <a:off x="548640" y="1143000"/>
          <a:ext cx="10972800" cy="2743200"/>
        </p:xfrm>
        <a:graphic>
          <a:graphicData uri="http://schemas.openxmlformats.org/drawingml/2006/table">
            <a:tbl>
              <a:tblPr/>
              <a:tblGrid>
                <a:gridCol w="2743200"/>
                <a:gridCol w="2743200"/>
                <a:gridCol w="2743200"/>
                <a:gridCol w="2743200"/>
              </a:tblGrid>
              <a:tr h="2743200">
                <a:tc>
                  <a:txBody>
                    <a:bodyPr/>
                    <a:lstStyle/>
                    <a:p>
                      <a:pPr>
                        <a:buNone/>
                      </a:pPr>
                      <a:r>
                        <a:rPr lang="en-US" sz="2400" dirty="0" smtClean="0">
                          <a:solidFill>
                            <a:srgbClr val="0088cc"/>
                          </a:solidFill>
                        </a:rPr>
                        <a:t>Cell 1A</a:t>
                      </a:r>
                      <a:endParaRPr lang="en-US" sz="2400" dirty="0"/>
                    </a:p>
                  </a:txBody>
                  <a:tcPr marL="38100" marR="38100" marT="38100" marB="3810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1F1F1"/>
                    </a:solidFill>
                  </a:tcPr>
                </a:tc>
                <a:tc>
                  <a:txBody>
                    <a:bodyPr/>
                    <a:lstStyle/>
                    <a:p>
                      <a:pPr>
                        <a:buNone/>
                      </a:pPr>
                      <a:r>
                        <a:rPr lang="en-US" sz="2400" dirty="0" smtClean="0">
                          <a:solidFill>
                            <a:srgbClr val="FF0000"/>
                          </a:solidFill>
                        </a:rPr>
                        <a:t>Red </a:t>
                      </a:r>
                      <a:r>
                        <a:rPr lang="en-US" sz="2400" dirty="0" smtClean="0">
                          <a:solidFill>
                            <a:srgbClr val="00FF00"/>
                          </a:solidFill>
                        </a:rPr>
                        <a:t>Green </a:t>
                      </a:r>
                      <a:r>
                        <a:rPr lang="en-US" sz="2400" dirty="0" smtClean="0">
                          <a:solidFill>
                            <a:srgbClr val="0000FF"/>
                          </a:solidFill>
                        </a:rPr>
                        <a:t>Blue</a:t>
                      </a:r>
                      <a:endParaRPr lang="en-US" sz="2400" dirty="0"/>
                    </a:p>
                  </a:txBody>
                  <a:tcPr marL="38100" marR="38100" marT="38100" marB="3810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1F1F1"/>
                    </a:solidFill>
                  </a:tcPr>
                </a:tc>
                <a:tc>
                  <a:txBody>
                    <a:bodyPr/>
                    <a:lstStyle/>
                    <a:p>
                      <a:pPr marL="342900" indent="-342900">
                        <a:buSzPct val="100000"/>
                        <a:buChar char="•"/>
                      </a:pPr>
                      <a:r>
                        <a:rPr lang="en-US" sz="2400" dirty="0" smtClean="0">
                          <a:solidFill>
                            <a:srgbClr val="0088cc"/>
                          </a:solidFill>
                        </a:rPr>
                        <a:t>Bullets</a:t>
                      </a:r>
                    </a:p>
                    <a:p>
                      <a:pPr marL="342900" indent="-342900">
                        <a:buSzPct val="100000"/>
                        <a:buChar char="•"/>
                      </a:pPr>
                      <a:r>
                        <a:rPr lang="en-US" sz="2400" dirty="0" smtClean="0">
                          <a:solidFill>
                            <a:srgbClr val="0088cc"/>
                          </a:solidFill>
                        </a:rPr>
                        <a:t>Bullets</a:t>
                      </a:r>
                    </a:p>
                    <a:p>
                      <a:pPr marL="342900" indent="-342900">
                        <a:buSzPct val="100000"/>
                        <a:buChar char="•"/>
                      </a:pPr>
                      <a:r>
                        <a:rPr lang="en-US" sz="2400" dirty="0" smtClean="0">
                          <a:solidFill>
                            <a:srgbClr val="0088cc"/>
                          </a:solidFill>
                        </a:rPr>
                        <a:t>Bullets</a:t>
                      </a:r>
                      <a:endParaRPr lang="en-US" sz="2400" dirty="0"/>
                    </a:p>
                  </a:txBody>
                  <a:tcPr marL="38100" marR="38100" marT="38100" marB="3810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1F1F1"/>
                    </a:solidFill>
                  </a:tcPr>
                </a:tc>
                <a:tc>
                  <a:txBody>
                    <a:bodyPr/>
                    <a:lstStyle/>
                    <a:p>
                      <a:pPr marL="342900" indent="-342900">
                        <a:buSzPct val="100000"/>
                        <a:buFont typeface="+mj-lt"/>
                        <a:buAutoNum type="arabicPeriod"/>
                      </a:pPr>
                      <a:r>
                        <a:rPr lang="en-US" sz="2400" dirty="0" smtClean="0">
                          <a:solidFill>
                            <a:srgbClr val="0088cc"/>
                          </a:solidFill>
                        </a:rPr>
                        <a:t>Numbers</a:t>
                      </a:r>
                    </a:p>
                    <a:p>
                      <a:pPr marL="342900" indent="-342900">
                        <a:buSzPct val="100000"/>
                        <a:buFont typeface="+mj-lt"/>
                        <a:buAutoNum type="arabicPeriod"/>
                      </a:pPr>
                      <a:r>
                        <a:rPr lang="en-US" sz="2400" dirty="0" smtClean="0">
                          <a:solidFill>
                            <a:srgbClr val="0088cc"/>
                          </a:solidFill>
                        </a:rPr>
                        <a:t>Numbers</a:t>
                      </a:r>
                    </a:p>
                    <a:p>
                      <a:pPr marL="342900" indent="-342900">
                        <a:buSzPct val="100000"/>
                        <a:buFont typeface="+mj-lt"/>
                        <a:buAutoNum type="arabicPeriod"/>
                      </a:pPr>
                      <a:r>
                        <a:rPr lang="en-US" sz="2400" dirty="0" smtClean="0">
                          <a:solidFill>
                            <a:srgbClr val="0088cc"/>
                          </a:solidFill>
                        </a:rPr>
                        <a:t>Numbers</a:t>
                      </a:r>
                      <a:endParaRPr lang="en-US" sz="2400" dirty="0"/>
                    </a:p>
                  </a:txBody>
                  <a:tcPr marL="38100" marR="38100" marT="38100" marB="38100" anchor="b">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1F1F1"/>
                    </a:solidFill>
                  </a:tcPr>
                </a:tc>
              </a:tr>
            </a:tbl>
          </a:graphicData>
        </a:graphic>
      </p:graphicFrame>
      <p:graphicFrame>
        <p:nvGraphicFramePr>
          <p:cNvPr id="121" name="Table 120"/>
          <p:cNvGraphicFramePr>
            <a:graphicFrameLocks noGrp="1"/>
          </p:cNvGraphicFramePr>
          <p:nvPr>
            <p:extLst>
              <p:ext uri="{D42A27DB-BD31-4B8C-83A1-F6EECF244321}">
                <p14:modId xmlns:p14="http://schemas.microsoft.com/office/powerpoint/2010/main" val="1579011935"/>
              </p:ext>
            </p:extLst>
          </p:nvPr>
        </p:nvGraphicFramePr>
        <p:xfrm>
          <a:off x="548640" y="4343400"/>
          <a:ext cx="10972800" cy="1828800"/>
        </p:xfrm>
        <a:graphic>
          <a:graphicData uri="http://schemas.openxmlformats.org/drawingml/2006/table">
            <a:tbl>
              <a:tblPr/>
              <a:tblGrid>
                <a:gridCol w="7315200"/>
                <a:gridCol w="1828800"/>
                <a:gridCol w="1828800"/>
              </a:tblGrid>
              <a:tr h="1828800">
                <a:tc>
                  <a:txBody>
                    <a:bodyPr/>
                    <a:lstStyle/>
                    <a:p>
                      <a:pPr marL="342900" indent="-342900">
                        <a:buSzPct val="100000"/>
                        <a:buChar char="★"/>
                      </a:pPr>
                      <a:r>
                        <a:rPr lang="en-US" sz="2400" dirty="0" smtClean="0">
                          <a:solidFill>
                            <a:srgbClr val="CC0000"/>
                          </a:solidFill>
                        </a:rPr>
                        <a:t>I am a text object with bullets </a:t>
                      </a:r>
                    </a:p>
                    <a:p>
                      <a:pPr marL="342900" indent="-342900">
                        <a:buSzPct val="100000"/>
                        <a:buChar char="►"/>
                      </a:pPr>
                      <a:r>
                        <a:rPr lang="en-US" sz="2400" dirty="0" smtClean="0">
                          <a:solidFill>
                            <a:srgbClr val="00CD00"/>
                          </a:solidFill>
                        </a:rPr>
                        <a:t>and i am the next text object</a:t>
                      </a:r>
                    </a:p>
                    <a:p>
                      <a:pPr marL="342900" indent="-342900">
                        <a:buSzPct val="100000"/>
                        <a:buChar char="•"/>
                      </a:pPr>
                      <a:r>
                        <a:rPr lang="en-US" sz="2400" dirty="0" smtClean="0">
                          <a:solidFill>
                            <a:srgbClr val="0000AB"/>
                          </a:solidFill>
                        </a:rPr>
                        <a:t>Final text object w/ bullet:true</a:t>
                      </a:r>
                      <a:endParaRPr lang="en-US" sz="2400" dirty="0"/>
                    </a:p>
                  </a:txBody>
                  <a:tcPr marL="38100" marR="38100" marT="38100" marB="3810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1F1F1"/>
                    </a:solidFill>
                  </a:tcPr>
                </a:tc>
                <a:tc>
                  <a:txBody>
                    <a:bodyPr/>
                    <a:lstStyle/>
                    <a:p>
                      <a:pPr algn="l">
                        <a:buNone/>
                      </a:pPr>
                      <a:r>
                        <a:rPr lang="en-US" sz="3600" dirty="0" smtClean="0">
                          <a:solidFill>
                            <a:srgbClr val="000000"/>
                          </a:solidFill>
                        </a:rPr>
                        <a:t>Cell</a:t>
                      </a:r>
                    </a:p>
                    <a:p>
                      <a:pPr algn="r">
                        <a:buNone/>
                      </a:pPr>
                      <a:r>
                        <a:rPr lang="en-US" sz="6000" dirty="0" smtClean="0">
                          <a:solidFill>
                            <a:srgbClr val="CD0101"/>
                          </a:solidFill>
                        </a:rPr>
                        <a:t>#2</a:t>
                      </a:r>
                      <a:endParaRPr lang="en-US" sz="2400" dirty="0"/>
                    </a:p>
                  </a:txBody>
                  <a:tcPr marL="38100" marR="38100" marT="38100" marB="3810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1F1F1"/>
                    </a:solidFill>
                  </a:tcPr>
                </a:tc>
                <a:tc>
                  <a:txBody>
                    <a:bodyPr/>
                    <a:lstStyle/>
                    <a:p>
                      <a:pPr>
                        <a:buNone/>
                      </a:pPr>
                      <a:r>
                        <a:rPr lang="en-US" sz="3600" dirty="0" smtClean="0">
                          <a:solidFill>
                            <a:srgbClr val="dd0000"/>
                          </a:solidFill>
                          <a:latin typeface="Courier" pitchFamily="34" charset="0"/>
                          <a:ea typeface="Courier" pitchFamily="34" charset="-122"/>
                          <a:cs typeface="Courier" pitchFamily="34" charset="-120"/>
                        </a:rPr>
                        <a:t>Cell
</a:t>
                      </a:r>
                      <a:r>
                        <a:rPr lang="en-US" sz="3600" dirty="0" smtClean="0">
                          <a:solidFill>
                            <a:srgbClr val="dd0000"/>
                          </a:solidFill>
                          <a:latin typeface="Courier" pitchFamily="34" charset="0"/>
                          <a:ea typeface="Courier" pitchFamily="34" charset="-122"/>
                          <a:cs typeface="Courier" pitchFamily="34" charset="-120"/>
                        </a:rPr>
                        <a:t/>
                      </a:r>
                      <a:r>
                        <a:rPr lang="en-US" sz="6000" dirty="0" smtClean="0">
                          <a:solidFill>
                            <a:srgbClr val="8648cd"/>
                          </a:solidFill>
                        </a:rPr>
                        <a:t>#</a:t>
                      </a:r>
                      <a:r>
                        <a:rPr lang="en-US" sz="6000" dirty="0" smtClean="0">
                          <a:solidFill>
                            <a:srgbClr val="33ccef"/>
                          </a:solidFill>
                        </a:rPr>
                        <a:t>3</a:t>
                      </a:r>
                      <a:endParaRPr lang="en-US" sz="2400" dirty="0"/>
                    </a:p>
                  </a:txBody>
                  <a:tcPr marL="38100" marR="38100" marT="38100" marB="3810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1F1F1"/>
                    </a:solidFill>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sp>
        <p:nvSpPr>
          <p:cNvPr id="3" name="Object 2"/>
          <p:cNvSpPr/>
          <p:nvPr/>
        </p:nvSpPr>
        <p:spPr>
          <a:xfrm>
            <a:off x="457200" y="118872"/>
            <a:ext cx="10972800" cy="274320"/>
          </a:xfrm>
          <a:prstGeom prst="rect">
            <a:avLst/>
          </a:prstGeom>
          <a:noFill/>
        </p:spPr>
        <p:txBody>
          <a:bodyPr wrap="square" rtlCol="0" anchor="ctr"/>
          <a:lstStyle/>
          <a:p>
            <a:pPr>
              <a:buNone/>
            </a:pPr>
            <a:r>
              <a:rPr lang="en-US" b="1" sz="1400" dirty="0" smtClean="0">
                <a:solidFill>
                  <a:srgbClr val="0088CC"/>
                </a:solidFill>
              </a:rPr>
              <a:t>Table Examples: </a:t>
            </a:r>
            <a:r>
              <a:rPr lang="en-US" sz="1300" dirty="0" smtClean="0">
                <a:solidFill>
                  <a:srgbClr val="9F9F9F"/>
                </a:solidFill>
              </a:rPr>
              <a:t>Auto-Paging Example</a:t>
            </a:r>
            <a:endParaRPr lang="en-US" dirty="0"/>
          </a:p>
        </p:txBody>
      </p:sp>
      <p:graphicFrame>
        <p:nvGraphicFramePr>
          <p:cNvPr id="42" name="Table 41"/>
          <p:cNvGraphicFramePr>
            <a:graphicFrameLocks noGrp="1"/>
          </p:cNvGraphicFramePr>
          <p:nvPr>
            <p:extLst>
              <p:ext uri="{D42A27DB-BD31-4B8C-83A1-F6EECF244321}">
                <p14:modId xmlns:p14="http://schemas.microsoft.com/office/powerpoint/2010/main" val="1579011935"/>
              </p:ext>
            </p:extLst>
          </p:nvPr>
        </p:nvGraphicFramePr>
        <p:xfrm>
          <a:off x="457200" y="548640"/>
          <a:ext cx="9144000" cy="0"/>
        </p:xfrm>
        <a:graphic>
          <a:graphicData uri="http://schemas.openxmlformats.org/drawingml/2006/table">
            <a:tbl>
              <a:tblPr/>
              <a:tblGrid>
                <a:gridCol w="685800"/>
                <a:gridCol w="1600200"/>
                <a:gridCol w="9144000"/>
              </a:tblGrid>
              <a:tr h="0">
                <a:tc>
                  <a:txBody>
                    <a:bodyPr/>
                    <a:lstStyle/>
                    <a:p>
                      <a:pPr>
                        <a:buNone/>
                      </a:pPr>
                      <a:r>
                        <a:rPr lang="en-US" sz="1200" dirty="0" smtClean="0">
                          <a:solidFill>
                            <a:srgbClr val="000000"/>
                          </a:solidFill>
                        </a:rPr>
                        <a:t/>
                      </a:r>
                      <a:endParaRPr lang="en-US" sz="1200" dirty="0"/>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Markiplier</a:t>
                      </a:r>
                      <a:endParaRPr lang="en-US" sz="1200" dirty="0"/>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Lorem ipsum dolor sit amet, consectetur adipiscing elit. Proin condimentum dignissim velit vel luctu</a:t>
                      </a:r>
                      <a:endParaRPr lang="en-US" sz="1200" dirty="0"/>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1</a:t>
                      </a:r>
                      <a:endParaRPr lang="en-US" sz="1200" dirty="0"/>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Jack</a:t>
                      </a:r>
                      <a:endParaRPr lang="en-US" sz="1200" dirty="0"/>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s. Donec feugiat ipsum quis tempus blandit. Donec mattis mauris vel est dictum interdum. Pellentesqu</a:t>
                      </a:r>
                      <a:endParaRPr lang="en-US" sz="1200" dirty="0"/>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2</a:t>
                      </a:r>
                      <a:endParaRPr lang="en-US" sz="1200" dirty="0"/>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Brian</a:t>
                      </a:r>
                      <a:endParaRPr lang="en-US" sz="1200" dirty="0"/>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e imperdiet nibh vitae porta ornare. Fusce non nisl lacus. Curabitur ut mattis dui. Ut pulvinar urna velit, vitae aliquam neque pulvinar eu. Fusce eget tellus eu lorem finibus mattis. Nunc blandit con</a:t>
                      </a:r>
                      <a:endParaRPr lang="en-US" sz="1200" dirty="0"/>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3</a:t>
                      </a:r>
                      <a:endParaRPr lang="en-US" sz="1200" dirty="0"/>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Paul</a:t>
                      </a:r>
                      <a:endParaRPr lang="en-US" sz="1200" dirty="0"/>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velit, vitae aliquam neque pulvinar eu. Fusce eget tellus eu lorem finibus mattis. Nunc blandit consequat arcu. Ut sed pharetra tortor, nec finibus ipsum. Pellentesque a est vitae ligula imperdiet rhoncus. Ut quis hendrerit tellus. Phasellus non malesuada mi. Suspendisse ullamcorper tristique odio</a:t>
                      </a:r>
                      <a:endParaRPr lang="en-US" sz="1200" dirty="0"/>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4</a:t>
                      </a:r>
                      <a:endParaRPr lang="en-US" sz="1200" dirty="0"/>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Ev</a:t>
                      </a:r>
                      <a:endParaRPr lang="en-US" sz="1200" dirty="0"/>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sequat arcu. Ut sed pharetra tortor, nec finibus ipsum. Pellentesque a est vitae ligula imperdiet rhoncus. Ut quis hendrerit tellus. Phasellus non malesuada mi. Suspendisse ullamcorper tristique odio fermentum elementum. Phasellus mattis mollis mauris, non mattis ligula dapibus quis. Quisque pretium metus massa. Curabitur condimentum consequat felis, id rutrum velit cursus vel. Proin nulla est, po</a:t>
                      </a:r>
                      <a:endParaRPr lang="en-US" sz="1200" dirty="0"/>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5</a:t>
                      </a:r>
                      <a:endParaRPr lang="en-US" sz="1200" dirty="0"/>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Ann</a:t>
                      </a:r>
                      <a:endParaRPr lang="en-US" sz="1200" dirty="0"/>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oncus. Ut quis hendrerit tellus. Phasellus non malesuada mi. Suspendisse ullamcorper tristique odio fermentum elementum. Phasellus mattis mollis mauris, non mattis ligula dapibus quis. Quisque pretium 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Nunc</a:t>
                      </a:r>
                      <a:endParaRPr lang="en-US" sz="1200" dirty="0"/>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6</a:t>
                      </a:r>
                      <a:endParaRPr lang="en-US" sz="1200" dirty="0"/>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Michelle</a:t>
                      </a:r>
                      <a:endParaRPr lang="en-US" sz="1200" dirty="0"/>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fermentum elementum. Phasellus mattis mollis mauris, non mattis ligula dapibus quis. Quisque pretium 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t>
                      </a:r>
                      <a:endParaRPr lang="en-US" sz="1200" dirty="0"/>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7</a:t>
                      </a:r>
                      <a:endParaRPr lang="en-US" sz="1200" dirty="0"/>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Jenny</a:t>
                      </a:r>
                      <a:endParaRPr lang="en-US" sz="1200" dirty="0"/>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amet. Vivamus sapien augue, p</a:t>
                      </a:r>
                      <a:endParaRPr lang="en-US" sz="1200" dirty="0"/>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graphicFrame>
        <p:nvGraphicFramePr>
          <p:cNvPr id="43" name="Table 42"/>
          <p:cNvGraphicFramePr>
            <a:graphicFrameLocks noGrp="1"/>
          </p:cNvGraphicFramePr>
          <p:nvPr>
            <p:extLst>
              <p:ext uri="{D42A27DB-BD31-4B8C-83A1-F6EECF244321}">
                <p14:modId xmlns:p14="http://schemas.microsoft.com/office/powerpoint/2010/main" val="1579011935"/>
              </p:ext>
            </p:extLst>
          </p:nvPr>
        </p:nvGraphicFramePr>
        <p:xfrm>
          <a:off x="457200" y="457200"/>
          <a:ext cx="9144000" cy="0"/>
        </p:xfrm>
        <a:graphic>
          <a:graphicData uri="http://schemas.openxmlformats.org/drawingml/2006/table">
            <a:tbl>
              <a:tblPr/>
              <a:tblGrid>
                <a:gridCol w="685800"/>
                <a:gridCol w="1600200"/>
                <a:gridCol w="9144000"/>
              </a:tblGrid>
              <a:tr h="0">
                <a:tc>
                  <a:txBody>
                    <a:bodyPr/>
                    <a:lstStyle/>
                    <a:p>
                      <a:pPr>
                        <a:buNone/>
                      </a:pPr>
                      <a:r>
                        <a:rPr lang="en-US" sz="1200" dirty="0" smtClean="0">
                          <a:solidFill>
                            <a:srgbClr val="000000"/>
                          </a:solidFill>
                        </a:rPr>
                        <a:t>8</a:t>
                      </a:r>
                      <a:endParaRPr lang="en-US" sz="1200" dirty="0"/>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Lara</a:t>
                      </a:r>
                      <a:endParaRPr lang="en-US" sz="1200" dirty="0"/>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amet. Vivamus sapien augue, porta sed tortor ut, molestie ornare nisl. Nullam sed mi turpis. Donec sed finibus risus. Nunc interdum semper mauris quis vehicula. Phasellus in nisl faucibus, pellentesque massa vel, faucibus urna. P</a:t>
                      </a:r>
                      <a:endParaRPr lang="en-US" sz="1200" dirty="0"/>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9</a:t>
                      </a:r>
                      <a:endParaRPr lang="en-US" sz="1200" dirty="0"/>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Kathryn</a:t>
                      </a:r>
                      <a:endParaRPr lang="en-US" sz="1200" dirty="0"/>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amet. Vivamus sapien augue, porta sed tortor ut, molestie ornare nisl. Nullam sed mi turpis. Donec sed finibus risus. Nunc interdum semper mauris quis vehicula. Phasellus in nisl faucibus, pellentesque massa vel, faucibus urna. Proin sed tortor lorem. Curabitur eu nisi semper, placerat tellus sed, varius nulla. Etiam luctus ac purus nec aliquet. Phasellus nisl metus, dictum ultricies justo a, laoreet consectetur risus. Vestib</a:t>
                      </a:r>
                      <a:endParaRPr lang="en-US" sz="1200" dirty="0"/>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spTree>
      <p:nvGrpSpPr>
        <p:cNvPr id="1" name=""/>
        <p:cNvGrpSpPr/>
        <p:nvPr/>
      </p:nvGrpSpPr>
      <p:grpSpPr>
        <a:xfrm>
          <a:off x="0" y="0"/>
          <a:ext cx="0" cy="0"/>
          <a:chOff x="0" y="0"/>
          <a:chExt cx="0" cy="0"/>
        </a:xfrm>
      </p:grpSpPr>
      <p:sp>
        <p:nvSpPr>
          <p:cNvPr id="2" name="Object 1"/>
          <p:cNvSpPr/>
          <p:nvPr/>
        </p:nvSpPr>
        <p:spPr>
          <a:xfrm>
            <a:off x="457200" y="118872"/>
            <a:ext cx="10972800" cy="274320"/>
          </a:xfrm>
          <a:prstGeom prst="rect">
            <a:avLst/>
          </a:prstGeom>
          <a:noFill/>
        </p:spPr>
        <p:txBody>
          <a:bodyPr wrap="square" rtlCol="0" anchor="ctr"/>
          <a:lstStyle/>
          <a:p>
            <a:pPr>
              <a:buNone/>
            </a:pPr>
            <a:r>
              <a:rPr lang="en-US" b="1" sz="1400" dirty="0" smtClean="0">
                <a:solidFill>
                  <a:srgbClr val="0088CC"/>
                </a:solidFill>
              </a:rPr>
              <a:t>Table Examples: </a:t>
            </a:r>
            <a:r>
              <a:rPr lang="en-US" sz="1300" dirty="0" smtClean="0">
                <a:solidFill>
                  <a:srgbClr val="9F9F9F"/>
                </a:solidFill>
              </a:rPr>
              <a:t>Smaller Table Area</a:t>
            </a:r>
            <a:endParaRPr lang="en-US" dirty="0"/>
          </a:p>
        </p:txBody>
      </p:sp>
      <p:graphicFrame>
        <p:nvGraphicFramePr>
          <p:cNvPr id="44" name="Table 43"/>
          <p:cNvGraphicFramePr>
            <a:graphicFrameLocks noGrp="1"/>
          </p:cNvGraphicFramePr>
          <p:nvPr>
            <p:extLst>
              <p:ext uri="{D42A27DB-BD31-4B8C-83A1-F6EECF244321}">
                <p14:modId xmlns:p14="http://schemas.microsoft.com/office/powerpoint/2010/main" val="1579011935"/>
              </p:ext>
            </p:extLst>
          </p:nvPr>
        </p:nvGraphicFramePr>
        <p:xfrm>
          <a:off x="2743200" y="548640"/>
          <a:ext cx="9144000" cy="0"/>
        </p:xfrm>
        <a:graphic>
          <a:graphicData uri="http://schemas.openxmlformats.org/drawingml/2006/table">
            <a:tbl>
              <a:tblPr/>
              <a:tblGrid>
                <a:gridCol w="685800"/>
                <a:gridCol w="1600200"/>
                <a:gridCol w="6400800"/>
              </a:tblGrid>
              <a:tr h="0">
                <a:tc>
                  <a:txBody>
                    <a:bodyPr/>
                    <a:lstStyle/>
                    <a:p>
                      <a:pPr>
                        <a:buNone/>
                      </a:pPr>
                      <a:r>
                        <a:rPr lang="en-US" sz="1200" dirty="0" smtClean="0">
                          <a:solidFill>
                            <a:srgbClr val="000000"/>
                          </a:solidFill>
                        </a:rPr>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Markiplier</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Lorem ipsum dolor sit amet, consectetur adipiscing elit. Proin condimentum dignissim velit vel luctu</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1</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Jack</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s. Donec feugiat ipsum quis tempus blandit. Donec mattis mauris vel est dictum interdum. Pellentesqu</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2</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Brian</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e imperdiet nibh vitae porta ornare. Fusce non nisl lacus. Curabitur ut mattis dui. Ut pulvinar urna velit, vitae aliquam neque pulvinar eu. Fusce eget tellus eu lorem finibus mattis. Nunc blandit con</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3</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Paul</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velit, vitae aliquam neque pulvinar eu. Fusce eget tellus eu lorem finibus mattis. Nunc blandit consequat arcu. Ut sed pharetra tortor, nec finibus ipsum. Pellentesque a est vitae ligula imperdiet rhoncus. Ut quis hendrerit tellus. Phasellus non malesuada mi. Suspendisse ullamcorper tristique odio</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4</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Ev</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sequat arcu. Ut sed pharetra tortor, nec finibus ipsum. Pellentesque a est vitae ligula imperdiet rhoncus. Ut quis hendrerit tellus. Phasellus non malesuada mi. Suspendisse ullamcorper tristique odio fermentum elementum. Phasellus mattis mollis mauris, non mattis ligula dapibus quis. Quisque pretium metus massa. Curabitur condimentum consequat felis, id rutrum velit cursus vel. Proin nulla est, po</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5</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Ann</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oncus. Ut quis hendrerit tellus. Phasellus non malesuada mi. Suspendisse ullamcorper tristique odio fermentum elementum. Phasellus mattis mollis mauris, non mattis ligula dapibus quis. Quisque pretium 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Nunc</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6</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Michelle</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fermentum elementum. Phasellus mattis mollis mauris, non mattis ligula dapibus quis. Quisque pretium metus massa. Curabitur condimentum consequat felis, id rutrum velit cursus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spTree>
      <p:nvGrpSpPr>
        <p:cNvPr id="1" name=""/>
        <p:cNvGrpSpPr/>
        <p:nvPr/>
      </p:nvGrpSpPr>
      <p:grpSpPr>
        <a:xfrm>
          <a:off x="0" y="0"/>
          <a:ext cx="0" cy="0"/>
          <a:chOff x="0" y="0"/>
          <a:chExt cx="0" cy="0"/>
        </a:xfrm>
      </p:grpSpPr>
      <p:graphicFrame>
        <p:nvGraphicFramePr>
          <p:cNvPr id="45" name="Table 44"/>
          <p:cNvGraphicFramePr>
            <a:graphicFrameLocks noGrp="1"/>
          </p:cNvGraphicFramePr>
          <p:nvPr>
            <p:extLst>
              <p:ext uri="{D42A27DB-BD31-4B8C-83A1-F6EECF244321}">
                <p14:modId xmlns:p14="http://schemas.microsoft.com/office/powerpoint/2010/main" val="1579011935"/>
              </p:ext>
            </p:extLst>
          </p:nvPr>
        </p:nvGraphicFramePr>
        <p:xfrm>
          <a:off x="2743200" y="457200"/>
          <a:ext cx="9144000" cy="0"/>
        </p:xfrm>
        <a:graphic>
          <a:graphicData uri="http://schemas.openxmlformats.org/drawingml/2006/table">
            <a:tbl>
              <a:tblPr/>
              <a:tblGrid>
                <a:gridCol w="685800"/>
                <a:gridCol w="1600200"/>
                <a:gridCol w="6400800"/>
              </a:tblGrid>
              <a:tr h="0">
                <a:tc>
                  <a:txBody>
                    <a:bodyPr/>
                    <a:lstStyle/>
                    <a:p>
                      <a:pPr>
                        <a:buNone/>
                      </a:pPr>
                      <a:r>
                        <a:rPr lang="en-US" sz="1200" dirty="0" smtClean="0">
                          <a:solidFill>
                            <a:srgbClr val="000000"/>
                          </a:solidFill>
                        </a:rPr>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vel. Proin nulla est, posuere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7</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Jenny</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amet. Vivamus sapien augue, p</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8</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Lara</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amet. Vivamus sapien augue, porta sed tortor ut, molestie ornare nisl. Nullam sed mi turpis. Donec sed finibus risus. Nunc interdum semper mauris quis vehicula. Phasellus in nisl faucibus, pellentesque massa vel, faucibus urna. P</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9</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Kathryn</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spTree>
      <p:nvGrpSpPr>
        <p:cNvPr id="1" name=""/>
        <p:cNvGrpSpPr/>
        <p:nvPr/>
      </p:nvGrpSpPr>
      <p:grpSpPr>
        <a:xfrm>
          <a:off x="0" y="0"/>
          <a:ext cx="0" cy="0"/>
          <a:chOff x="0" y="0"/>
          <a:chExt cx="0" cy="0"/>
        </a:xfrm>
      </p:grpSpPr>
      <p:graphicFrame>
        <p:nvGraphicFramePr>
          <p:cNvPr id="46" name="Table 45"/>
          <p:cNvGraphicFramePr>
            <a:graphicFrameLocks noGrp="1"/>
          </p:cNvGraphicFramePr>
          <p:nvPr>
            <p:extLst>
              <p:ext uri="{D42A27DB-BD31-4B8C-83A1-F6EECF244321}">
                <p14:modId xmlns:p14="http://schemas.microsoft.com/office/powerpoint/2010/main" val="1579011935"/>
              </p:ext>
            </p:extLst>
          </p:nvPr>
        </p:nvGraphicFramePr>
        <p:xfrm>
          <a:off x="2743200" y="457200"/>
          <a:ext cx="9144000" cy="0"/>
        </p:xfrm>
        <a:graphic>
          <a:graphicData uri="http://schemas.openxmlformats.org/drawingml/2006/table">
            <a:tbl>
              <a:tblPr/>
              <a:tblGrid>
                <a:gridCol w="685800"/>
                <a:gridCol w="1600200"/>
                <a:gridCol w="6400800"/>
              </a:tblGrid>
              <a:tr h="0">
                <a:tc>
                  <a:txBody>
                    <a:bodyPr/>
                    <a:lstStyle/>
                    <a:p>
                      <a:pPr>
                        <a:buNone/>
                      </a:pPr>
                      <a:r>
                        <a:rPr lang="en-US" sz="1200" dirty="0" smtClean="0">
                          <a:solidFill>
                            <a:srgbClr val="000000"/>
                          </a:solidFill>
                        </a:rPr>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posuere erat quis ipsum facilisis, quis porttitor dui cursus. Etiam convallis arcu sapien, vitae placerat diam molestie sit amet. Vivamus sapien augue, porta sed tortor ut, molestie ornare nisl. Nullam sed mi turpis. Donec sed finibus risus. Nunc interdum semper mauris quis vehicula. Phasellus in nisl faucibus, pellentesque massa vel, faucibus urna. Proin sed tortor lorem. Curabitur eu nisi semper, placerat tellus sed, varius nulla. Etiam luctus ac purus nec aliquet. Phasellus nisl metus, dictum ultricies justo a, laoreet consectetur risus. Vestib</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spTree>
      <p:nvGrpSpPr>
        <p:cNvPr id="1" name=""/>
        <p:cNvGrpSpPr/>
        <p:nvPr/>
      </p:nvGrpSpPr>
      <p:grpSpPr>
        <a:xfrm>
          <a:off x="0" y="0"/>
          <a:ext cx="0" cy="0"/>
          <a:chOff x="0" y="0"/>
          <a:chExt cx="0" cy="0"/>
        </a:xfrm>
      </p:grpSpPr>
      <p:sp>
        <p:nvSpPr>
          <p:cNvPr id="2" name="Object 1"/>
          <p:cNvSpPr/>
          <p:nvPr/>
        </p:nvSpPr>
        <p:spPr>
          <a:xfrm>
            <a:off x="457200" y="118872"/>
            <a:ext cx="10972800" cy="274320"/>
          </a:xfrm>
          <a:prstGeom prst="rect">
            <a:avLst/>
          </a:prstGeom>
          <a:noFill/>
        </p:spPr>
        <p:txBody>
          <a:bodyPr wrap="square" rtlCol="0" anchor="ctr"/>
          <a:lstStyle/>
          <a:p>
            <a:pPr>
              <a:buNone/>
            </a:pPr>
            <a:r>
              <a:rPr lang="en-US" b="1" sz="1400" dirty="0" smtClean="0">
                <a:solidFill>
                  <a:srgbClr val="0088CC"/>
                </a:solidFill>
              </a:rPr>
              <a:t>Table Examples: </a:t>
            </a:r>
            <a:r>
              <a:rPr lang="en-US" sz="1300" dirty="0" smtClean="0">
                <a:solidFill>
                  <a:srgbClr val="9F9F9F"/>
                </a:solidFill>
              </a:rPr>
              <a:t>Test: Correct starting Y location upon paging</a:t>
            </a:r>
            <a:endParaRPr lang="en-US" dirty="0"/>
          </a:p>
        </p:txBody>
      </p:sp>
      <p:graphicFrame>
        <p:nvGraphicFramePr>
          <p:cNvPr id="47" name="Table 46"/>
          <p:cNvGraphicFramePr>
            <a:graphicFrameLocks noGrp="1"/>
          </p:cNvGraphicFramePr>
          <p:nvPr>
            <p:extLst>
              <p:ext uri="{D42A27DB-BD31-4B8C-83A1-F6EECF244321}">
                <p14:modId xmlns:p14="http://schemas.microsoft.com/office/powerpoint/2010/main" val="1579011935"/>
              </p:ext>
            </p:extLst>
          </p:nvPr>
        </p:nvGraphicFramePr>
        <p:xfrm>
          <a:off x="2743200" y="3657600"/>
          <a:ext cx="9144000" cy="0"/>
        </p:xfrm>
        <a:graphic>
          <a:graphicData uri="http://schemas.openxmlformats.org/drawingml/2006/table">
            <a:tbl>
              <a:tblPr/>
              <a:tblGrid>
                <a:gridCol w="685800"/>
                <a:gridCol w="1600200"/>
                <a:gridCol w="6400800"/>
              </a:tblGrid>
              <a:tr h="0">
                <a:tc>
                  <a:txBody>
                    <a:bodyPr/>
                    <a:lstStyle/>
                    <a:p>
                      <a:pPr>
                        <a:buNone/>
                      </a:pPr>
                      <a:r>
                        <a:rPr lang="en-US" sz="1200" dirty="0" smtClean="0">
                          <a:solidFill>
                            <a:srgbClr val="000000"/>
                          </a:solidFill>
                        </a:rPr>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Markiplier</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Lorem ipsum dolor sit amet, consectetur adipiscing elit. Proin condimentum dignissim velit vel luctu</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1</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Jack</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s. Donec feugiat ipsum quis tempus blandit. Donec mattis mauris vel est dictum interdum. Pellentesqu</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2</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Brian</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e imperdiet nibh vitae porta ornare. Fusce non nisl lacus. Curabitur ut mattis dui. Ut pulvinar urna velit, vitae aliquam neque pulvinar eu. Fusce eget tellus eu lorem finibus mattis. Nunc blandit con</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3</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Paul</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velit, vitae aliquam neque pulvinar eu. Fusce eget tellus eu lorem finibus mattis. Nunc blandit consequat arcu. Ut sed pharetra tortor, nec finibus ipsum. Pellentesque a est vitae ligula imperdiet rhoncus. Ut quis hendrerit tellus. Phasellus non malesuada mi. Suspendisse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spTree>
      <p:nvGrpSpPr>
        <p:cNvPr id="1" name=""/>
        <p:cNvGrpSpPr/>
        <p:nvPr/>
      </p:nvGrpSpPr>
      <p:grpSpPr>
        <a:xfrm>
          <a:off x="0" y="0"/>
          <a:ext cx="0" cy="0"/>
          <a:chOff x="0" y="0"/>
          <a:chExt cx="0" cy="0"/>
        </a:xfrm>
      </p:grpSpPr>
      <p:graphicFrame>
        <p:nvGraphicFramePr>
          <p:cNvPr id="48" name="Table 47"/>
          <p:cNvGraphicFramePr>
            <a:graphicFrameLocks noGrp="1"/>
          </p:cNvGraphicFramePr>
          <p:nvPr>
            <p:extLst>
              <p:ext uri="{D42A27DB-BD31-4B8C-83A1-F6EECF244321}">
                <p14:modId xmlns:p14="http://schemas.microsoft.com/office/powerpoint/2010/main" val="1579011935"/>
              </p:ext>
            </p:extLst>
          </p:nvPr>
        </p:nvGraphicFramePr>
        <p:xfrm>
          <a:off x="2743200" y="457200"/>
          <a:ext cx="9144000" cy="0"/>
        </p:xfrm>
        <a:graphic>
          <a:graphicData uri="http://schemas.openxmlformats.org/drawingml/2006/table">
            <a:tbl>
              <a:tblPr/>
              <a:tblGrid>
                <a:gridCol w="685800"/>
                <a:gridCol w="1600200"/>
                <a:gridCol w="6400800"/>
              </a:tblGrid>
              <a:tr h="0">
                <a:tc>
                  <a:txBody>
                    <a:bodyPr/>
                    <a:lstStyle/>
                    <a:p>
                      <a:pPr>
                        <a:buNone/>
                      </a:pPr>
                      <a:r>
                        <a:rPr lang="en-US" sz="1200" dirty="0" smtClean="0">
                          <a:solidFill>
                            <a:srgbClr val="000000"/>
                          </a:solidFill>
                        </a:rPr>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ullamcorper tristique odio</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4</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Ev</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sequat arcu. Ut sed pharetra tortor, nec finibus ipsum. Pellentesque a est vitae ligula imperdiet rhoncus. Ut quis hendrerit tellus. Phasellus non malesuada mi. Suspendisse ullamcorper tristique odio fermentum elementum. Phasellus mattis mollis mauris, non mattis ligula dapibus quis. Quisque pretium metus massa. Curabitur condimentum consequat felis, id rutrum velit cursus vel. Proin nulla est, po</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5</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Ann</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oncus. Ut quis hendrerit tellus. Phasellus non malesuada mi. Suspendisse ullamcorper tristique odio fermentum elementum. Phasellus mattis mollis mauris, non mattis ligula dapibus quis. Quisque pretium 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Nunc</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6</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Michelle</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fermentum elementum. Phasellus mattis mollis mauris, non mattis ligula dapibus quis. Quisque pretium 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7</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Jenny</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spTree>
      <p:nvGrpSpPr>
        <p:cNvPr id="1" name=""/>
        <p:cNvGrpSpPr/>
        <p:nvPr/>
      </p:nvGrpSpPr>
      <p:grpSpPr>
        <a:xfrm>
          <a:off x="0" y="0"/>
          <a:ext cx="0" cy="0"/>
          <a:chOff x="0" y="0"/>
          <a:chExt cx="0" cy="0"/>
        </a:xfrm>
      </p:grpSpPr>
      <p:graphicFrame>
        <p:nvGraphicFramePr>
          <p:cNvPr id="49" name="Table 48"/>
          <p:cNvGraphicFramePr>
            <a:graphicFrameLocks noGrp="1"/>
          </p:cNvGraphicFramePr>
          <p:nvPr>
            <p:extLst>
              <p:ext uri="{D42A27DB-BD31-4B8C-83A1-F6EECF244321}">
                <p14:modId xmlns:p14="http://schemas.microsoft.com/office/powerpoint/2010/main" val="1579011935"/>
              </p:ext>
            </p:extLst>
          </p:nvPr>
        </p:nvGraphicFramePr>
        <p:xfrm>
          <a:off x="2743200" y="457200"/>
          <a:ext cx="9144000" cy="0"/>
        </p:xfrm>
        <a:graphic>
          <a:graphicData uri="http://schemas.openxmlformats.org/drawingml/2006/table">
            <a:tbl>
              <a:tblPr/>
              <a:tblGrid>
                <a:gridCol w="685800"/>
                <a:gridCol w="1600200"/>
                <a:gridCol w="6400800"/>
              </a:tblGrid>
              <a:tr h="0">
                <a:tc>
                  <a:txBody>
                    <a:bodyPr/>
                    <a:lstStyle/>
                    <a:p>
                      <a:pPr>
                        <a:buNone/>
                      </a:pPr>
                      <a:r>
                        <a:rPr lang="en-US" sz="1200" dirty="0" smtClean="0">
                          <a:solidFill>
                            <a:srgbClr val="000000"/>
                          </a:solidFill>
                        </a:rPr>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Donec posuere erat quis ipsum facilisis, quis porttitor dui cursus. Etiam convallis arcu sapien, vitae placerat diam molestie sit amet. Vivamus sapien augue, p</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8</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Lara</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amet. Vivamus sapien augue, porta sed tortor ut, molestie ornare nisl. Nullam sed mi turpis. Donec sed finibus risus. Nunc interdum semper mauris quis vehicula. Phasellus in nisl faucibus, pellentesque massa vel, faucibus urna. P</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9</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Kathryn</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amet. Vivamus sapien augue, porta sed tortor ut, molestie ornare nisl. Nullam sed mi turpis. Donec sed finibus risus. Nunc interdum semper mauris quis vehicula. Phasellus in nisl faucibus, pellentesque massa vel, faucibus urna. Proin sed tortor lorem. Curabitur eu nisi semper, placerat tellus sed, varius nulla. Etiam luctus ac purus nec aliquet. Phasellus nisl metus, dictum ultricies justo a, laoreet consectetur risus. Vestib</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spTree>
      <p:nvGrpSpPr>
        <p:cNvPr id="1" name=""/>
        <p:cNvGrpSpPr/>
        <p:nvPr/>
      </p:nvGrpSpPr>
      <p:grpSpPr>
        <a:xfrm>
          <a:off x="0" y="0"/>
          <a:ext cx="0" cy="0"/>
          <a:chOff x="0" y="0"/>
          <a:chExt cx="0" cy="0"/>
        </a:xfrm>
      </p:grpSpPr>
      <p:sp>
        <p:nvSpPr>
          <p:cNvPr id="2" name="Object 1"/>
          <p:cNvSpPr/>
          <p:nvPr/>
        </p:nvSpPr>
        <p:spPr>
          <a:xfrm>
            <a:off x="457200" y="118872"/>
            <a:ext cx="10972800" cy="274320"/>
          </a:xfrm>
          <a:prstGeom prst="rect">
            <a:avLst/>
          </a:prstGeom>
          <a:noFill/>
        </p:spPr>
        <p:txBody>
          <a:bodyPr wrap="square" rtlCol="0" anchor="ctr"/>
          <a:lstStyle/>
          <a:p>
            <a:pPr>
              <a:buNone/>
            </a:pPr>
            <a:r>
              <a:rPr lang="en-US" b="1" sz="1400" dirty="0" smtClean="0">
                <a:solidFill>
                  <a:srgbClr val="0088CC"/>
                </a:solidFill>
              </a:rPr>
              <a:t>Table Examples: </a:t>
            </a:r>
            <a:r>
              <a:rPr lang="en-US" sz="1300" dirty="0" smtClean="0">
                <a:solidFill>
                  <a:srgbClr val="9F9F9F"/>
                </a:solidFill>
              </a:rPr>
              <a:t>Test: `{ newPageStartY: 1.5 }`</a:t>
            </a:r>
            <a:endParaRPr lang="en-US" dirty="0"/>
          </a:p>
        </p:txBody>
      </p:sp>
      <p:graphicFrame>
        <p:nvGraphicFramePr>
          <p:cNvPr id="50" name="Table 49"/>
          <p:cNvGraphicFramePr>
            <a:graphicFrameLocks noGrp="1"/>
          </p:cNvGraphicFramePr>
          <p:nvPr>
            <p:extLst>
              <p:ext uri="{D42A27DB-BD31-4B8C-83A1-F6EECF244321}">
                <p14:modId xmlns:p14="http://schemas.microsoft.com/office/powerpoint/2010/main" val="1579011935"/>
              </p:ext>
            </p:extLst>
          </p:nvPr>
        </p:nvGraphicFramePr>
        <p:xfrm>
          <a:off x="2743200" y="3657600"/>
          <a:ext cx="9144000" cy="0"/>
        </p:xfrm>
        <a:graphic>
          <a:graphicData uri="http://schemas.openxmlformats.org/drawingml/2006/table">
            <a:tbl>
              <a:tblPr/>
              <a:tblGrid>
                <a:gridCol w="685800"/>
                <a:gridCol w="1600200"/>
                <a:gridCol w="6400800"/>
              </a:tblGrid>
              <a:tr h="0">
                <a:tc>
                  <a:txBody>
                    <a:bodyPr/>
                    <a:lstStyle/>
                    <a:p>
                      <a:pPr>
                        <a:buNone/>
                      </a:pPr>
                      <a:r>
                        <a:rPr lang="en-US" sz="1200" dirty="0" smtClean="0">
                          <a:solidFill>
                            <a:srgbClr val="000000"/>
                          </a:solidFill>
                        </a:rPr>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Markiplier</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Lorem ipsum dolor sit amet, consectetur adipiscing elit. Proin condimentum dignissim velit vel luctu</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1</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Jack</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s. Donec feugiat ipsum quis tempus blandit. Donec mattis mauris vel est dictum interdum. Pellentesqu</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2</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Brian</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e imperdiet nibh vitae porta ornare. Fusce non nisl lacus. Curabitur ut mattis dui. Ut pulvinar urna velit, vitae aliquam neque pulvinar eu. Fusce eget tellus eu lorem finibus mattis. Nunc blandit con</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3</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Paul</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velit, vitae aliquam neque pulvinar eu. Fusce eget tellus eu lorem finibus mattis. Nunc blandit consequat arcu. Ut sed pharetra tortor, nec finibus ipsum. Pellentesque a est vitae ligula imperdiet rhoncus. Ut quis hendrerit tellus. Phasellus non malesuada mi. Suspendisse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Object 2"/>
          <p:cNvSpPr/>
          <p:nvPr>
            <p:ph idx="103" type="title" hasCustomPrompt="1"/>
          </p:nvPr>
        </p:nvSpPr>
        <p:spPr>
          <a:xfrm>
            <a:off x="548640" y="182880"/>
            <a:ext cx="10972800" cy="914400"/>
          </a:xfrm>
          <a:prstGeom prst="rect">
            <a:avLst/>
          </a:prstGeom>
          <a:noFill/>
        </p:spPr>
        <p:txBody>
          <a:bodyPr wrap="square" rtlCol="0"/>
          <a:lstStyle/>
          <a:p>
            <a:pPr>
              <a:buNone/>
            </a:pPr>
            <a:r>
              <a:rPr lang="en-US" dirty="0" smtClean="0"/>
              <a:t>Chart Placeholder</a:t>
            </a:r>
            <a:endParaRPr lang="en-US" dirty="0"/>
          </a:p>
        </p:txBody>
      </p:sp>
      <p:graphicFrame>
        <p:nvGraphicFramePr>
          <p:cNvPr id="4" name="Chart 3"/>
          <p:cNvGraphicFramePr/>
          <p:nvPr>
            <p:ph idx="104" type="body" hasCustomPrompt="1"/>
          </p:nvPr>
        </p:nvGraphicFramePr>
        <p:xfrm>
          <a:off x="548640" y="1371600"/>
          <a:ext cx="10972800" cy="4800600"/>
        </p:xfrm>
        <a:graphic xmlns:a="http://schemas.openxmlformats.org/drawingml/2006/main">
          <a:graphicData uri="http://schemas.openxmlformats.org/drawingml/2006/chart">
            <c:chart xmlns:c="http://schemas.openxmlformats.org/drawingml/2006/chart" r:id="rId1"/>
          </a:graphicData>
        </a:graphic>
      </p:graphicFrame>
      <p:sp>
        <p:nvSpPr>
          <p:cNvPr id="25" name="Slide Number Placeholder 24"/>
          <p:cNvSpPr>
            <a:spLocks noGrp="1"/>
          </p:cNvSpPr>
          <p:nvPr>
            <p:ph type="sldNum" sz="quarter" idx="4294967295"/>
          </p:nvPr>
        </p:nvSpPr>
        <p:spPr>
          <a:xfrm>
            <a:off x="548640" y="6492240"/>
            <a:ext cx="800000" cy="300000"/>
          </a:xfrm>
          <a:prstGeom prst="rect">
            <a:avLst/>
          </a:prstGeom>
          <a:extLst>
            <a:ext uri="{C572A759-6A51-4108-AA02-DFA0A04FC94B}">
              <ma14:wrappingTextBoxFlag xmlns:ma14="http://schemas.microsoft.com/office/mac/drawingml/2011/main" val="0"/>
            </a:ext>
          </a:extLst>
        </p:spPr>
        <p:txBody>
          <a:bodyPr/>
          <a:lstStyle>
            <a:lvl1pPr>
              <a:defRPr sz="1000">
                <a:solidFill>
                  <a:srgbClr val="FFFFFF"/>
                </a:solidFill>
                <a:latin typeface="Arial"/>
                <a:ea typeface="Arial"/>
                <a:cs typeface="Arial"/>
              </a:defRPr>
            </a:lvl1pPr>
          </a:lstStyle>
          <a:p>
            <a:fld id="{F7021451-1387-4CA6-816F-3879F97B5CBC}" type="slidenum">
              <a:rPr lang="en-US" smtClean="0"/>
              <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spTree>
      <p:nvGrpSpPr>
        <p:cNvPr id="1" name=""/>
        <p:cNvGrpSpPr/>
        <p:nvPr/>
      </p:nvGrpSpPr>
      <p:grpSpPr>
        <a:xfrm>
          <a:off x="0" y="0"/>
          <a:ext cx="0" cy="0"/>
          <a:chOff x="0" y="0"/>
          <a:chExt cx="0" cy="0"/>
        </a:xfrm>
      </p:grpSpPr>
      <p:graphicFrame>
        <p:nvGraphicFramePr>
          <p:cNvPr id="51" name="Table 50"/>
          <p:cNvGraphicFramePr>
            <a:graphicFrameLocks noGrp="1"/>
          </p:cNvGraphicFramePr>
          <p:nvPr>
            <p:extLst>
              <p:ext uri="{D42A27DB-BD31-4B8C-83A1-F6EECF244321}">
                <p14:modId xmlns:p14="http://schemas.microsoft.com/office/powerpoint/2010/main" val="1579011935"/>
              </p:ext>
            </p:extLst>
          </p:nvPr>
        </p:nvGraphicFramePr>
        <p:xfrm>
          <a:off x="2743200" y="1371600"/>
          <a:ext cx="9144000" cy="0"/>
        </p:xfrm>
        <a:graphic>
          <a:graphicData uri="http://schemas.openxmlformats.org/drawingml/2006/table">
            <a:tbl>
              <a:tblPr/>
              <a:tblGrid>
                <a:gridCol w="685800"/>
                <a:gridCol w="1600200"/>
                <a:gridCol w="6400800"/>
              </a:tblGrid>
              <a:tr h="0">
                <a:tc>
                  <a:txBody>
                    <a:bodyPr/>
                    <a:lstStyle/>
                    <a:p>
                      <a:pPr>
                        <a:buNone/>
                      </a:pPr>
                      <a:r>
                        <a:rPr lang="en-US" sz="1200" dirty="0" smtClean="0">
                          <a:solidFill>
                            <a:srgbClr val="000000"/>
                          </a:solidFill>
                        </a:rPr>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ullamcorper tristique odio</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4</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Ev</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sequat arcu. Ut sed pharetra tortor, nec finibus ipsum. Pellentesque a est vitae ligula imperdiet rhoncus. Ut quis hendrerit tellus. Phasellus non malesuada mi. Suspendisse ullamcorper tristique odio fermentum elementum. Phasellus mattis mollis mauris, non mattis ligula dapibus quis. Quisque pretium metus massa. Curabitur condimentum consequat felis, id rutrum velit cursus vel. Proin nulla est, po</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5</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Ann</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oncus. Ut quis hendrerit tellus. Phasellus non malesuada mi. Suspendisse ullamcorper tristique odio fermentum elementum. Phasellus mattis mollis mauris, non mattis ligula dapibus quis. Quisque pretium 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Nunc</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6</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Michelle</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fermentum elementum. Phasellus mattis mollis mauris, non mattis ligula dapibus quis. Quisque pretium 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7</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Jenny</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spTree>
      <p:nvGrpSpPr>
        <p:cNvPr id="1" name=""/>
        <p:cNvGrpSpPr/>
        <p:nvPr/>
      </p:nvGrpSpPr>
      <p:grpSpPr>
        <a:xfrm>
          <a:off x="0" y="0"/>
          <a:ext cx="0" cy="0"/>
          <a:chOff x="0" y="0"/>
          <a:chExt cx="0" cy="0"/>
        </a:xfrm>
      </p:grpSpPr>
      <p:graphicFrame>
        <p:nvGraphicFramePr>
          <p:cNvPr id="52" name="Table 51"/>
          <p:cNvGraphicFramePr>
            <a:graphicFrameLocks noGrp="1"/>
          </p:cNvGraphicFramePr>
          <p:nvPr>
            <p:extLst>
              <p:ext uri="{D42A27DB-BD31-4B8C-83A1-F6EECF244321}">
                <p14:modId xmlns:p14="http://schemas.microsoft.com/office/powerpoint/2010/main" val="1579011935"/>
              </p:ext>
            </p:extLst>
          </p:nvPr>
        </p:nvGraphicFramePr>
        <p:xfrm>
          <a:off x="2743200" y="1371600"/>
          <a:ext cx="9144000" cy="0"/>
        </p:xfrm>
        <a:graphic>
          <a:graphicData uri="http://schemas.openxmlformats.org/drawingml/2006/table">
            <a:tbl>
              <a:tblPr/>
              <a:tblGrid>
                <a:gridCol w="685800"/>
                <a:gridCol w="1600200"/>
                <a:gridCol w="6400800"/>
              </a:tblGrid>
              <a:tr h="0">
                <a:tc>
                  <a:txBody>
                    <a:bodyPr/>
                    <a:lstStyle/>
                    <a:p>
                      <a:pPr>
                        <a:buNone/>
                      </a:pPr>
                      <a:r>
                        <a:rPr lang="en-US" sz="1200" dirty="0" smtClean="0">
                          <a:solidFill>
                            <a:srgbClr val="000000"/>
                          </a:solidFill>
                        </a:rPr>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Donec posuere erat quis ipsum facilisis, quis porttitor dui cursus. Etiam convallis arcu sapien, vitae placerat diam molestie sit amet. Vivamus sapien augue, p</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8</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Lara</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amet. Vivamus sapien augue, porta sed tortor ut, molestie ornare nisl. Nullam sed mi turpis. Donec sed finibus risus. Nunc interdum semper mauris quis vehicula. Phasellus in nisl faucibus, pellentesque massa vel, faucibus urna. P</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9</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Kathryn</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amet. Vivamus sapien augue, porta sed tortor ut, molestie ornare nisl. Nullam sed mi turpis. Donec sed finibus risus. Nunc interdum semper mauris quis vehicula. Phasellus in nisl faucibus, pellentesque massa vel, faucibus urna. Proin sed tortor lorem. Curabitur eu nisi semper, placerat tellus sed, varius nulla. Etiam luctus ac purus nec aliquet. Phasellus nisl metus, dictum ultricies justo a, laoreet consectetur risus. Vestib</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spTree>
      <p:nvGrpSpPr>
        <p:cNvPr id="1" name=""/>
        <p:cNvGrpSpPr/>
        <p:nvPr/>
      </p:nvGrpSpPr>
      <p:grpSpPr>
        <a:xfrm>
          <a:off x="0" y="0"/>
          <a:ext cx="0" cy="0"/>
          <a:chOff x="0" y="0"/>
          <a:chExt cx="0" cy="0"/>
        </a:xfrm>
      </p:grpSpPr>
      <p:sp>
        <p:nvSpPr>
          <p:cNvPr id="2" name="Object 1"/>
          <p:cNvSpPr/>
          <p:nvPr/>
        </p:nvSpPr>
        <p:spPr>
          <a:xfrm>
            <a:off x="457200" y="118872"/>
            <a:ext cx="10972800" cy="274320"/>
          </a:xfrm>
          <a:prstGeom prst="rect">
            <a:avLst/>
          </a:prstGeom>
          <a:noFill/>
        </p:spPr>
        <p:txBody>
          <a:bodyPr wrap="square" rtlCol="0" anchor="ctr"/>
          <a:lstStyle/>
          <a:p>
            <a:pPr>
              <a:buNone/>
            </a:pPr>
            <a:r>
              <a:rPr lang="en-US" b="1" sz="1400" dirty="0" smtClean="0">
                <a:solidFill>
                  <a:srgbClr val="0088CC"/>
                </a:solidFill>
              </a:rPr>
              <a:t>Table Examples: </a:t>
            </a:r>
            <a:r>
              <a:rPr lang="en-US" sz="1300" dirty="0" smtClean="0">
                <a:solidFill>
                  <a:srgbClr val="9F9F9F"/>
                </a:solidFill>
              </a:rPr>
              <a:t>Master Page with Auto-Paging</a:t>
            </a:r>
            <a:endParaRPr lang="en-US" dirty="0"/>
          </a:p>
        </p:txBody>
      </p:sp>
      <p:graphicFrame>
        <p:nvGraphicFramePr>
          <p:cNvPr id="53" name="Table 52"/>
          <p:cNvGraphicFramePr>
            <a:graphicFrameLocks noGrp="1"/>
          </p:cNvGraphicFramePr>
          <p:nvPr>
            <p:extLst>
              <p:ext uri="{D42A27DB-BD31-4B8C-83A1-F6EECF244321}">
                <p14:modId xmlns:p14="http://schemas.microsoft.com/office/powerpoint/2010/main" val="1579011935"/>
              </p:ext>
            </p:extLst>
          </p:nvPr>
        </p:nvGraphicFramePr>
        <p:xfrm>
          <a:off x="914400" y="548640"/>
          <a:ext cx="9144000" cy="0"/>
        </p:xfrm>
        <a:graphic>
          <a:graphicData uri="http://schemas.openxmlformats.org/drawingml/2006/table">
            <a:tbl>
              <a:tblPr/>
              <a:tblGrid>
                <a:gridCol w="685800"/>
                <a:gridCol w="1600200"/>
                <a:gridCol w="6400800"/>
              </a:tblGrid>
              <a:tr h="0">
                <a:tc>
                  <a:txBody>
                    <a:bodyPr/>
                    <a:lstStyle/>
                    <a:p>
                      <a:pPr>
                        <a:buNone/>
                      </a:pPr>
                      <a:r>
                        <a:rPr lang="en-US" sz="1200" dirty="0" smtClean="0">
                          <a:solidFill>
                            <a:srgbClr val="000000"/>
                          </a:solidFill>
                        </a:rPr>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Markiplier</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Lorem ipsum dolor sit amet, consectetur adipiscing elit. Proin condimentum dignissim velit vel luctu</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1</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Jack</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s. Donec feugiat ipsum quis tempus blandit. Donec mattis mauris vel est dictum interdum. Pellentesqu</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2</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Brian</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e imperdiet nibh vitae porta ornare. Fusce non nisl lacus. Curabitur ut mattis dui. Ut pulvinar urna velit, vitae aliquam neque pulvinar eu. Fusce eget tellus eu lorem finibus mattis. Nunc blandit con</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3</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Paul</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velit, vitae aliquam neque pulvinar eu. Fusce eget tellus eu lorem finibus mattis. Nunc blandit consequat arcu. Ut sed pharetra tortor, nec finibus ipsum. Pellentesque a est vitae ligula imperdiet rhoncus. Ut quis hendrerit tellus. Phasellus non malesuada mi. Suspendisse ullamcorper tristique odio</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4</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Ev</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sequat arcu. Ut sed pharetra tortor, nec finibus ipsum. Pellentesque a est vitae ligula imperdiet rhoncus. Ut quis hendrerit tellus. Phasellus non malesuada mi. Suspendisse ullamcorper tristique odio fermentum elementum. Phasellus mattis mollis mauris, non mattis ligula dapibus quis. Quisque pretium metus massa. Curabitur condimentum consequat felis, id rutrum velit cursus vel. Proin nulla est, po</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5</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Ann</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oncus. Ut quis hendrerit tellus. Phasellus non malesuada mi. Suspendisse ullamcorper tristique odio fermentum elementum. Phasellus mattis mollis mauris, non mattis ligula dapibus quis. Quisque pretium 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Nunc</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6</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Michelle</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fermentum elementum. Phasellus mattis mollis mauris, non mattis ligula dapibus quis. Quisque pretium metus massa. Curabitur condimentum consequat felis, id rutrum velit cursus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
        <p:nvSpPr>
          <p:cNvPr id="25" name="Slide Number Placeholder 24"/>
          <p:cNvSpPr>
            <a:spLocks noGrp="1"/>
          </p:cNvSpPr>
          <p:nvPr>
            <p:ph type="sldNum" sz="quarter" idx="4294967295"/>
          </p:nvPr>
        </p:nvSpPr>
        <p:spPr>
          <a:xfrm>
            <a:off x="548640" y="6492240"/>
            <a:ext cx="800000" cy="300000"/>
          </a:xfrm>
          <a:prstGeom prst="rect">
            <a:avLst/>
          </a:prstGeom>
          <a:extLst>
            <a:ext uri="{C572A759-6A51-4108-AA02-DFA0A04FC94B}">
              <ma14:wrappingTextBoxFlag xmlns:ma14="http://schemas.microsoft.com/office/mac/drawingml/2011/main" val="0"/>
            </a:ext>
          </a:extLst>
        </p:spPr>
        <p:txBody>
          <a:bodyPr/>
          <a:lstStyle>
            <a:lvl1pPr>
              <a:defRPr sz="1000">
                <a:solidFill>
                  <a:srgbClr val="FFFFFF"/>
                </a:solidFill>
                <a:latin typeface="Arial"/>
                <a:ea typeface="Arial"/>
                <a:cs typeface="Arial"/>
              </a:defRPr>
            </a:lvl1pPr>
          </a:lstStyle>
          <a:p>
            <a:fld id="{F7021451-1387-4CA6-816F-3879F97B5CBC}" type="slidenum">
              <a:rPr lang="en-US" smtClean="0"/>
              <a:t/>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spTree>
      <p:nvGrpSpPr>
        <p:cNvPr id="1" name=""/>
        <p:cNvGrpSpPr/>
        <p:nvPr/>
      </p:nvGrpSpPr>
      <p:grpSpPr>
        <a:xfrm>
          <a:off x="0" y="0"/>
          <a:ext cx="0" cy="0"/>
          <a:chOff x="0" y="0"/>
          <a:chExt cx="0" cy="0"/>
        </a:xfrm>
      </p:grpSpPr>
      <p:graphicFrame>
        <p:nvGraphicFramePr>
          <p:cNvPr id="54" name="Table 53"/>
          <p:cNvGraphicFramePr>
            <a:graphicFrameLocks noGrp="1"/>
          </p:cNvGraphicFramePr>
          <p:nvPr>
            <p:extLst>
              <p:ext uri="{D42A27DB-BD31-4B8C-83A1-F6EECF244321}">
                <p14:modId xmlns:p14="http://schemas.microsoft.com/office/powerpoint/2010/main" val="1579011935"/>
              </p:ext>
            </p:extLst>
          </p:nvPr>
        </p:nvGraphicFramePr>
        <p:xfrm>
          <a:off x="914400" y="457200"/>
          <a:ext cx="9144000" cy="0"/>
        </p:xfrm>
        <a:graphic>
          <a:graphicData uri="http://schemas.openxmlformats.org/drawingml/2006/table">
            <a:tbl>
              <a:tblPr/>
              <a:tblGrid>
                <a:gridCol w="685800"/>
                <a:gridCol w="1600200"/>
                <a:gridCol w="6400800"/>
              </a:tblGrid>
              <a:tr h="0">
                <a:tc>
                  <a:txBody>
                    <a:bodyPr/>
                    <a:lstStyle/>
                    <a:p>
                      <a:pPr>
                        <a:buNone/>
                      </a:pPr>
                      <a:r>
                        <a:rPr lang="en-US" sz="1200" dirty="0" smtClean="0">
                          <a:solidFill>
                            <a:srgbClr val="000000"/>
                          </a:solidFill>
                        </a:rPr>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vel. Proin nulla est, posuere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7</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Jenny</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amet. Vivamus sapien augue, p</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8</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Lara</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amet. Vivamus sapien augue, porta sed tortor ut, molestie ornare nisl. Nullam sed mi turpis. Donec sed finibus risus. Nunc interdum semper mauris quis vehicula. Phasellus in nisl faucibus, pellentesque massa vel, faucibus urna. P</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9</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Kathryn</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
        <p:nvSpPr>
          <p:cNvPr id="25" name="Slide Number Placeholder 24"/>
          <p:cNvSpPr>
            <a:spLocks noGrp="1"/>
          </p:cNvSpPr>
          <p:nvPr>
            <p:ph type="sldNum" sz="quarter" idx="4294967295"/>
          </p:nvPr>
        </p:nvSpPr>
        <p:spPr>
          <a:xfrm>
            <a:off x="548640" y="6492240"/>
            <a:ext cx="800000" cy="300000"/>
          </a:xfrm>
          <a:prstGeom prst="rect">
            <a:avLst/>
          </a:prstGeom>
          <a:extLst>
            <a:ext uri="{C572A759-6A51-4108-AA02-DFA0A04FC94B}">
              <ma14:wrappingTextBoxFlag xmlns:ma14="http://schemas.microsoft.com/office/mac/drawingml/2011/main" val="0"/>
            </a:ext>
          </a:extLst>
        </p:spPr>
        <p:txBody>
          <a:bodyPr/>
          <a:lstStyle>
            <a:lvl1pPr>
              <a:defRPr sz="1000">
                <a:solidFill>
                  <a:srgbClr val="FFFFFF"/>
                </a:solidFill>
                <a:latin typeface="Arial"/>
                <a:ea typeface="Arial"/>
                <a:cs typeface="Arial"/>
              </a:defRPr>
            </a:lvl1pPr>
          </a:lstStyle>
          <a:p>
            <a:fld id="{F7021451-1387-4CA6-816F-3879F97B5CBC}" type="slidenum">
              <a:rPr lang="en-US" smtClean="0"/>
              <a:t/>
            </a:fld>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spTree>
      <p:nvGrpSpPr>
        <p:cNvPr id="1" name=""/>
        <p:cNvGrpSpPr/>
        <p:nvPr/>
      </p:nvGrpSpPr>
      <p:grpSpPr>
        <a:xfrm>
          <a:off x="0" y="0"/>
          <a:ext cx="0" cy="0"/>
          <a:chOff x="0" y="0"/>
          <a:chExt cx="0" cy="0"/>
        </a:xfrm>
      </p:grpSpPr>
      <p:graphicFrame>
        <p:nvGraphicFramePr>
          <p:cNvPr id="55" name="Table 54"/>
          <p:cNvGraphicFramePr>
            <a:graphicFrameLocks noGrp="1"/>
          </p:cNvGraphicFramePr>
          <p:nvPr>
            <p:extLst>
              <p:ext uri="{D42A27DB-BD31-4B8C-83A1-F6EECF244321}">
                <p14:modId xmlns:p14="http://schemas.microsoft.com/office/powerpoint/2010/main" val="1579011935"/>
              </p:ext>
            </p:extLst>
          </p:nvPr>
        </p:nvGraphicFramePr>
        <p:xfrm>
          <a:off x="914400" y="457200"/>
          <a:ext cx="9144000" cy="0"/>
        </p:xfrm>
        <a:graphic>
          <a:graphicData uri="http://schemas.openxmlformats.org/drawingml/2006/table">
            <a:tbl>
              <a:tblPr/>
              <a:tblGrid>
                <a:gridCol w="685800"/>
                <a:gridCol w="1600200"/>
                <a:gridCol w="6400800"/>
              </a:tblGrid>
              <a:tr h="0">
                <a:tc>
                  <a:txBody>
                    <a:bodyPr/>
                    <a:lstStyle/>
                    <a:p>
                      <a:pPr>
                        <a:buNone/>
                      </a:pPr>
                      <a:r>
                        <a:rPr lang="en-US" sz="1200" dirty="0" smtClean="0">
                          <a:solidFill>
                            <a:srgbClr val="000000"/>
                          </a:solidFill>
                        </a:rPr>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posuere erat quis ipsum facilisis, quis porttitor dui cursus. Etiam convallis arcu sapien, vitae placerat diam molestie sit amet. Vivamus sapien augue, porta sed tortor ut, molestie ornare nisl. Nullam sed mi turpis. Donec sed finibus risus. Nunc interdum semper mauris quis vehicula. Phasellus in nisl faucibus, pellentesque massa vel, faucibus urna. Proin sed tortor lorem. Curabitur eu nisi semper, placerat tellus sed, varius nulla. Etiam luctus ac purus nec aliquet. Phasellus nisl metus, dictum ultricies justo a, laoreet consectetur risus. Vestib</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
        <p:nvSpPr>
          <p:cNvPr id="25" name="Slide Number Placeholder 24"/>
          <p:cNvSpPr>
            <a:spLocks noGrp="1"/>
          </p:cNvSpPr>
          <p:nvPr>
            <p:ph type="sldNum" sz="quarter" idx="4294967295"/>
          </p:nvPr>
        </p:nvSpPr>
        <p:spPr>
          <a:xfrm>
            <a:off x="548640" y="6492240"/>
            <a:ext cx="800000" cy="300000"/>
          </a:xfrm>
          <a:prstGeom prst="rect">
            <a:avLst/>
          </a:prstGeom>
          <a:extLst>
            <a:ext uri="{C572A759-6A51-4108-AA02-DFA0A04FC94B}">
              <ma14:wrappingTextBoxFlag xmlns:ma14="http://schemas.microsoft.com/office/mac/drawingml/2011/main" val="0"/>
            </a:ext>
          </a:extLst>
        </p:spPr>
        <p:txBody>
          <a:bodyPr/>
          <a:lstStyle>
            <a:lvl1pPr>
              <a:defRPr sz="1000">
                <a:solidFill>
                  <a:srgbClr val="FFFFFF"/>
                </a:solidFill>
                <a:latin typeface="Arial"/>
                <a:ea typeface="Arial"/>
                <a:cs typeface="Arial"/>
              </a:defRPr>
            </a:lvl1pPr>
          </a:lstStyle>
          <a:p>
            <a:fld id="{F7021451-1387-4CA6-816F-3879F97B5CBC}" type="slidenum">
              <a:rPr lang="en-US" smtClean="0"/>
              <a:t/>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spTree>
      <p:nvGrpSpPr>
        <p:cNvPr id="1" name=""/>
        <p:cNvGrpSpPr/>
        <p:nvPr/>
      </p:nvGrpSpPr>
      <p:grpSpPr>
        <a:xfrm>
          <a:off x="0" y="0"/>
          <a:ext cx="0" cy="0"/>
          <a:chOff x="0" y="0"/>
          <a:chExt cx="0" cy="0"/>
        </a:xfrm>
      </p:grpSpPr>
      <p:sp>
        <p:nvSpPr>
          <p:cNvPr id="2" name="Object 1"/>
          <p:cNvSpPr/>
          <p:nvPr/>
        </p:nvSpPr>
        <p:spPr>
          <a:xfrm>
            <a:off x="457200" y="118872"/>
            <a:ext cx="10972800" cy="274320"/>
          </a:xfrm>
          <a:prstGeom prst="rect">
            <a:avLst/>
          </a:prstGeom>
          <a:noFill/>
        </p:spPr>
        <p:txBody>
          <a:bodyPr wrap="square" rtlCol="0" anchor="ctr"/>
          <a:lstStyle/>
          <a:p>
            <a:pPr>
              <a:buNone/>
            </a:pPr>
            <a:r>
              <a:rPr lang="en-US" b="1" sz="1400" dirty="0" smtClean="0">
                <a:solidFill>
                  <a:srgbClr val="0088CC"/>
                </a:solidFill>
              </a:rPr>
              <a:t>Table Examples: </a:t>
            </a:r>
            <a:r>
              <a:rPr lang="en-US" sz="1300" dirty="0" smtClean="0">
                <a:solidFill>
                  <a:srgbClr val="9F9F9F"/>
                </a:solidFill>
              </a:rPr>
              <a:t>Auto-Paging Disabled</a:t>
            </a:r>
            <a:endParaRPr lang="en-US" dirty="0"/>
          </a:p>
        </p:txBody>
      </p:sp>
      <p:graphicFrame>
        <p:nvGraphicFramePr>
          <p:cNvPr id="56" name="Table 55"/>
          <p:cNvGraphicFramePr>
            <a:graphicFrameLocks noGrp="1"/>
          </p:cNvGraphicFramePr>
          <p:nvPr>
            <p:extLst>
              <p:ext uri="{D42A27DB-BD31-4B8C-83A1-F6EECF244321}">
                <p14:modId xmlns:p14="http://schemas.microsoft.com/office/powerpoint/2010/main" val="1579011935"/>
              </p:ext>
            </p:extLst>
          </p:nvPr>
        </p:nvGraphicFramePr>
        <p:xfrm>
          <a:off x="914400" y="548640"/>
          <a:ext cx="9144000" cy="0"/>
        </p:xfrm>
        <a:graphic>
          <a:graphicData uri="http://schemas.openxmlformats.org/drawingml/2006/table">
            <a:tbl>
              <a:tblPr/>
              <a:tblGrid>
                <a:gridCol w="685800"/>
                <a:gridCol w="1600200"/>
                <a:gridCol w="6400800"/>
              </a:tblGrid>
              <a:tr h="0">
                <a:tc>
                  <a:txBody>
                    <a:bodyPr/>
                    <a:lstStyle/>
                    <a:p>
                      <a:pPr>
                        <a:buNone/>
                      </a:pPr>
                      <a:r>
                        <a:rPr lang="en-US" sz="1200" dirty="0" smtClean="0">
                          <a:solidFill>
                            <a:srgbClr val="000000"/>
                          </a:solidFill>
                        </a:rPr>
                        <a:t>0</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Markiplier</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Lorem ipsum dolor sit amet, consectetur adipiscing elit. Proin condimentum dignissim velit vel luctu</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1</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Jack</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s. Donec feugiat ipsum quis tempus blandit. Donec mattis mauris vel est dictum interdum. Pellentesqu</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2</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Brian</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e imperdiet nibh vitae porta ornare. Fusce non nisl lacus. Curabitur ut mattis dui. Ut pulvinar urna velit, vitae aliquam neque pulvinar eu. Fusce eget tellus eu lorem finibus mattis. Nunc blandit con</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3</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Paul</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 velit, vitae aliquam neque pulvinar eu. Fusce eget tellus eu lorem finibus mattis. Nunc blandit consequat arcu. Ut sed pharetra tortor, nec finibus ipsum. Pellentesque a est vitae ligula imperdiet rhoncus. Ut quis hendrerit tellus. Phasellus non malesuada mi. Suspendisse ullamcorper tristique odio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4</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Ev</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sequat arcu. Ut sed pharetra tortor, nec finibus ipsum. Pellentesque a est vitae ligula imperdiet rhoncus. Ut quis hendrerit tellus. Phasellus non malesuada mi. Suspendisse ullamcorper tristique odio fermentum elementum. Phasellus mattis mollis mauris, non mattis ligula dapibus quis. Quisque pretium metus massa. Curabitur condimentum consequat felis, id rutrum velit cursus vel. Proin nulla est, po</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5</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Ann</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oncus. Ut quis hendrerit tellus. Phasellus non malesuada mi. Suspendisse ullamcorper tristique odio fermentum elementum. Phasellus mattis mollis mauris, non mattis ligula dapibus quis. Quisque pretium 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Nunc</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6</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Michelle</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fermentum elementum. Phasellus mattis mollis mauris, non mattis ligula dapibus quis. Quisque pretium 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7</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Jenny</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 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amet. Vivamus sapien augue, p</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8</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Lara</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amet. Vivamus sapien augue, porta sed tortor ut, molestie ornare nisl. Nullam sed mi turpis. Donec sed finibus risus. Nunc interdum semper mauris quis vehicula. Phasellus in nisl faucibus, pellentesque massa vel, faucibus urna. P</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9</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Kathryn</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buNone/>
                      </a:pPr>
                      <a:r>
                        <a:rPr lang="en-US" sz="1200" dirty="0" smtClean="0">
                          <a:solidFill>
                            <a:srgbClr val="000000"/>
                          </a:solidFill>
                        </a:rPr>
                        <a:t>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amet. Vivamus sapien augue, porta sed tortor ut, molestie ornare nisl. Nullam sed mi turpis. Donec sed finibus risus. Nunc interdum semper mauris quis vehicula. Phasellus in nisl faucibus, pellentesque massa vel, faucibus urna. Proin sed tortor lorem. Curabitur eu nisi semper, placerat tellus sed, varius nulla. Etiam luctus ac purus nec aliquet. Phasellus nisl metus, dictum ultricies justo a, laoreet consectetur risus. Vestib</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spTree>
      <p:nvGrpSpPr>
        <p:cNvPr id="1" name=""/>
        <p:cNvGrpSpPr/>
        <p:nvPr/>
      </p:nvGrpSpPr>
      <p:grpSpPr>
        <a:xfrm>
          <a:off x="0" y="0"/>
          <a:ext cx="0" cy="0"/>
          <a:chOff x="0" y="0"/>
          <a:chExt cx="0" cy="0"/>
        </a:xfrm>
      </p:grpSpPr>
      <p:sp>
        <p:nvSpPr>
          <p:cNvPr id="2" name="Object 1"/>
          <p:cNvSpPr/>
          <p:nvPr/>
        </p:nvSpPr>
        <p:spPr>
          <a:xfrm>
            <a:off x="457200" y="118872"/>
            <a:ext cx="2743200" cy="274320"/>
          </a:xfrm>
          <a:prstGeom prst="rect">
            <a:avLst/>
          </a:prstGeom>
          <a:noFill/>
        </p:spPr>
        <p:txBody>
          <a:bodyPr wrap="square" rtlCol="0" anchor="ctr"/>
          <a:lstStyle/>
          <a:p>
            <a:pPr>
              <a:buNone/>
            </a:pPr>
            <a:r>
              <a:rPr lang="en-US" b="1" sz="1400" dirty="0" smtClean="0">
                <a:solidFill>
                  <a:srgbClr val="0088CC"/>
                </a:solidFill>
              </a:rPr>
              <a:t>Table Examples: </a:t>
            </a:r>
            <a:r>
              <a:rPr lang="en-US" sz="1300" dirty="0" smtClean="0">
                <a:solidFill>
                  <a:srgbClr val="9F9F9F"/>
                </a:solidFill>
              </a:rPr>
              <a:t>lineWeight:0</a:t>
            </a:r>
            <a:endParaRPr lang="en-US" dirty="0"/>
          </a:p>
        </p:txBody>
      </p:sp>
      <p:graphicFrame>
        <p:nvGraphicFramePr>
          <p:cNvPr id="57" name="Table 56"/>
          <p:cNvGraphicFramePr>
            <a:graphicFrameLocks noGrp="1"/>
          </p:cNvGraphicFramePr>
          <p:nvPr>
            <p:extLst>
              <p:ext uri="{D42A27DB-BD31-4B8C-83A1-F6EECF244321}">
                <p14:modId xmlns:p14="http://schemas.microsoft.com/office/powerpoint/2010/main" val="1579011935"/>
              </p:ext>
            </p:extLst>
          </p:nvPr>
        </p:nvGraphicFramePr>
        <p:xfrm>
          <a:off x="457200" y="548640"/>
          <a:ext cx="3657600" cy="0"/>
        </p:xfrm>
        <a:graphic>
          <a:graphicData uri="http://schemas.openxmlformats.org/drawingml/2006/table">
            <a:tbl>
              <a:tblPr/>
              <a:tblGrid>
                <a:gridCol w="3657600"/>
              </a:tblGrid>
              <a:tr h="0">
                <a:tc>
                  <a:txBody>
                    <a:bodyPr/>
                    <a:lstStyle/>
                    <a:p>
                      <a:pPr>
                        <a:buNone/>
                      </a:pPr>
                      <a:r>
                        <a:rPr lang="en-US" sz="1200" dirty="0" smtClean="0">
                          <a:solidFill>
                            <a:srgbClr val="000000"/>
                          </a:solidFill>
                        </a:rPr>
                        <a:t>Lorem ipsum dolor sit amet, consectetur adipiscing elit. Proin condimentum dignissim velit vel luctu</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s. Donec feugiat ipsum quis tempus blandit. Donec mattis mauris vel est dictum interdum. Pellentesqu</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e imperdiet nibh vitae porta ornare. Fusce non nisl lacus. Curabitur ut mattis dui. Ut pulvinar urna velit, vitae aliquam neque pulvinar eu. Fusce eget tellus eu lorem finibus mattis. Nunc blandit con</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velit, vitae aliquam neque pulvinar eu. Fusce eget tellus eu lorem finibus mattis. Nunc blandit consequat arcu. Ut sed pharetra tortor, nec finibus ipsum. Pellentesque a est vitae ligula imperdiet rhoncus. Ut quis hendrerit tellus. Phasellus non malesuada mi. Suspendisse ullamcorper tristique odio</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sequat arcu. Ut sed pharetra tortor, nec finibus ipsum. Pellentesque a est vitae ligula imperdiet rhoncus. Ut quis hendrerit tellus. Phasellus non malesuada mi. Suspendisse ullamcorper tristique odio fermentum elementum. Phasellus mattis mollis mauris, non mattis ligula dapibus quis. Quisque pretium metus massa. Curabitur condimentum consequat felis, id rutrum velit cursus vel. Proin nulla est, po</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
        <p:nvSpPr>
          <p:cNvPr id="4" name="Object 3"/>
          <p:cNvSpPr/>
          <p:nvPr/>
        </p:nvSpPr>
        <p:spPr>
          <a:xfrm>
            <a:off x="4572000" y="118872"/>
            <a:ext cx="2743200" cy="274320"/>
          </a:xfrm>
          <a:prstGeom prst="rect">
            <a:avLst/>
          </a:prstGeom>
          <a:noFill/>
        </p:spPr>
        <p:txBody>
          <a:bodyPr wrap="square" rtlCol="0" anchor="ctr"/>
          <a:lstStyle/>
          <a:p>
            <a:pPr>
              <a:buNone/>
            </a:pPr>
            <a:r>
              <a:rPr lang="en-US" b="1" sz="1400" dirty="0" smtClean="0">
                <a:solidFill>
                  <a:srgbClr val="0088CC"/>
                </a:solidFill>
              </a:rPr>
              <a:t>Table Examples: </a:t>
            </a:r>
            <a:r>
              <a:rPr lang="en-US" sz="1300" dirty="0" smtClean="0">
                <a:solidFill>
                  <a:srgbClr val="9F9F9F"/>
                </a:solidFill>
              </a:rPr>
              <a:t>lineWeight:0.5</a:t>
            </a:r>
            <a:endParaRPr lang="en-US" dirty="0"/>
          </a:p>
        </p:txBody>
      </p:sp>
      <p:graphicFrame>
        <p:nvGraphicFramePr>
          <p:cNvPr id="113" name="Table 112"/>
          <p:cNvGraphicFramePr>
            <a:graphicFrameLocks noGrp="1"/>
          </p:cNvGraphicFramePr>
          <p:nvPr>
            <p:extLst>
              <p:ext uri="{D42A27DB-BD31-4B8C-83A1-F6EECF244321}">
                <p14:modId xmlns:p14="http://schemas.microsoft.com/office/powerpoint/2010/main" val="1579011935"/>
              </p:ext>
            </p:extLst>
          </p:nvPr>
        </p:nvGraphicFramePr>
        <p:xfrm>
          <a:off x="4343400" y="548640"/>
          <a:ext cx="3657600" cy="0"/>
        </p:xfrm>
        <a:graphic>
          <a:graphicData uri="http://schemas.openxmlformats.org/drawingml/2006/table">
            <a:tbl>
              <a:tblPr/>
              <a:tblGrid>
                <a:gridCol w="3657600"/>
              </a:tblGrid>
              <a:tr h="0">
                <a:tc>
                  <a:txBody>
                    <a:bodyPr/>
                    <a:lstStyle/>
                    <a:p>
                      <a:pPr>
                        <a:buNone/>
                      </a:pPr>
                      <a:r>
                        <a:rPr lang="en-US" sz="1200" dirty="0" smtClean="0">
                          <a:solidFill>
                            <a:srgbClr val="000000"/>
                          </a:solidFill>
                        </a:rPr>
                        <a:t>Lorem ipsum dolor sit amet, consectetur adipiscing elit. Proin condimentum dignissim velit vel luctu</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s. Donec feugiat ipsum quis tempus blandit. Donec mattis mauris vel est dictum interdum. Pellentesqu</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e imperdiet nibh vitae porta ornare. Fusce non nisl lacus. Curabitur ut mattis dui. Ut pulvinar urna velit, vitae aliquam neque pulvinar eu. Fusce eget tellus eu lorem finibus mattis. Nunc blandit con</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velit, vitae aliquam neque pulvinar eu. Fusce eget tellus eu lorem finibus mattis. Nunc blandit consequat arcu. Ut sed pharetra tortor, nec finibus ipsum. Pellentesque a est vitae ligula imperdiet rhoncus. Ut quis hendrerit tellus. Phasellus non malesuada mi. Suspendisse ullamcorper tristique odio</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sequat arcu. Ut sed pharetra tortor, nec finibus ipsum. Pellentesque a est vitae ligula imperdiet rhoncus. Ut quis hendrerit tellus. Phasellus non malesuada mi. Suspendisse ullamcorper tristique odio fermentum elementum. Phasellus mattis mollis mauris, non mattis ligula dapibus quis. Quisque pretium metus massa. Curabitur condimentum consequat felis, id rutrum velit cursus vel. Proin nulla est, po</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oncus. Ut quis hendrerit tellus. Phasellus non malesuada mi. Suspendisse ullamcorper tristique odio fermentum elementum. Phasellus mattis mollis mauris, non mattis ligula dapibus quis. Quisque pretium metus massa. Curabitur condimentum consequat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
        <p:nvSpPr>
          <p:cNvPr id="6" name="Object 5"/>
          <p:cNvSpPr/>
          <p:nvPr/>
        </p:nvSpPr>
        <p:spPr>
          <a:xfrm>
            <a:off x="8229600" y="118872"/>
            <a:ext cx="2743200" cy="274320"/>
          </a:xfrm>
          <a:prstGeom prst="rect">
            <a:avLst/>
          </a:prstGeom>
          <a:noFill/>
        </p:spPr>
        <p:txBody>
          <a:bodyPr wrap="square" rtlCol="0" anchor="ctr"/>
          <a:lstStyle/>
          <a:p>
            <a:pPr>
              <a:buNone/>
            </a:pPr>
            <a:r>
              <a:rPr lang="en-US" b="1" sz="1400" dirty="0" smtClean="0">
                <a:solidFill>
                  <a:srgbClr val="0088CC"/>
                </a:solidFill>
              </a:rPr>
              <a:t>Table Examples: </a:t>
            </a:r>
            <a:r>
              <a:rPr lang="en-US" sz="1300" dirty="0" smtClean="0">
                <a:solidFill>
                  <a:srgbClr val="9F9F9F"/>
                </a:solidFill>
              </a:rPr>
              <a:t>lineWeight:-0.5</a:t>
            </a:r>
            <a:endParaRPr lang="en-US" dirty="0"/>
          </a:p>
        </p:txBody>
      </p:sp>
      <p:graphicFrame>
        <p:nvGraphicFramePr>
          <p:cNvPr id="169" name="Table 168"/>
          <p:cNvGraphicFramePr>
            <a:graphicFrameLocks noGrp="1"/>
          </p:cNvGraphicFramePr>
          <p:nvPr>
            <p:extLst>
              <p:ext uri="{D42A27DB-BD31-4B8C-83A1-F6EECF244321}">
                <p14:modId xmlns:p14="http://schemas.microsoft.com/office/powerpoint/2010/main" val="1579011935"/>
              </p:ext>
            </p:extLst>
          </p:nvPr>
        </p:nvGraphicFramePr>
        <p:xfrm>
          <a:off x="8321040" y="548640"/>
          <a:ext cx="3657600" cy="0"/>
        </p:xfrm>
        <a:graphic>
          <a:graphicData uri="http://schemas.openxmlformats.org/drawingml/2006/table">
            <a:tbl>
              <a:tblPr/>
              <a:tblGrid>
                <a:gridCol w="3657600"/>
              </a:tblGrid>
              <a:tr h="0">
                <a:tc>
                  <a:txBody>
                    <a:bodyPr/>
                    <a:lstStyle/>
                    <a:p>
                      <a:pPr>
                        <a:buNone/>
                      </a:pPr>
                      <a:r>
                        <a:rPr lang="en-US" sz="1200" dirty="0" smtClean="0">
                          <a:solidFill>
                            <a:srgbClr val="000000"/>
                          </a:solidFill>
                        </a:rPr>
                        <a:t>Lorem ipsum dolor sit amet, consectetur adipiscing elit. Proin condimentum dignissim velit vel luctu</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s. Donec feugiat ipsum quis tempus blandit. Donec mattis mauris vel est dictum interdum. Pellentesqu</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e imperdiet nibh vitae porta ornare. Fusce non nisl lacus. Curabitur ut mattis dui. Ut pulvinar urna velit, vitae aliquam neque pulvinar eu. Fusce eget tellus eu lorem finibus mattis. Nunc blandit con</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velit, vitae aliquam neque pulvinar eu. Fusce eget tellus eu lorem finibus mattis. Nunc blandit consequat arcu. Ut sed pharetra tortor, nec finibus ipsum. Pellentesque a est vitae ligula imperdiet rhoncus. Ut quis hendrerit tellus. Phasellus non malesuada mi. Suspendisse ullamcorper tristique odio</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sequat arcu. Ut sed pharetra tortor, nec finibus ipsum. Pellentesque a est vitae ligula imperdiet rhoncus. Ut quis hendrerit tellus. Phasellus non malesuada mi. Suspendisse ullamcorper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spTree>
      <p:nvGrpSpPr>
        <p:cNvPr id="1" name=""/>
        <p:cNvGrpSpPr/>
        <p:nvPr/>
      </p:nvGrpSpPr>
      <p:grpSpPr>
        <a:xfrm>
          <a:off x="0" y="0"/>
          <a:ext cx="0" cy="0"/>
          <a:chOff x="0" y="0"/>
          <a:chExt cx="0" cy="0"/>
        </a:xfrm>
      </p:grpSpPr>
      <p:graphicFrame>
        <p:nvGraphicFramePr>
          <p:cNvPr id="58" name="Table 57"/>
          <p:cNvGraphicFramePr>
            <a:graphicFrameLocks noGrp="1"/>
          </p:cNvGraphicFramePr>
          <p:nvPr>
            <p:extLst>
              <p:ext uri="{D42A27DB-BD31-4B8C-83A1-F6EECF244321}">
                <p14:modId xmlns:p14="http://schemas.microsoft.com/office/powerpoint/2010/main" val="1579011935"/>
              </p:ext>
            </p:extLst>
          </p:nvPr>
        </p:nvGraphicFramePr>
        <p:xfrm>
          <a:off x="457200" y="457200"/>
          <a:ext cx="3657600" cy="0"/>
        </p:xfrm>
        <a:graphic>
          <a:graphicData uri="http://schemas.openxmlformats.org/drawingml/2006/table">
            <a:tbl>
              <a:tblPr/>
              <a:tblGrid>
                <a:gridCol w="3657600"/>
              </a:tblGrid>
              <a:tr h="0">
                <a:tc>
                  <a:txBody>
                    <a:bodyPr/>
                    <a:lstStyle/>
                    <a:p>
                      <a:pPr>
                        <a:buNone/>
                      </a:pPr>
                      <a:r>
                        <a:rPr lang="en-US" sz="1200" dirty="0" smtClean="0">
                          <a:solidFill>
                            <a:srgbClr val="000000"/>
                          </a:solidFill>
                        </a:rPr>
                        <a:t>oncus. Ut quis hendrerit tellus. Phasellus non malesuada mi. Suspendisse ullamcorper tristique odio fermentum elementum. Phasellus mattis mollis mauris, non mattis ligula dapibus quis. Quisque pretium 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Nunc</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fermentum elementum. Phasellus mattis mollis mauris, non mattis ligula dapibus quis. Quisque pretium 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metus massa. Curabitur condimentum consequat felis, id rutrum velit cursus vel. Proin nulla est, posuere in velit at, faucibus dignissim diam.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graphicFrame>
        <p:nvGraphicFramePr>
          <p:cNvPr id="115" name="Table 114"/>
          <p:cNvGraphicFramePr>
            <a:graphicFrameLocks noGrp="1"/>
          </p:cNvGraphicFramePr>
          <p:nvPr>
            <p:extLst>
              <p:ext uri="{D42A27DB-BD31-4B8C-83A1-F6EECF244321}">
                <p14:modId xmlns:p14="http://schemas.microsoft.com/office/powerpoint/2010/main" val="1579011935"/>
              </p:ext>
            </p:extLst>
          </p:nvPr>
        </p:nvGraphicFramePr>
        <p:xfrm>
          <a:off x="4343400" y="457200"/>
          <a:ext cx="3657600" cy="0"/>
        </p:xfrm>
        <a:graphic>
          <a:graphicData uri="http://schemas.openxmlformats.org/drawingml/2006/table">
            <a:tbl>
              <a:tblPr/>
              <a:tblGrid>
                <a:gridCol w="3657600"/>
              </a:tblGrid>
              <a:tr h="0">
                <a:tc>
                  <a:txBody>
                    <a:bodyPr/>
                    <a:lstStyle/>
                    <a:p>
                      <a:pPr>
                        <a:buNone/>
                      </a:pPr>
                      <a:r>
                        <a:rPr lang="en-US" sz="1200" dirty="0" smtClean="0">
                          <a:solidFill>
                            <a:srgbClr val="000000"/>
                          </a:solidFill>
                        </a:rPr>
                        <a:t>felis, id rutrum velit cursus vel. Proin nulla est, posuere in velit at, faucibus dignissim diam. Quisque quis erat euismod, malesuada erat eu, congue nisi. Ut risus lectus, auctor at libero sit amet, accumsan ultricies est. Donec eget iaculis enim. Nunc</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fermentum elementum. Phasellus mattis mollis mauris, non mattis ligula dapibus quis. Quisque pretium 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graphicFrame>
        <p:nvGraphicFramePr>
          <p:cNvPr id="172" name="Table 171"/>
          <p:cNvGraphicFramePr>
            <a:graphicFrameLocks noGrp="1"/>
          </p:cNvGraphicFramePr>
          <p:nvPr>
            <p:extLst>
              <p:ext uri="{D42A27DB-BD31-4B8C-83A1-F6EECF244321}">
                <p14:modId xmlns:p14="http://schemas.microsoft.com/office/powerpoint/2010/main" val="1579011935"/>
              </p:ext>
            </p:extLst>
          </p:nvPr>
        </p:nvGraphicFramePr>
        <p:xfrm>
          <a:off x="8321040" y="457200"/>
          <a:ext cx="3657600" cy="0"/>
        </p:xfrm>
        <a:graphic>
          <a:graphicData uri="http://schemas.openxmlformats.org/drawingml/2006/table">
            <a:tbl>
              <a:tblPr/>
              <a:tblGrid>
                <a:gridCol w="3657600"/>
              </a:tblGrid>
              <a:tr h="0">
                <a:tc>
                  <a:txBody>
                    <a:bodyPr/>
                    <a:lstStyle/>
                    <a:p>
                      <a:pPr>
                        <a:buNone/>
                      </a:pPr>
                      <a:r>
                        <a:rPr lang="en-US" sz="1200" dirty="0" smtClean="0">
                          <a:solidFill>
                            <a:srgbClr val="000000"/>
                          </a:solidFill>
                        </a:rPr>
                        <a:t>tristique odio fermentum elementum. Phasellus mattis mollis mauris, non mattis ligula dapibus quis. Quisque pretium metus massa. Curabitur condimentum consequat felis, id rutrum velit cursus vel. Proin nulla est, po</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oncus. Ut quis hendrerit tellus. Phasellus non malesuada mi. Suspendisse ullamcorper tristique odio fermentum elementum. Phasellus mattis mollis mauris, non mattis ligula dapibus quis. Quisque pretium 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Nunc</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fermentum elementum. Phasellus mattis mollis mauris, non mattis ligula dapibus quis. Quisque pretium metus massa. Curabitur condimentum consequat felis, id rutrum velit cursus vel. Proin nulla est, posuere in velit at, faucibus dignissim diam. Quisque quis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spTree>
      <p:nvGrpSpPr>
        <p:cNvPr id="1" name=""/>
        <p:cNvGrpSpPr/>
        <p:nvPr/>
      </p:nvGrpSpPr>
      <p:grpSpPr>
        <a:xfrm>
          <a:off x="0" y="0"/>
          <a:ext cx="0" cy="0"/>
          <a:chOff x="0" y="0"/>
          <a:chExt cx="0" cy="0"/>
        </a:xfrm>
      </p:grpSpPr>
      <p:graphicFrame>
        <p:nvGraphicFramePr>
          <p:cNvPr id="59" name="Table 58"/>
          <p:cNvGraphicFramePr>
            <a:graphicFrameLocks noGrp="1"/>
          </p:cNvGraphicFramePr>
          <p:nvPr>
            <p:extLst>
              <p:ext uri="{D42A27DB-BD31-4B8C-83A1-F6EECF244321}">
                <p14:modId xmlns:p14="http://schemas.microsoft.com/office/powerpoint/2010/main" val="1579011935"/>
              </p:ext>
            </p:extLst>
          </p:nvPr>
        </p:nvGraphicFramePr>
        <p:xfrm>
          <a:off x="457200" y="457200"/>
          <a:ext cx="3657600" cy="0"/>
        </p:xfrm>
        <a:graphic>
          <a:graphicData uri="http://schemas.openxmlformats.org/drawingml/2006/table">
            <a:tbl>
              <a:tblPr/>
              <a:tblGrid>
                <a:gridCol w="3657600"/>
              </a:tblGrid>
              <a:tr h="0">
                <a:tc>
                  <a:txBody>
                    <a:bodyPr/>
                    <a:lstStyle/>
                    <a:p>
                      <a:pPr>
                        <a:buNone/>
                      </a:pPr>
                      <a:r>
                        <a:rPr lang="en-US" sz="1200" dirty="0" smtClean="0">
                          <a:solidFill>
                            <a:srgbClr val="000000"/>
                          </a:solidFill>
                        </a:rPr>
                        <a:t>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amet. Vivamus sapien augue, p</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amet. Vivamus sapien augue, porta sed tortor ut, molestie ornare nisl. Nullam sed mi turpis. Donec sed finibus risus. Nunc interdum semper mauris quis vehicula.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graphicFrame>
        <p:nvGraphicFramePr>
          <p:cNvPr id="117" name="Table 116"/>
          <p:cNvGraphicFramePr>
            <a:graphicFrameLocks noGrp="1"/>
          </p:cNvGraphicFramePr>
          <p:nvPr>
            <p:extLst>
              <p:ext uri="{D42A27DB-BD31-4B8C-83A1-F6EECF244321}">
                <p14:modId xmlns:p14="http://schemas.microsoft.com/office/powerpoint/2010/main" val="1579011935"/>
              </p:ext>
            </p:extLst>
          </p:nvPr>
        </p:nvGraphicFramePr>
        <p:xfrm>
          <a:off x="4343400" y="457200"/>
          <a:ext cx="3657600" cy="0"/>
        </p:xfrm>
        <a:graphic>
          <a:graphicData uri="http://schemas.openxmlformats.org/drawingml/2006/table">
            <a:tbl>
              <a:tblPr/>
              <a:tblGrid>
                <a:gridCol w="3657600"/>
              </a:tblGrid>
              <a:tr h="0">
                <a:tc>
                  <a:txBody>
                    <a:bodyPr/>
                    <a:lstStyle/>
                    <a:p>
                      <a:pPr>
                        <a:buNone/>
                      </a:pPr>
                      <a:r>
                        <a:rPr lang="en-US" sz="1200" dirty="0" smtClean="0">
                          <a:solidFill>
                            <a:srgbClr val="000000"/>
                          </a:solidFill>
                        </a:rPr>
                        <a:t>amet. Vivamus sapien augue, p</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amet. Vivamus sapien augue, porta sed tortor ut, molestie ornare nisl. Nullam sed mi turpis. Donec sed finibus risus. Nunc interdum semper mauris quis vehicula. Phasellus in nisl faucibus, pellentesque massa vel, faucibus urna. P</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amet. Vivamus sapien augue, porta sed tortor ut, molestie ornare nisl. Nullam sed mi turpis. Donec sed finibus risus. Nunc interdum semper mauris quis vehicula. Phasellus in nisl faucibus, pellentesque massa vel, faucibus urna. Proin sed tortor lorem. Curabitur eu nisi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graphicFrame>
        <p:nvGraphicFramePr>
          <p:cNvPr id="175" name="Table 174"/>
          <p:cNvGraphicFramePr>
            <a:graphicFrameLocks noGrp="1"/>
          </p:cNvGraphicFramePr>
          <p:nvPr>
            <p:extLst>
              <p:ext uri="{D42A27DB-BD31-4B8C-83A1-F6EECF244321}">
                <p14:modId xmlns:p14="http://schemas.microsoft.com/office/powerpoint/2010/main" val="1579011935"/>
              </p:ext>
            </p:extLst>
          </p:nvPr>
        </p:nvGraphicFramePr>
        <p:xfrm>
          <a:off x="8321040" y="457200"/>
          <a:ext cx="3657600" cy="0"/>
        </p:xfrm>
        <a:graphic>
          <a:graphicData uri="http://schemas.openxmlformats.org/drawingml/2006/table">
            <a:tbl>
              <a:tblPr/>
              <a:tblGrid>
                <a:gridCol w="3657600"/>
              </a:tblGrid>
              <a:tr h="0">
                <a:tc>
                  <a:txBody>
                    <a:bodyPr/>
                    <a:lstStyle/>
                    <a:p>
                      <a:pPr>
                        <a:buNone/>
                      </a:pPr>
                      <a:r>
                        <a:rPr lang="en-US" sz="1200" dirty="0" smtClean="0">
                          <a:solidFill>
                            <a:srgbClr val="000000"/>
                          </a:solidFill>
                        </a:rPr>
                        <a:t>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spTree>
      <p:nvGrpSpPr>
        <p:cNvPr id="1" name=""/>
        <p:cNvGrpSpPr/>
        <p:nvPr/>
      </p:nvGrpSpPr>
      <p:grpSpPr>
        <a:xfrm>
          <a:off x="0" y="0"/>
          <a:ext cx="0" cy="0"/>
          <a:chOff x="0" y="0"/>
          <a:chExt cx="0" cy="0"/>
        </a:xfrm>
      </p:grpSpPr>
      <p:graphicFrame>
        <p:nvGraphicFramePr>
          <p:cNvPr id="60" name="Table 59"/>
          <p:cNvGraphicFramePr>
            <a:graphicFrameLocks noGrp="1"/>
          </p:cNvGraphicFramePr>
          <p:nvPr>
            <p:extLst>
              <p:ext uri="{D42A27DB-BD31-4B8C-83A1-F6EECF244321}">
                <p14:modId xmlns:p14="http://schemas.microsoft.com/office/powerpoint/2010/main" val="1579011935"/>
              </p:ext>
            </p:extLst>
          </p:nvPr>
        </p:nvGraphicFramePr>
        <p:xfrm>
          <a:off x="457200" y="457200"/>
          <a:ext cx="3657600" cy="0"/>
        </p:xfrm>
        <a:graphic>
          <a:graphicData uri="http://schemas.openxmlformats.org/drawingml/2006/table">
            <a:tbl>
              <a:tblPr/>
              <a:tblGrid>
                <a:gridCol w="3657600"/>
              </a:tblGrid>
              <a:tr h="0">
                <a:tc>
                  <a:txBody>
                    <a:bodyPr/>
                    <a:lstStyle/>
                    <a:p>
                      <a:pPr>
                        <a:buNone/>
                      </a:pPr>
                      <a:r>
                        <a:rPr lang="en-US" sz="1200" dirty="0" smtClean="0">
                          <a:solidFill>
                            <a:srgbClr val="000000"/>
                          </a:solidFill>
                        </a:rPr>
                        <a:t>Phasellus in nisl faucibus, pellentesque massa vel, faucibus urna. P</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amet. Vivamus sapien augue, porta sed tortor ut, molestie ornare nisl. Nullam sed mi turpis. Donec sed finibus risus. Nunc interdum semper mauris quis vehicula. Phasellus in nisl faucibus, pellentesque massa vel, faucibus urna. Proin sed tortor lorem. Curabitur eu nisi semper, placerat tellus sed, varius nulla. Etiam luctus ac purus nec aliquet. Phasellus nisl metus, dictum ultricies justo a, laoreet consectetur risus. Vestib</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graphicFrame>
        <p:nvGraphicFramePr>
          <p:cNvPr id="119" name="Table 118"/>
          <p:cNvGraphicFramePr>
            <a:graphicFrameLocks noGrp="1"/>
          </p:cNvGraphicFramePr>
          <p:nvPr>
            <p:extLst>
              <p:ext uri="{D42A27DB-BD31-4B8C-83A1-F6EECF244321}">
                <p14:modId xmlns:p14="http://schemas.microsoft.com/office/powerpoint/2010/main" val="1579011935"/>
              </p:ext>
            </p:extLst>
          </p:nvPr>
        </p:nvGraphicFramePr>
        <p:xfrm>
          <a:off x="4343400" y="457200"/>
          <a:ext cx="3657600" cy="0"/>
        </p:xfrm>
        <a:graphic>
          <a:graphicData uri="http://schemas.openxmlformats.org/drawingml/2006/table">
            <a:tbl>
              <a:tblPr/>
              <a:tblGrid>
                <a:gridCol w="3657600"/>
              </a:tblGrid>
              <a:tr h="0">
                <a:tc>
                  <a:txBody>
                    <a:bodyPr/>
                    <a:lstStyle/>
                    <a:p>
                      <a:pPr>
                        <a:buNone/>
                      </a:pPr>
                      <a:r>
                        <a:rPr lang="en-US" sz="1200" dirty="0" smtClean="0">
                          <a:solidFill>
                            <a:srgbClr val="000000"/>
                          </a:solidFill>
                        </a:rPr>
                        <a:t>semper, placerat tellus sed, varius nulla. Etiam luctus ac purus nec aliquet. Phasellus nisl metus, dictum ultricies justo a, laoreet consectetur risus. Vestib</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graphicFrame>
        <p:nvGraphicFramePr>
          <p:cNvPr id="178" name="Table 177"/>
          <p:cNvGraphicFramePr>
            <a:graphicFrameLocks noGrp="1"/>
          </p:cNvGraphicFramePr>
          <p:nvPr>
            <p:extLst>
              <p:ext uri="{D42A27DB-BD31-4B8C-83A1-F6EECF244321}">
                <p14:modId xmlns:p14="http://schemas.microsoft.com/office/powerpoint/2010/main" val="1579011935"/>
              </p:ext>
            </p:extLst>
          </p:nvPr>
        </p:nvGraphicFramePr>
        <p:xfrm>
          <a:off x="8321040" y="457200"/>
          <a:ext cx="3657600" cy="0"/>
        </p:xfrm>
        <a:graphic>
          <a:graphicData uri="http://schemas.openxmlformats.org/drawingml/2006/table">
            <a:tbl>
              <a:tblPr/>
              <a:tblGrid>
                <a:gridCol w="3657600"/>
              </a:tblGrid>
              <a:tr h="0">
                <a:tc>
                  <a:txBody>
                    <a:bodyPr/>
                    <a:lstStyle/>
                    <a:p>
                      <a:pPr>
                        <a:buNone/>
                      </a:pPr>
                      <a:r>
                        <a:rPr lang="en-US" sz="1200" dirty="0" smtClean="0">
                          <a:solidFill>
                            <a:srgbClr val="000000"/>
                          </a:solidFill>
                        </a:rPr>
                        <a:t>vitae placerat diam molestie sit amet. Vivamus sapien augue, p</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amet. Vivamus sapien augue, porta sed tortor ut, molestie ornare nisl. Nullam sed mi turpis. Donec sed finibus risus. Nunc interdum semper mauris quis vehicula. Phasellus in nisl faucibus, pellentesque massa vel, faucibus urna. P</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buNone/>
                      </a:pPr>
                      <a:r>
                        <a:rPr lang="en-US" sz="1200" dirty="0" smtClean="0">
                          <a:solidFill>
                            <a:srgbClr val="000000"/>
                          </a:solidFill>
                        </a:rPr>
                        <a:t>i. Ut risus lectus, auctor at libero sit amet, accumsan ultricies est. Donec </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Object 2"/>
          <p:cNvSpPr/>
          <p:nvPr>
            <p:ph idx="101" type="title" hasCustomPrompt="1"/>
          </p:nvPr>
        </p:nvSpPr>
        <p:spPr>
          <a:xfrm>
            <a:off x="0" y="822960"/>
            <a:ext cx="12192000" cy="914400"/>
          </a:xfrm>
          <a:prstGeom prst="rect">
            <a:avLst/>
          </a:prstGeom>
          <a:noFill/>
        </p:spPr>
        <p:txBody>
          <a:bodyPr wrap="square" rtlCol="0"/>
          <a:lstStyle/>
          <a:p>
            <a:pPr>
              <a:buNone/>
            </a:pPr>
            <a:r>
              <a:rPr lang="en-US" dirty="0" smtClean="0"/>
              <a:t>Thank You!</a:t>
            </a:r>
            <a:endParaRPr lang="en-US" dirty="0"/>
          </a:p>
        </p:txBody>
      </p:sp>
      <p:sp>
        <p:nvSpPr>
          <p:cNvPr id="4" name="Object 3"/>
          <p:cNvSpPr/>
          <p:nvPr>
            <p:ph idx="103" type="body" hasCustomPrompt="1"/>
          </p:nvPr>
        </p:nvSpPr>
        <p:spPr>
          <a:xfrm>
            <a:off x="0" y="5897880"/>
            <a:ext cx="12192000" cy="914400"/>
          </a:xfrm>
          <a:prstGeom prst="rect">
            <a:avLst/>
          </a:prstGeom>
          <a:noFill/>
        </p:spPr>
        <p:txBody>
          <a:bodyPr wrap="square" rtlCol="0"/>
          <a:lstStyle/>
          <a:p>
            <a:pPr>
              <a:buNone/>
            </a:pPr>
            <a:r>
              <a:rPr lang="en-US" dirty="0" smtClean="0"/>
              <a:t/>
            </a:r>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spTree>
      <p:nvGrpSpPr>
        <p:cNvPr id="1" name=""/>
        <p:cNvGrpSpPr/>
        <p:nvPr/>
      </p:nvGrpSpPr>
      <p:grpSpPr>
        <a:xfrm>
          <a:off x="0" y="0"/>
          <a:ext cx="0" cy="0"/>
          <a:chOff x="0" y="0"/>
          <a:chExt cx="0" cy="0"/>
        </a:xfrm>
      </p:grpSpPr>
      <p:graphicFrame>
        <p:nvGraphicFramePr>
          <p:cNvPr id="61" name="Table 60"/>
          <p:cNvGraphicFramePr>
            <a:graphicFrameLocks noGrp="1"/>
          </p:cNvGraphicFramePr>
          <p:nvPr>
            <p:extLst>
              <p:ext uri="{D42A27DB-BD31-4B8C-83A1-F6EECF244321}">
                <p14:modId xmlns:p14="http://schemas.microsoft.com/office/powerpoint/2010/main" val="1579011935"/>
              </p:ext>
            </p:extLst>
          </p:nvPr>
        </p:nvGraphicFramePr>
        <p:xfrm>
          <a:off x="8321040" y="457200"/>
          <a:ext cx="3657600" cy="0"/>
        </p:xfrm>
        <a:graphic>
          <a:graphicData uri="http://schemas.openxmlformats.org/drawingml/2006/table">
            <a:tbl>
              <a:tblPr/>
              <a:tblGrid>
                <a:gridCol w="3657600"/>
              </a:tblGrid>
              <a:tr h="0">
                <a:tc>
                  <a:txBody>
                    <a:bodyPr/>
                    <a:lstStyle/>
                    <a:p>
                      <a:pPr>
                        <a:buNone/>
                      </a:pPr>
                      <a:r>
                        <a:rPr lang="en-US" sz="1200" dirty="0" smtClean="0">
                          <a:solidFill>
                            <a:srgbClr val="000000"/>
                          </a:solidFill>
                        </a:rPr>
                        <a:t>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amet. Vivamus sapien augue, porta sed tortor ut, molestie ornare nisl. Nullam sed mi turpis. Donec sed finibus risus. Nunc interdum semper mauris quis vehicula. Phasellus in nisl faucibus, pellentesque massa vel, faucibus urna. Proin sed tortor lorem. Curabitur eu nisi semper, placerat tellus sed, varius nulla. Etiam luctus ac purus nec aliquet. Phasellus nisl metus, dictum ultricies justo a, laoreet consectetur risus. Vestib</a:t>
                      </a:r>
                      <a:endParaRPr lang="en-US" sz="1200" dirty="0"/>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1579011935"/>
              </p:ext>
            </p:extLst>
          </p:nvPr>
        </p:nvGraphicFramePr>
        <p:xfrm>
          <a:off x="365760" y="118872"/>
          <a:ext cx="11430000" cy="0"/>
        </p:xfrm>
        <a:graphic>
          <a:graphicData uri="http://schemas.openxmlformats.org/drawingml/2006/table">
            <a:tbl>
              <a:tblPr/>
              <a:tblGrid>
                <a:gridCol w="8229600"/>
                <a:gridCol w="3200400"/>
              </a:tblGrid>
              <a:tr h="0">
                <a:tc>
                  <a:txBody>
                    <a:bodyPr/>
                    <a:lstStyle/>
                    <a:p>
                      <a:pPr>
                        <a:buNone/>
                      </a:pPr>
                      <a:r>
                        <a:rPr lang="en-US" sz="1200" dirty="0" smtClean="0">
                          <a:solidFill>
                            <a:srgbClr val="9F9F9F"/>
                          </a:solidFill>
                        </a:rPr>
                        <a:t>Chart Examples: Bar Chart</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c>
                  <a:txBody>
                    <a:bodyPr/>
                    <a:lstStyle/>
                    <a:p>
                      <a:pPr algn="r">
                        <a:buNone/>
                      </a:pPr>
                      <a:r>
                        <a:rPr lang="en-US" sz="1200" dirty="0" smtClean="0">
                          <a:solidFill>
                            <a:srgbClr val="9F9F9F"/>
                          </a:solidFill>
                        </a:rPr>
                        <a:t>PptxGenJS</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graphicFrame>
        <p:nvGraphicFramePr>
          <p:cNvPr id="4" name="Chart 3"/>
          <p:cNvGraphicFramePr/>
          <p:nvPr/>
        </p:nvGraphicFramePr>
        <p:xfrm>
          <a:off x="457200" y="548640"/>
          <a:ext cx="5486400" cy="2743200"/>
        </p:xfrm>
        <a:graphic xmlns:a="http://schemas.openxmlformats.org/drawingml/2006/main">
          <a:graphicData uri="http://schemas.openxmlformats.org/drawingml/2006/chart">
            <c:chart xmlns:c="http://schemas.openxmlformats.org/drawingml/2006/chart" r:id="rId1"/>
          </a:graphicData>
        </a:graphic>
      </p:graphicFrame>
      <p:graphicFrame>
        <p:nvGraphicFramePr>
          <p:cNvPr id="5" name="Chart 4"/>
          <p:cNvGraphicFramePr/>
          <p:nvPr/>
        </p:nvGraphicFramePr>
        <p:xfrm>
          <a:off x="6400800" y="548640"/>
          <a:ext cx="5486400" cy="2743200"/>
        </p:xfrm>
        <a:graphic xmlns:a="http://schemas.openxmlformats.org/drawingml/2006/main">
          <a:graphicData uri="http://schemas.openxmlformats.org/drawingml/2006/chart">
            <c:chart xmlns:c="http://schemas.openxmlformats.org/drawingml/2006/chart" r:id="rId2"/>
          </a:graphicData>
        </a:graphic>
      </p:graphicFrame>
      <p:sp>
        <p:nvSpPr>
          <p:cNvPr id="6" name="Object 5"/>
          <p:cNvSpPr/>
          <p:nvPr/>
        </p:nvSpPr>
        <p:spPr>
          <a:xfrm>
            <a:off x="457200" y="3474720"/>
            <a:ext cx="5486400" cy="3200400"/>
          </a:xfrm>
          <a:prstGeom prst="rect">
            <a:avLst/>
          </a:prstGeom>
          <a:solidFill>
            <a:srgbClr val="F1F1F1"/>
          </a:solidFill>
        </p:spPr>
        <p:txBody>
          <a:bodyPr wrap="square" rtlCol="0" anchor="ctr"/>
          <a:lstStyle/>
          <a:p>
            <a:pPr>
              <a:buNone/>
            </a:pPr>
            <a:r>
              <a:rPr lang="en-US" dirty="0" smtClean="0">
                <a:solidFill>
                  <a:srgbClr val="F1F1F1"/>
                </a:solidFill>
              </a:rPr>
              <a:t>.</a:t>
            </a:r>
            <a:endParaRPr lang="en-US" dirty="0"/>
          </a:p>
        </p:txBody>
      </p:sp>
      <p:graphicFrame>
        <p:nvGraphicFramePr>
          <p:cNvPr id="7" name="Chart 6"/>
          <p:cNvGraphicFramePr/>
          <p:nvPr/>
        </p:nvGraphicFramePr>
        <p:xfrm>
          <a:off x="457200" y="3474720"/>
          <a:ext cx="5486400" cy="3200400"/>
        </p:xfrm>
        <a:graphic xmlns:a="http://schemas.openxmlformats.org/drawingml/2006/main">
          <a:graphicData uri="http://schemas.openxmlformats.org/drawingml/2006/chart">
            <c:chart xmlns:c="http://schemas.openxmlformats.org/drawingml/2006/chart" r:id="rId3"/>
          </a:graphicData>
        </a:graphic>
      </p:graphicFrame>
      <p:sp>
        <p:nvSpPr>
          <p:cNvPr id="8" name="Object 7"/>
          <p:cNvSpPr/>
          <p:nvPr/>
        </p:nvSpPr>
        <p:spPr>
          <a:xfrm>
            <a:off x="6400800" y="3474720"/>
            <a:ext cx="5486400" cy="3200400"/>
          </a:xfrm>
          <a:prstGeom prst="rect">
            <a:avLst/>
          </a:prstGeom>
          <a:solidFill>
            <a:srgbClr val="F1F1F1"/>
          </a:solidFill>
        </p:spPr>
        <p:txBody>
          <a:bodyPr wrap="square" rtlCol="0" anchor="ctr"/>
          <a:lstStyle/>
          <a:p>
            <a:pPr>
              <a:buNone/>
            </a:pPr>
            <a:r>
              <a:rPr lang="en-US" dirty="0" smtClean="0">
                <a:solidFill>
                  <a:srgbClr val="F1F1F1"/>
                </a:solidFill>
              </a:rPr>
              <a:t>.</a:t>
            </a:r>
            <a:endParaRPr lang="en-US" dirty="0"/>
          </a:p>
        </p:txBody>
      </p:sp>
      <p:graphicFrame>
        <p:nvGraphicFramePr>
          <p:cNvPr id="9" name="Chart 8"/>
          <p:cNvGraphicFramePr/>
          <p:nvPr/>
        </p:nvGraphicFramePr>
        <p:xfrm>
          <a:off x="6400800" y="3474720"/>
          <a:ext cx="5486400" cy="3200400"/>
        </p:xfrm>
        <a:graphic xmlns:a="http://schemas.openxmlformats.org/drawingml/2006/main">
          <a:graphicData uri="http://schemas.openxmlformats.org/drawingml/2006/chart">
            <c:chart xmlns:c="http://schemas.openxmlformats.org/drawingml/2006/chart" r:id="rId4"/>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1579011935"/>
              </p:ext>
            </p:extLst>
          </p:nvPr>
        </p:nvGraphicFramePr>
        <p:xfrm>
          <a:off x="365760" y="118872"/>
          <a:ext cx="11430000" cy="0"/>
        </p:xfrm>
        <a:graphic>
          <a:graphicData uri="http://schemas.openxmlformats.org/drawingml/2006/table">
            <a:tbl>
              <a:tblPr/>
              <a:tblGrid>
                <a:gridCol w="8229600"/>
                <a:gridCol w="3200400"/>
              </a:tblGrid>
              <a:tr h="0">
                <a:tc>
                  <a:txBody>
                    <a:bodyPr/>
                    <a:lstStyle/>
                    <a:p>
                      <a:pPr>
                        <a:buNone/>
                      </a:pPr>
                      <a:r>
                        <a:rPr lang="en-US" sz="1200" dirty="0" smtClean="0">
                          <a:solidFill>
                            <a:srgbClr val="9F9F9F"/>
                          </a:solidFill>
                        </a:rPr>
                        <a:t>Chart Examples: Bar Chart Grid/Axis Options</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c>
                  <a:txBody>
                    <a:bodyPr/>
                    <a:lstStyle/>
                    <a:p>
                      <a:pPr algn="r">
                        <a:buNone/>
                      </a:pPr>
                      <a:r>
                        <a:rPr lang="en-US" sz="1200" dirty="0" smtClean="0">
                          <a:solidFill>
                            <a:srgbClr val="9F9F9F"/>
                          </a:solidFill>
                        </a:rPr>
                        <a:t>PptxGenJS</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graphicFrame>
        <p:nvGraphicFramePr>
          <p:cNvPr id="4" name="Chart 3"/>
          <p:cNvGraphicFramePr/>
          <p:nvPr/>
        </p:nvGraphicFramePr>
        <p:xfrm>
          <a:off x="457200" y="548640"/>
          <a:ext cx="5486400" cy="2743200"/>
        </p:xfrm>
        <a:graphic xmlns:a="http://schemas.openxmlformats.org/drawingml/2006/main">
          <a:graphicData uri="http://schemas.openxmlformats.org/drawingml/2006/chart">
            <c:chart xmlns:c="http://schemas.openxmlformats.org/drawingml/2006/chart" r:id="rId1"/>
          </a:graphicData>
        </a:graphic>
      </p:graphicFrame>
      <p:graphicFrame>
        <p:nvGraphicFramePr>
          <p:cNvPr id="5" name="Chart 4"/>
          <p:cNvGraphicFramePr/>
          <p:nvPr/>
        </p:nvGraphicFramePr>
        <p:xfrm>
          <a:off x="6400800" y="548640"/>
          <a:ext cx="5486400" cy="2743200"/>
        </p:xfrm>
        <a:graphic xmlns:a="http://schemas.openxmlformats.org/drawingml/2006/main">
          <a:graphicData uri="http://schemas.openxmlformats.org/drawingml/2006/chart">
            <c:chart xmlns:c="http://schemas.openxmlformats.org/drawingml/2006/chart" r:id="rId2"/>
          </a:graphicData>
        </a:graphic>
      </p:graphicFrame>
      <p:sp>
        <p:nvSpPr>
          <p:cNvPr id="6" name="Object 5"/>
          <p:cNvSpPr/>
          <p:nvPr/>
        </p:nvSpPr>
        <p:spPr>
          <a:xfrm>
            <a:off x="457200" y="3474720"/>
            <a:ext cx="5486400" cy="3200400"/>
          </a:xfrm>
          <a:prstGeom prst="rect">
            <a:avLst/>
          </a:prstGeom>
          <a:solidFill>
            <a:srgbClr val="F1F1F1"/>
          </a:solidFill>
        </p:spPr>
        <p:txBody>
          <a:bodyPr wrap="square" rtlCol="0" anchor="ctr"/>
          <a:lstStyle/>
          <a:p>
            <a:pPr>
              <a:buNone/>
            </a:pPr>
            <a:r>
              <a:rPr lang="en-US" dirty="0" smtClean="0">
                <a:solidFill>
                  <a:srgbClr val="F1F1F1"/>
                </a:solidFill>
              </a:rPr>
              <a:t>.</a:t>
            </a:r>
            <a:endParaRPr lang="en-US" dirty="0"/>
          </a:p>
        </p:txBody>
      </p:sp>
      <p:graphicFrame>
        <p:nvGraphicFramePr>
          <p:cNvPr id="7" name="Chart 6"/>
          <p:cNvGraphicFramePr/>
          <p:nvPr/>
        </p:nvGraphicFramePr>
        <p:xfrm>
          <a:off x="457200" y="3474720"/>
          <a:ext cx="5486400" cy="3200400"/>
        </p:xfrm>
        <a:graphic xmlns:a="http://schemas.openxmlformats.org/drawingml/2006/main">
          <a:graphicData uri="http://schemas.openxmlformats.org/drawingml/2006/chart">
            <c:chart xmlns:c="http://schemas.openxmlformats.org/drawingml/2006/chart" r:id="rId3"/>
          </a:graphicData>
        </a:graphic>
      </p:graphicFrame>
      <p:sp>
        <p:nvSpPr>
          <p:cNvPr id="8" name="Object 7"/>
          <p:cNvSpPr/>
          <p:nvPr/>
        </p:nvSpPr>
        <p:spPr>
          <a:xfrm>
            <a:off x="6400800" y="3474720"/>
            <a:ext cx="5486400" cy="3200400"/>
          </a:xfrm>
          <a:prstGeom prst="rect">
            <a:avLst/>
          </a:prstGeom>
          <a:solidFill>
            <a:srgbClr val="F1F1F1"/>
          </a:solidFill>
        </p:spPr>
        <p:txBody>
          <a:bodyPr wrap="square" rtlCol="0" anchor="ctr"/>
          <a:lstStyle/>
          <a:p>
            <a:pPr>
              <a:buNone/>
            </a:pPr>
            <a:r>
              <a:rPr lang="en-US" dirty="0" smtClean="0">
                <a:solidFill>
                  <a:srgbClr val="F1F1F1"/>
                </a:solidFill>
              </a:rPr>
              <a:t>.</a:t>
            </a:r>
            <a:endParaRPr lang="en-US" dirty="0"/>
          </a:p>
        </p:txBody>
      </p:sp>
      <p:graphicFrame>
        <p:nvGraphicFramePr>
          <p:cNvPr id="9" name="Chart 8"/>
          <p:cNvGraphicFramePr/>
          <p:nvPr/>
        </p:nvGraphicFramePr>
        <p:xfrm>
          <a:off x="6400800" y="3474720"/>
          <a:ext cx="5486400" cy="3200400"/>
        </p:xfrm>
        <a:graphic xmlns:a="http://schemas.openxmlformats.org/drawingml/2006/main">
          <a:graphicData uri="http://schemas.openxmlformats.org/drawingml/2006/chart">
            <c:chart xmlns:c="http://schemas.openxmlformats.org/drawingml/2006/chart" r:id="rId4"/>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ext uri="{D42A27DB-BD31-4B8C-83A1-F6EECF244321}">
                <p14:modId xmlns:p14="http://schemas.microsoft.com/office/powerpoint/2010/main" val="1579011935"/>
              </p:ext>
            </p:extLst>
          </p:nvPr>
        </p:nvGraphicFramePr>
        <p:xfrm>
          <a:off x="365760" y="118872"/>
          <a:ext cx="11430000" cy="0"/>
        </p:xfrm>
        <a:graphic>
          <a:graphicData uri="http://schemas.openxmlformats.org/drawingml/2006/table">
            <a:tbl>
              <a:tblPr/>
              <a:tblGrid>
                <a:gridCol w="8229600"/>
                <a:gridCol w="3200400"/>
              </a:tblGrid>
              <a:tr h="0">
                <a:tc>
                  <a:txBody>
                    <a:bodyPr/>
                    <a:lstStyle/>
                    <a:p>
                      <a:pPr>
                        <a:buNone/>
                      </a:pPr>
                      <a:r>
                        <a:rPr lang="en-US" sz="1200" dirty="0" smtClean="0">
                          <a:solidFill>
                            <a:srgbClr val="9F9F9F"/>
                          </a:solidFill>
                        </a:rPr>
                        <a:t>Chart Examples: Bar Chart: Stacked/PercentStacked and Data Table</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c>
                  <a:txBody>
                    <a:bodyPr/>
                    <a:lstStyle/>
                    <a:p>
                      <a:pPr algn="r">
                        <a:buNone/>
                      </a:pPr>
                      <a:r>
                        <a:rPr lang="en-US" sz="1200" dirty="0" smtClean="0">
                          <a:solidFill>
                            <a:srgbClr val="9F9F9F"/>
                          </a:solidFill>
                        </a:rPr>
                        <a:t>PptxGenJS</a:t>
                      </a:r>
                      <a:endParaRPr lang="en-US" sz="1200" dirty="0"/>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graphicFrame>
        <p:nvGraphicFramePr>
          <p:cNvPr id="4" name="Chart 3"/>
          <p:cNvGraphicFramePr/>
          <p:nvPr/>
        </p:nvGraphicFramePr>
        <p:xfrm>
          <a:off x="457200" y="548640"/>
          <a:ext cx="5486400" cy="2743200"/>
        </p:xfrm>
        <a:graphic xmlns:a="http://schemas.openxmlformats.org/drawingml/2006/main">
          <a:graphicData uri="http://schemas.openxmlformats.org/drawingml/2006/chart">
            <c:chart xmlns:c="http://schemas.openxmlformats.org/drawingml/2006/chart" r:id="rId1"/>
          </a:graphicData>
        </a:graphic>
      </p:graphicFrame>
      <p:graphicFrame>
        <p:nvGraphicFramePr>
          <p:cNvPr id="5" name="Chart 4"/>
          <p:cNvGraphicFramePr/>
          <p:nvPr/>
        </p:nvGraphicFramePr>
        <p:xfrm>
          <a:off x="6400800" y="548640"/>
          <a:ext cx="5486400" cy="2743200"/>
        </p:xfrm>
        <a:graphic xmlns:a="http://schemas.openxmlformats.org/drawingml/2006/main">
          <a:graphicData uri="http://schemas.openxmlformats.org/drawingml/2006/chart">
            <c:chart xmlns:c="http://schemas.openxmlformats.org/drawingml/2006/chart" r:id="rId2"/>
          </a:graphicData>
        </a:graphic>
      </p:graphicFrame>
      <p:graphicFrame>
        <p:nvGraphicFramePr>
          <p:cNvPr id="6" name="Chart 5"/>
          <p:cNvGraphicFramePr/>
          <p:nvPr/>
        </p:nvGraphicFramePr>
        <p:xfrm>
          <a:off x="457200" y="3474720"/>
          <a:ext cx="5486400" cy="3200400"/>
        </p:xfrm>
        <a:graphic xmlns:a="http://schemas.openxmlformats.org/drawingml/2006/main">
          <a:graphicData uri="http://schemas.openxmlformats.org/drawingml/2006/chart">
            <c:chart xmlns:c="http://schemas.openxmlformats.org/drawingml/2006/chart" r:id="rId3"/>
          </a:graphicData>
        </a:graphic>
      </p:graphicFrame>
      <p:sp>
        <p:nvSpPr>
          <p:cNvPr id="7" name="Object 6"/>
          <p:cNvSpPr/>
          <p:nvPr/>
        </p:nvSpPr>
        <p:spPr>
          <a:xfrm>
            <a:off x="6400800" y="3474720"/>
            <a:ext cx="5486400" cy="3200400"/>
          </a:xfrm>
          <a:prstGeom prst="rect">
            <a:avLst/>
          </a:prstGeom>
          <a:solidFill>
            <a:srgbClr val="F1F1F1"/>
          </a:solidFill>
        </p:spPr>
        <p:txBody>
          <a:bodyPr wrap="square" rtlCol="0" anchor="ctr"/>
          <a:lstStyle/>
          <a:p>
            <a:pPr>
              <a:buNone/>
            </a:pPr>
            <a:r>
              <a:rPr lang="en-US" dirty="0" smtClean="0">
                <a:solidFill>
                  <a:srgbClr val="F1F1F1"/>
                </a:solidFill>
              </a:rPr>
              <a:t>.</a:t>
            </a:r>
            <a:endParaRPr lang="en-US" dirty="0"/>
          </a:p>
        </p:txBody>
      </p:sp>
      <p:graphicFrame>
        <p:nvGraphicFramePr>
          <p:cNvPr id="8" name="Chart 7"/>
          <p:cNvGraphicFramePr/>
          <p:nvPr/>
        </p:nvGraphicFramePr>
        <p:xfrm>
          <a:off x="6400800" y="3474720"/>
          <a:ext cx="5486400" cy="3200400"/>
        </p:xfrm>
        <a:graphic xmlns:a="http://schemas.openxmlformats.org/drawingml/2006/main">
          <a:graphicData uri="http://schemas.openxmlformats.org/drawingml/2006/chart">
            <c:chart xmlns:c="http://schemas.openxmlformats.org/drawingml/2006/chart" r:id="rId4"/>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PresentationFormat>
  <Paragraphs>0</Paragraphs>
  <Slides>60</Slides>
  <Notes>60</Notes>
  <HiddenSlides>0</HiddenSlides>
  <MMClips>0</MMClip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vector>
  </TitlesOfParts>
  <Company>S.T.A.R. Laboratories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Test Suite Presentation</dc:title>
  <dc:subject>PptxGenJS Test Suite Export</dc:subject>
  <dc:creator>Brent Ely</dc:creator>
  <cp:lastModifiedBy>Brent Ely</cp:lastModifiedBy>
  <cp:revision>15</cp:revision>
  <dcterms:created xsi:type="dcterms:W3CDTF">2019-02-09T02:03:26.741Z</dcterms:created>
  <dcterms:modified xsi:type="dcterms:W3CDTF">2019-02-09T02:03:26.741Z</dcterms:modified>
</cp:coreProperties>
</file>